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7" r:id="rId1"/>
  </p:sldMasterIdLst>
  <p:notesMasterIdLst>
    <p:notesMasterId r:id="rId33"/>
  </p:notesMasterIdLst>
  <p:handoutMasterIdLst>
    <p:handoutMasterId r:id="rId34"/>
  </p:handoutMasterIdLst>
  <p:sldIdLst>
    <p:sldId id="611" r:id="rId2"/>
    <p:sldId id="547" r:id="rId3"/>
    <p:sldId id="600" r:id="rId4"/>
    <p:sldId id="522" r:id="rId5"/>
    <p:sldId id="559" r:id="rId6"/>
    <p:sldId id="562" r:id="rId7"/>
    <p:sldId id="619" r:id="rId8"/>
    <p:sldId id="612" r:id="rId9"/>
    <p:sldId id="625" r:id="rId10"/>
    <p:sldId id="626" r:id="rId11"/>
    <p:sldId id="627" r:id="rId12"/>
    <p:sldId id="613" r:id="rId13"/>
    <p:sldId id="629" r:id="rId14"/>
    <p:sldId id="631" r:id="rId15"/>
    <p:sldId id="632" r:id="rId16"/>
    <p:sldId id="634" r:id="rId17"/>
    <p:sldId id="633" r:id="rId18"/>
    <p:sldId id="617" r:id="rId19"/>
    <p:sldId id="635" r:id="rId20"/>
    <p:sldId id="636" r:id="rId21"/>
    <p:sldId id="637" r:id="rId22"/>
    <p:sldId id="638" r:id="rId23"/>
    <p:sldId id="639" r:id="rId24"/>
    <p:sldId id="640" r:id="rId25"/>
    <p:sldId id="615" r:id="rId26"/>
    <p:sldId id="621" r:id="rId27"/>
    <p:sldId id="641" r:id="rId28"/>
    <p:sldId id="643" r:id="rId29"/>
    <p:sldId id="644" r:id="rId30"/>
    <p:sldId id="645" r:id="rId31"/>
    <p:sldId id="597" r:id="rId32"/>
  </p:sldIdLst>
  <p:sldSz cx="12188825" cy="6858000"/>
  <p:notesSz cx="7099300" cy="10234613"/>
  <p:custDataLst>
    <p:tags r:id="rId35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黑体" pitchFamily="49" charset="-122"/>
        <a:cs typeface="+mn-cs"/>
      </a:defRPr>
    </a:lvl1pPr>
    <a:lvl2pPr marL="609356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黑体" pitchFamily="49" charset="-122"/>
        <a:cs typeface="+mn-cs"/>
      </a:defRPr>
    </a:lvl2pPr>
    <a:lvl3pPr marL="1218712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黑体" pitchFamily="49" charset="-122"/>
        <a:cs typeface="+mn-cs"/>
      </a:defRPr>
    </a:lvl3pPr>
    <a:lvl4pPr marL="1828068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黑体" pitchFamily="49" charset="-122"/>
        <a:cs typeface="+mn-cs"/>
      </a:defRPr>
    </a:lvl4pPr>
    <a:lvl5pPr marL="2437425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黑体" pitchFamily="49" charset="-122"/>
        <a:cs typeface="+mn-cs"/>
      </a:defRPr>
    </a:lvl5pPr>
    <a:lvl6pPr marL="3046781" algn="l" defTabSz="1218712" rtl="0" eaLnBrk="1" latinLnBrk="0" hangingPunct="1">
      <a:defRPr b="1" kern="1200">
        <a:solidFill>
          <a:schemeClr val="tx1"/>
        </a:solidFill>
        <a:latin typeface="Arial" pitchFamily="34" charset="0"/>
        <a:ea typeface="黑体" pitchFamily="49" charset="-122"/>
        <a:cs typeface="+mn-cs"/>
      </a:defRPr>
    </a:lvl6pPr>
    <a:lvl7pPr marL="3656137" algn="l" defTabSz="1218712" rtl="0" eaLnBrk="1" latinLnBrk="0" hangingPunct="1">
      <a:defRPr b="1" kern="1200">
        <a:solidFill>
          <a:schemeClr val="tx1"/>
        </a:solidFill>
        <a:latin typeface="Arial" pitchFamily="34" charset="0"/>
        <a:ea typeface="黑体" pitchFamily="49" charset="-122"/>
        <a:cs typeface="+mn-cs"/>
      </a:defRPr>
    </a:lvl7pPr>
    <a:lvl8pPr marL="4265493" algn="l" defTabSz="1218712" rtl="0" eaLnBrk="1" latinLnBrk="0" hangingPunct="1">
      <a:defRPr b="1" kern="1200">
        <a:solidFill>
          <a:schemeClr val="tx1"/>
        </a:solidFill>
        <a:latin typeface="Arial" pitchFamily="34" charset="0"/>
        <a:ea typeface="黑体" pitchFamily="49" charset="-122"/>
        <a:cs typeface="+mn-cs"/>
      </a:defRPr>
    </a:lvl8pPr>
    <a:lvl9pPr marL="4874849" algn="l" defTabSz="1218712" rtl="0" eaLnBrk="1" latinLnBrk="0" hangingPunct="1">
      <a:defRPr b="1" kern="1200">
        <a:solidFill>
          <a:schemeClr val="tx1"/>
        </a:solidFill>
        <a:latin typeface="Arial" pitchFamily="34" charset="0"/>
        <a:ea typeface="黑体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224">
          <p15:clr>
            <a:srgbClr val="A4A3A4"/>
          </p15:clr>
        </p15:guide>
        <p15:guide id="4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C"/>
    <a:srgbClr val="0000FF"/>
    <a:srgbClr val="004984"/>
    <a:srgbClr val="BDBEBD"/>
    <a:srgbClr val="0067B4"/>
    <a:srgbClr val="004D86"/>
    <a:srgbClr val="C0A062"/>
    <a:srgbClr val="920000"/>
    <a:srgbClr val="6E582C"/>
    <a:srgbClr val="F8F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3" autoAdjust="0"/>
    <p:restoredTop sz="94743" autoAdjust="0"/>
  </p:normalViewPr>
  <p:slideViewPr>
    <p:cSldViewPr>
      <p:cViewPr varScale="1">
        <p:scale>
          <a:sx n="81" d="100"/>
          <a:sy n="81" d="100"/>
        </p:scale>
        <p:origin x="408" y="60"/>
      </p:cViewPr>
      <p:guideLst>
        <p:guide orient="horz" pos="2161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106" y="-102"/>
      </p:cViewPr>
      <p:guideLst>
        <p:guide orient="horz" pos="2880"/>
        <p:guide pos="2160"/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A1F06A6-C76E-4613-9D4A-F774CCB060B7}" type="datetimeFigureOut">
              <a:rPr lang="zh-CN" altLang="en-US" smtClean="0"/>
              <a:pPr/>
              <a:t>2019/4/21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E742805-9F79-4236-86D3-43973FCD73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b="0">
                <a:ea typeface="宋体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280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67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b="0"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ea typeface="宋体" pitchFamily="2" charset="-122"/>
              </a:defRPr>
            </a:lvl1pPr>
          </a:lstStyle>
          <a:p>
            <a:fld id="{20DEAE63-D6C4-437F-B8DA-DA689F991AA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194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599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609356" algn="l" rtl="0" fontAlgn="base">
      <a:spcBef>
        <a:spcPct val="30000"/>
      </a:spcBef>
      <a:spcAft>
        <a:spcPct val="0"/>
      </a:spcAft>
      <a:defRPr sz="1599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218712" algn="l" rtl="0" fontAlgn="base">
      <a:spcBef>
        <a:spcPct val="30000"/>
      </a:spcBef>
      <a:spcAft>
        <a:spcPct val="0"/>
      </a:spcAft>
      <a:defRPr sz="1599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828068" algn="l" rtl="0" fontAlgn="base">
      <a:spcBef>
        <a:spcPct val="30000"/>
      </a:spcBef>
      <a:spcAft>
        <a:spcPct val="0"/>
      </a:spcAft>
      <a:defRPr sz="1599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437425" algn="l" rtl="0" fontAlgn="base">
      <a:spcBef>
        <a:spcPct val="30000"/>
      </a:spcBef>
      <a:spcAft>
        <a:spcPct val="0"/>
      </a:spcAft>
      <a:defRPr sz="1599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3046781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6pPr>
    <a:lvl7pPr marL="3656137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7pPr>
    <a:lvl8pPr marL="4265493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8pPr>
    <a:lvl9pPr marL="4874849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3101A6-0A9C-42E6-8997-D374A1E7E81E}" type="slidenum">
              <a:rPr lang="zh-CN" altLang="en-US"/>
              <a:pPr/>
              <a:t>1</a:t>
            </a:fld>
            <a:endParaRPr lang="en-US" altLang="zh-CN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6725" cy="3836988"/>
          </a:xfrm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说明：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右键点击图片，点击“更改图片”，图片原有动画效果不变。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适当拉伸、剪裁图片可以达到更好的效果。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音乐删除或更改：点击菜单栏“切换”</a:t>
            </a:r>
            <a:r>
              <a:rPr lang="en-US" altLang="zh-CN" dirty="0"/>
              <a:t>-</a:t>
            </a:r>
            <a:r>
              <a:rPr lang="zh-CN" altLang="en-US" dirty="0"/>
              <a:t>右上角“声音”，即可以删除或更改音乐了。</a:t>
            </a:r>
          </a:p>
        </p:txBody>
      </p:sp>
    </p:spTree>
    <p:extLst>
      <p:ext uri="{BB962C8B-B14F-4D97-AF65-F5344CB8AC3E}">
        <p14:creationId xmlns:p14="http://schemas.microsoft.com/office/powerpoint/2010/main" val="3758827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2619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2619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8996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4673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05908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8996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217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89966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5747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1632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9505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261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3078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1900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8996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2619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Pr>
        <a:pattFill prst="ltUpDiag">
          <a:fgClr>
            <a:schemeClr val="accent6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" y="0"/>
            <a:ext cx="1218882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894246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6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" y="0"/>
            <a:ext cx="1218882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58" r:id="rId2"/>
  </p:sldLayoutIdLst>
  <p:transition spd="slow">
    <p:cover dir="rd"/>
  </p:transition>
  <p:txStyles>
    <p:titleStyle>
      <a:lvl1pPr algn="ctr" defTabSz="1218712" rtl="0" eaLnBrk="1" latinLnBrk="0" hangingPunct="1">
        <a:lnSpc>
          <a:spcPts val="7730"/>
        </a:lnSpc>
        <a:spcBef>
          <a:spcPct val="0"/>
        </a:spcBef>
        <a:buNone/>
        <a:defRPr sz="7197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457017" indent="-457017" algn="l" defTabSz="1218712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990204" indent="-380848" algn="l" defTabSz="1218712" rtl="0" eaLnBrk="1" latinLnBrk="0" hangingPunct="1">
        <a:spcBef>
          <a:spcPct val="20000"/>
        </a:spcBef>
        <a:buFont typeface="Courier New" pitchFamily="49" charset="0"/>
        <a:buChar char="o"/>
        <a:defRPr sz="2132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523390" indent="-304678" algn="l" defTabSz="1218712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2132747" indent="-304678" algn="l" defTabSz="1218712" rtl="0" eaLnBrk="1" latinLnBrk="0" hangingPunct="1">
        <a:spcBef>
          <a:spcPct val="20000"/>
        </a:spcBef>
        <a:buFont typeface="Courier New" pitchFamily="49" charset="0"/>
        <a:buChar char="o"/>
        <a:defRPr sz="2132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742103" indent="-304678" algn="l" defTabSz="1218712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3351459" indent="-304678" algn="l" defTabSz="1218712" rtl="0" eaLnBrk="1" latinLnBrk="0" hangingPunct="1">
        <a:spcBef>
          <a:spcPct val="20000"/>
        </a:spcBef>
        <a:buFont typeface="Courier New" pitchFamily="49" charset="0"/>
        <a:buChar char="o"/>
        <a:defRPr sz="2132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3960815" indent="-304678" algn="l" defTabSz="1218712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4570171" indent="-304678" algn="l" defTabSz="1218712" rtl="0" eaLnBrk="1" latinLnBrk="0" hangingPunct="1">
        <a:spcBef>
          <a:spcPct val="20000"/>
        </a:spcBef>
        <a:buFont typeface="Courier New" pitchFamily="49" charset="0"/>
        <a:buChar char="o"/>
        <a:defRPr sz="2132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5179527" indent="-304678" algn="l" defTabSz="1218712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6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12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68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25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1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7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5" Type="http://schemas.openxmlformats.org/officeDocument/2006/relationships/image" Target="../media/image34.gif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756171" y="3573016"/>
            <a:ext cx="1031096" cy="711796"/>
            <a:chOff x="-25577" y="-3482974"/>
            <a:chExt cx="1031096" cy="711796"/>
          </a:xfrm>
        </p:grpSpPr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-25577" y="-3482974"/>
              <a:ext cx="295999" cy="295999"/>
            </a:xfrm>
            <a:prstGeom prst="fram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94471" y="-3225259"/>
              <a:ext cx="454081" cy="454081"/>
            </a:xfrm>
            <a:prstGeom prst="fram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Oval 3"/>
            <p:cNvSpPr>
              <a:spLocks noChangeArrowheads="1"/>
            </p:cNvSpPr>
            <p:nvPr/>
          </p:nvSpPr>
          <p:spPr bwMode="auto">
            <a:xfrm>
              <a:off x="684883" y="-3400884"/>
              <a:ext cx="320636" cy="320636"/>
            </a:xfrm>
            <a:prstGeom prst="fram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935645" y="826709"/>
            <a:ext cx="576262" cy="441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31"/>
          <p:cNvSpPr txBox="1"/>
          <p:nvPr/>
        </p:nvSpPr>
        <p:spPr>
          <a:xfrm>
            <a:off x="2261834" y="4323546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-Some experience from China</a:t>
            </a:r>
          </a:p>
        </p:txBody>
      </p:sp>
      <p:sp>
        <p:nvSpPr>
          <p:cNvPr id="23" name="TextBox 32"/>
          <p:cNvSpPr txBox="1"/>
          <p:nvPr/>
        </p:nvSpPr>
        <p:spPr>
          <a:xfrm>
            <a:off x="1908299" y="3356992"/>
            <a:ext cx="8740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To Build and Run A Mushroom Farm</a:t>
            </a:r>
          </a:p>
        </p:txBody>
      </p:sp>
      <p:sp>
        <p:nvSpPr>
          <p:cNvPr id="25" name="TextBox 34"/>
          <p:cNvSpPr txBox="1"/>
          <p:nvPr/>
        </p:nvSpPr>
        <p:spPr>
          <a:xfrm>
            <a:off x="4875211" y="939225"/>
            <a:ext cx="502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Jiangsu Yuguan Modern Agricultural</a:t>
            </a:r>
          </a:p>
          <a:p>
            <a:pPr algn="l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http://www.yuguanchina.com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214474" y="261442"/>
            <a:ext cx="1450599" cy="12617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Picture 3" descr="E:\企业文化\企业文化图片\PNG\0 (18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002" y="836712"/>
            <a:ext cx="987625" cy="69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11130647" y="1892472"/>
            <a:ext cx="1058178" cy="119714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0" y="1892472"/>
            <a:ext cx="5294333" cy="1197145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27"/>
          <p:cNvSpPr txBox="1"/>
          <p:nvPr/>
        </p:nvSpPr>
        <p:spPr>
          <a:xfrm>
            <a:off x="430184" y="2370579"/>
            <a:ext cx="3727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YUGUAN MUSHROOM</a:t>
            </a:r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94642" y="1267813"/>
            <a:ext cx="1152524" cy="1044116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743" y="2100047"/>
            <a:ext cx="396441" cy="423764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157741" y="1892472"/>
            <a:ext cx="1136592" cy="1197147"/>
          </a:xfrm>
          <a:prstGeom prst="rect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" y="5096524"/>
            <a:ext cx="12188824" cy="94775"/>
            <a:chOff x="0" y="532828"/>
            <a:chExt cx="759125" cy="568897"/>
          </a:xfrm>
        </p:grpSpPr>
        <p:sp>
          <p:nvSpPr>
            <p:cNvPr id="38" name="矩形 3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006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006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4" name="audio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46660" y="7245424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8612" y="1892472"/>
            <a:ext cx="1828800" cy="119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3612" y="1892472"/>
            <a:ext cx="1809751" cy="119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44697" y="1893625"/>
            <a:ext cx="1802716" cy="119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图片 29" descr="裕灌logo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56812" y="609600"/>
            <a:ext cx="762000" cy="737420"/>
          </a:xfrm>
          <a:prstGeom prst="rect">
            <a:avLst/>
          </a:prstGeom>
        </p:spPr>
      </p:pic>
      <p:pic>
        <p:nvPicPr>
          <p:cNvPr id="32" name="图片 31" descr="品牌logo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971213" y="540580"/>
            <a:ext cx="685799" cy="87021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313612" y="54102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/>
              <a:t>Jackie QI</a:t>
            </a:r>
          </a:p>
          <a:p>
            <a:pPr algn="l"/>
            <a:r>
              <a:rPr lang="en-US" altLang="zh-CN" dirty="0"/>
              <a:t>Director/Executive VP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69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00"/>
                            </p:stCondLst>
                            <p:childTnLst>
                              <p:par>
                                <p:cTn id="6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17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67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17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267"/>
                            </p:stCondLst>
                            <p:childTnLst>
                              <p:par>
                                <p:cTn id="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684"/>
                            </p:stCondLst>
                            <p:childTnLst>
                              <p:par>
                                <p:cTn id="9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334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834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834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 showWhenStopped="0">
                <p:cTn id="1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1" grpId="0" animBg="1"/>
      <p:bldP spid="22" grpId="0"/>
      <p:bldP spid="23" grpId="0"/>
      <p:bldP spid="25" grpId="0"/>
      <p:bldP spid="26" grpId="0" animBg="1"/>
      <p:bldP spid="28" grpId="0" animBg="1"/>
      <p:bldP spid="29" grpId="0" animBg="1"/>
      <p:bldP spid="31" grpId="0"/>
      <p:bldP spid="34" grpId="0" animBg="1"/>
      <p:bldP spid="35" grpId="0" animBg="1"/>
      <p:bldP spid="36" grpId="0" animBg="1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出口的挑战</a:t>
            </a:r>
          </a:p>
        </p:txBody>
      </p:sp>
      <p:sp>
        <p:nvSpPr>
          <p:cNvPr id="31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1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33" name="平行四边形 32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平行四边形 33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平行四边形 34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 descr="C:\Users\Administrator\Desktop\图片1_副本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1371601"/>
            <a:ext cx="3205247" cy="2362199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3075" name="Picture 3" descr="C:\Users\Administrator\Desktop\11届蘑菇节演讲素材\timg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412" y="3886200"/>
            <a:ext cx="3200400" cy="2130265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3076" name="Picture 4" descr="C:\Users\Administrator\Desktop\11届蘑菇节演讲素材\5118960-5050532491-4597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5012" y="3573463"/>
            <a:ext cx="1108400" cy="617537"/>
          </a:xfrm>
          <a:prstGeom prst="rect">
            <a:avLst/>
          </a:prstGeom>
          <a:noFill/>
        </p:spPr>
      </p:pic>
      <p:pic>
        <p:nvPicPr>
          <p:cNvPr id="3077" name="Picture 5" descr="C:\Users\Administrator\Desktop\11届蘑菇节演讲素材\fda-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0612" y="2438400"/>
            <a:ext cx="1371285" cy="685800"/>
          </a:xfrm>
          <a:prstGeom prst="rect">
            <a:avLst/>
          </a:prstGeom>
          <a:noFill/>
        </p:spPr>
      </p:pic>
      <p:pic>
        <p:nvPicPr>
          <p:cNvPr id="3078" name="Picture 6" descr="C:\Users\Administrator\Desktop\11届蘑菇节演讲素材\t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9412" y="685800"/>
            <a:ext cx="1578708" cy="1524000"/>
          </a:xfrm>
          <a:prstGeom prst="rect">
            <a:avLst/>
          </a:prstGeom>
          <a:noFill/>
        </p:spPr>
      </p:pic>
      <p:pic>
        <p:nvPicPr>
          <p:cNvPr id="3081" name="Picture 9" descr="C:\Users\Administrator\Desktop\11届蘑菇节演讲素材\Carbendazi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0611" y="3344838"/>
            <a:ext cx="1371601" cy="693762"/>
          </a:xfrm>
          <a:prstGeom prst="rect">
            <a:avLst/>
          </a:prstGeom>
          <a:noFill/>
        </p:spPr>
      </p:pic>
      <p:pic>
        <p:nvPicPr>
          <p:cNvPr id="3082" name="Picture 10" descr="C:\Users\Administrator\Desktop\american_flag_rectangular_stickers-rf2d0413930404c6380403288eef69adc_v9wxo_8byvr_152_副本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0612" y="1524000"/>
            <a:ext cx="1295400" cy="763588"/>
          </a:xfrm>
          <a:prstGeom prst="rect">
            <a:avLst/>
          </a:prstGeom>
          <a:noFill/>
        </p:spPr>
      </p:pic>
      <p:pic>
        <p:nvPicPr>
          <p:cNvPr id="3083" name="Picture 11" descr="C:\Users\Administrator\Desktop\11届蘑菇节演讲素材\europe-flag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94612" y="1524000"/>
            <a:ext cx="1233667" cy="813860"/>
          </a:xfrm>
          <a:prstGeom prst="rect">
            <a:avLst/>
          </a:prstGeom>
          <a:noFill/>
        </p:spPr>
      </p:pic>
      <p:pic>
        <p:nvPicPr>
          <p:cNvPr id="3084" name="Picture 12" descr="C:\Users\Administrator\Desktop\11届蘑菇节演讲素材\GFS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67998" y="4071260"/>
            <a:ext cx="1385503" cy="2177140"/>
          </a:xfrm>
          <a:prstGeom prst="rect">
            <a:avLst/>
          </a:prstGeom>
          <a:noFill/>
        </p:spPr>
      </p:pic>
      <p:pic>
        <p:nvPicPr>
          <p:cNvPr id="3085" name="Picture 13" descr="C:\Users\Administrator\Desktop\11届蘑菇节演讲素材\BRC-Logo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30240" y="3246322"/>
            <a:ext cx="931172" cy="1325678"/>
          </a:xfrm>
          <a:prstGeom prst="rect">
            <a:avLst/>
          </a:prstGeom>
          <a:noFill/>
        </p:spPr>
      </p:pic>
      <p:pic>
        <p:nvPicPr>
          <p:cNvPr id="3086" name="Picture 14" descr="C:\Users\Administrator\Desktop\11届蘑菇节演讲素材\ifs-log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70812" y="4764382"/>
            <a:ext cx="990600" cy="1407818"/>
          </a:xfrm>
          <a:prstGeom prst="rect">
            <a:avLst/>
          </a:prstGeom>
          <a:noFill/>
        </p:spPr>
      </p:pic>
      <p:pic>
        <p:nvPicPr>
          <p:cNvPr id="3087" name="Picture 15" descr="C:\Users\Administrator\Desktop\11届蘑菇节演讲素材\EFSA_logo_EN_RGB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94612" y="2463800"/>
            <a:ext cx="1236438" cy="584200"/>
          </a:xfrm>
          <a:prstGeom prst="rect">
            <a:avLst/>
          </a:prstGeom>
          <a:noFill/>
        </p:spPr>
      </p:pic>
      <p:pic>
        <p:nvPicPr>
          <p:cNvPr id="3088" name="Picture 16" descr="C:\Users\Administrator\Desktop\11届蘑菇节演讲素材\flag-of-japan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066212" y="1524000"/>
            <a:ext cx="1143000" cy="762645"/>
          </a:xfrm>
          <a:prstGeom prst="rect">
            <a:avLst/>
          </a:prstGeom>
          <a:noFill/>
        </p:spPr>
      </p:pic>
      <p:pic>
        <p:nvPicPr>
          <p:cNvPr id="3089" name="Picture 17" descr="C:\Users\Administrator\Desktop\11届蘑菇节演讲素材\厚生労働省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066212" y="2438400"/>
            <a:ext cx="1143000" cy="609600"/>
          </a:xfrm>
          <a:prstGeom prst="rect">
            <a:avLst/>
          </a:prstGeom>
          <a:noFill/>
        </p:spPr>
      </p:pic>
      <p:pic>
        <p:nvPicPr>
          <p:cNvPr id="3090" name="Picture 18" descr="C:\Users\Administrator\Desktop\11届蘑菇节演讲素材\Japan positive list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990012" y="3276600"/>
            <a:ext cx="2711449" cy="2031147"/>
          </a:xfrm>
          <a:prstGeom prst="rect">
            <a:avLst/>
          </a:prstGeom>
          <a:noFill/>
        </p:spPr>
      </p:pic>
      <p:pic>
        <p:nvPicPr>
          <p:cNvPr id="3091" name="Picture 19" descr="C:\Users\Administrator\Desktop\11届蘑菇节演讲素材\Canada-Flag-1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361612" y="1524000"/>
            <a:ext cx="1066800" cy="762000"/>
          </a:xfrm>
          <a:prstGeom prst="rect">
            <a:avLst/>
          </a:prstGeom>
          <a:noFill/>
        </p:spPr>
      </p:pic>
      <p:pic>
        <p:nvPicPr>
          <p:cNvPr id="3092" name="Picture 20" descr="C:\Users\Administrator\Desktop\11届蘑菇节演讲素材\Canadian-Food-Agency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361612" y="2438400"/>
            <a:ext cx="1066800" cy="609600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10065504" y="5257800"/>
            <a:ext cx="677108" cy="1143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···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1865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50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5" grpId="0" animBg="1"/>
      <p:bldP spid="36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危机中存变革</a:t>
            </a:r>
          </a:p>
        </p:txBody>
      </p:sp>
      <p:sp>
        <p:nvSpPr>
          <p:cNvPr id="31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1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33" name="平行四边形 32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平行四边形 33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平行四边形 34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 descr="C:\Users\Administrator\Desktop\11届蘑菇节演讲素材\1333255889-43a3c3fc3226dc7bdde2990feb218d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2" y="1129887"/>
            <a:ext cx="7086600" cy="527821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4" name="矩形 13"/>
          <p:cNvSpPr/>
          <p:nvPr/>
        </p:nvSpPr>
        <p:spPr>
          <a:xfrm>
            <a:off x="7999412" y="1129887"/>
            <a:ext cx="3505200" cy="52578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31"/>
          <p:cNvSpPr txBox="1"/>
          <p:nvPr/>
        </p:nvSpPr>
        <p:spPr>
          <a:xfrm>
            <a:off x="8151812" y="1358487"/>
            <a:ext cx="304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prosperity think of adversity</a:t>
            </a:r>
          </a:p>
          <a:p>
            <a:pPr algn="l"/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Keen insight of the domestic mushroom change-when butterfly flaps its wings in 2008</a:t>
            </a:r>
          </a:p>
          <a:p>
            <a:pPr algn="l"/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 choice: build the best farm and grow the safest mushroom in China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1865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5" grpId="0" animBg="1"/>
      <p:bldP spid="36" grpId="0" animBg="1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2"/>
          <p:cNvGrpSpPr/>
          <p:nvPr/>
        </p:nvGrpSpPr>
        <p:grpSpPr>
          <a:xfrm>
            <a:off x="8265739" y="2280962"/>
            <a:ext cx="2720943" cy="2443438"/>
            <a:chOff x="6058799" y="771550"/>
            <a:chExt cx="2041593" cy="1833374"/>
          </a:xfrm>
        </p:grpSpPr>
        <p:sp>
          <p:nvSpPr>
            <p:cNvPr id="54" name="Freeform 40"/>
            <p:cNvSpPr>
              <a:spLocks/>
            </p:cNvSpPr>
            <p:nvPr/>
          </p:nvSpPr>
          <p:spPr bwMode="auto">
            <a:xfrm>
              <a:off x="6058799" y="771550"/>
              <a:ext cx="2041593" cy="1833374"/>
            </a:xfrm>
            <a:custGeom>
              <a:avLst/>
              <a:gdLst>
                <a:gd name="T0" fmla="*/ 1149 w 1149"/>
                <a:gd name="T1" fmla="*/ 515 h 1030"/>
                <a:gd name="T2" fmla="*/ 1020 w 1149"/>
                <a:gd name="T3" fmla="*/ 412 h 1030"/>
                <a:gd name="T4" fmla="*/ 515 w 1149"/>
                <a:gd name="T5" fmla="*/ 0 h 1030"/>
                <a:gd name="T6" fmla="*/ 0 w 1149"/>
                <a:gd name="T7" fmla="*/ 515 h 1030"/>
                <a:gd name="T8" fmla="*/ 515 w 1149"/>
                <a:gd name="T9" fmla="*/ 1030 h 1030"/>
                <a:gd name="T10" fmla="*/ 1020 w 1149"/>
                <a:gd name="T11" fmla="*/ 618 h 1030"/>
                <a:gd name="T12" fmla="*/ 1149 w 1149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1030">
                  <a:moveTo>
                    <a:pt x="1149" y="515"/>
                  </a:moveTo>
                  <a:cubicBezTo>
                    <a:pt x="1020" y="412"/>
                    <a:pt x="1020" y="412"/>
                    <a:pt x="1020" y="412"/>
                  </a:cubicBez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lnTo>
                    <a:pt x="1149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0" tIns="45700" rIns="91400" bIns="45700"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41"/>
            <p:cNvSpPr>
              <a:spLocks noEditPoints="1"/>
            </p:cNvSpPr>
            <p:nvPr/>
          </p:nvSpPr>
          <p:spPr bwMode="auto">
            <a:xfrm>
              <a:off x="6058799" y="771550"/>
              <a:ext cx="2041593" cy="1833374"/>
            </a:xfrm>
            <a:custGeom>
              <a:avLst/>
              <a:gdLst>
                <a:gd name="T0" fmla="*/ 1020 w 1149"/>
                <a:gd name="T1" fmla="*/ 412 h 1030"/>
                <a:gd name="T2" fmla="*/ 515 w 1149"/>
                <a:gd name="T3" fmla="*/ 0 h 1030"/>
                <a:gd name="T4" fmla="*/ 0 w 1149"/>
                <a:gd name="T5" fmla="*/ 515 h 1030"/>
                <a:gd name="T6" fmla="*/ 515 w 1149"/>
                <a:gd name="T7" fmla="*/ 1030 h 1030"/>
                <a:gd name="T8" fmla="*/ 1020 w 1149"/>
                <a:gd name="T9" fmla="*/ 618 h 1030"/>
                <a:gd name="T10" fmla="*/ 1149 w 1149"/>
                <a:gd name="T11" fmla="*/ 515 h 1030"/>
                <a:gd name="T12" fmla="*/ 1020 w 1149"/>
                <a:gd name="T13" fmla="*/ 412 h 1030"/>
                <a:gd name="T14" fmla="*/ 515 w 1149"/>
                <a:gd name="T15" fmla="*/ 979 h 1030"/>
                <a:gd name="T16" fmla="*/ 51 w 1149"/>
                <a:gd name="T17" fmla="*/ 515 h 1030"/>
                <a:gd name="T18" fmla="*/ 515 w 1149"/>
                <a:gd name="T19" fmla="*/ 51 h 1030"/>
                <a:gd name="T20" fmla="*/ 979 w 1149"/>
                <a:gd name="T21" fmla="*/ 515 h 1030"/>
                <a:gd name="T22" fmla="*/ 515 w 1149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9" h="1030">
                  <a:moveTo>
                    <a:pt x="1020" y="412"/>
                  </a:move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cubicBezTo>
                    <a:pt x="1149" y="515"/>
                    <a:pt x="1149" y="515"/>
                    <a:pt x="1149" y="515"/>
                  </a:cubicBezTo>
                  <a:lnTo>
                    <a:pt x="1020" y="412"/>
                  </a:lnTo>
                  <a:close/>
                  <a:moveTo>
                    <a:pt x="515" y="979"/>
                  </a:moveTo>
                  <a:cubicBezTo>
                    <a:pt x="259" y="979"/>
                    <a:pt x="51" y="771"/>
                    <a:pt x="51" y="515"/>
                  </a:cubicBezTo>
                  <a:cubicBezTo>
                    <a:pt x="51" y="259"/>
                    <a:pt x="259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0067B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00" tIns="45700" rIns="91400" bIns="4570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55"/>
          <p:cNvGrpSpPr/>
          <p:nvPr/>
        </p:nvGrpSpPr>
        <p:grpSpPr>
          <a:xfrm>
            <a:off x="5943124" y="2280962"/>
            <a:ext cx="2720943" cy="2443438"/>
            <a:chOff x="4316082" y="771550"/>
            <a:chExt cx="2041593" cy="1833374"/>
          </a:xfrm>
        </p:grpSpPr>
        <p:sp>
          <p:nvSpPr>
            <p:cNvPr id="57" name="Freeform 42"/>
            <p:cNvSpPr>
              <a:spLocks/>
            </p:cNvSpPr>
            <p:nvPr/>
          </p:nvSpPr>
          <p:spPr bwMode="auto">
            <a:xfrm>
              <a:off x="4316082" y="771550"/>
              <a:ext cx="2041593" cy="1833374"/>
            </a:xfrm>
            <a:custGeom>
              <a:avLst/>
              <a:gdLst>
                <a:gd name="T0" fmla="*/ 1149 w 1149"/>
                <a:gd name="T1" fmla="*/ 515 h 1030"/>
                <a:gd name="T2" fmla="*/ 1019 w 1149"/>
                <a:gd name="T3" fmla="*/ 412 h 1030"/>
                <a:gd name="T4" fmla="*/ 515 w 1149"/>
                <a:gd name="T5" fmla="*/ 0 h 1030"/>
                <a:gd name="T6" fmla="*/ 0 w 1149"/>
                <a:gd name="T7" fmla="*/ 515 h 1030"/>
                <a:gd name="T8" fmla="*/ 515 w 1149"/>
                <a:gd name="T9" fmla="*/ 1030 h 1030"/>
                <a:gd name="T10" fmla="*/ 1019 w 1149"/>
                <a:gd name="T11" fmla="*/ 618 h 1030"/>
                <a:gd name="T12" fmla="*/ 1149 w 1149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1030">
                  <a:moveTo>
                    <a:pt x="1149" y="515"/>
                  </a:moveTo>
                  <a:cubicBezTo>
                    <a:pt x="1019" y="412"/>
                    <a:pt x="1019" y="412"/>
                    <a:pt x="1019" y="412"/>
                  </a:cubicBezTo>
                  <a:cubicBezTo>
                    <a:pt x="971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1" y="853"/>
                    <a:pt x="1019" y="618"/>
                  </a:cubicBezTo>
                  <a:lnTo>
                    <a:pt x="1149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0" tIns="45700" rIns="91400" bIns="45700"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43"/>
            <p:cNvSpPr>
              <a:spLocks noEditPoints="1"/>
            </p:cNvSpPr>
            <p:nvPr/>
          </p:nvSpPr>
          <p:spPr bwMode="auto">
            <a:xfrm>
              <a:off x="4316082" y="771550"/>
              <a:ext cx="2041593" cy="1833374"/>
            </a:xfrm>
            <a:custGeom>
              <a:avLst/>
              <a:gdLst>
                <a:gd name="T0" fmla="*/ 1019 w 1149"/>
                <a:gd name="T1" fmla="*/ 412 h 1030"/>
                <a:gd name="T2" fmla="*/ 515 w 1149"/>
                <a:gd name="T3" fmla="*/ 0 h 1030"/>
                <a:gd name="T4" fmla="*/ 0 w 1149"/>
                <a:gd name="T5" fmla="*/ 515 h 1030"/>
                <a:gd name="T6" fmla="*/ 515 w 1149"/>
                <a:gd name="T7" fmla="*/ 1030 h 1030"/>
                <a:gd name="T8" fmla="*/ 1019 w 1149"/>
                <a:gd name="T9" fmla="*/ 618 h 1030"/>
                <a:gd name="T10" fmla="*/ 1149 w 1149"/>
                <a:gd name="T11" fmla="*/ 515 h 1030"/>
                <a:gd name="T12" fmla="*/ 1019 w 1149"/>
                <a:gd name="T13" fmla="*/ 412 h 1030"/>
                <a:gd name="T14" fmla="*/ 515 w 1149"/>
                <a:gd name="T15" fmla="*/ 979 h 1030"/>
                <a:gd name="T16" fmla="*/ 51 w 1149"/>
                <a:gd name="T17" fmla="*/ 515 h 1030"/>
                <a:gd name="T18" fmla="*/ 515 w 1149"/>
                <a:gd name="T19" fmla="*/ 51 h 1030"/>
                <a:gd name="T20" fmla="*/ 979 w 1149"/>
                <a:gd name="T21" fmla="*/ 515 h 1030"/>
                <a:gd name="T22" fmla="*/ 515 w 1149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9" h="1030">
                  <a:moveTo>
                    <a:pt x="1019" y="412"/>
                  </a:moveTo>
                  <a:cubicBezTo>
                    <a:pt x="971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1" y="853"/>
                    <a:pt x="1019" y="618"/>
                  </a:cubicBezTo>
                  <a:cubicBezTo>
                    <a:pt x="1149" y="515"/>
                    <a:pt x="1149" y="515"/>
                    <a:pt x="1149" y="515"/>
                  </a:cubicBezTo>
                  <a:lnTo>
                    <a:pt x="1019" y="412"/>
                  </a:lnTo>
                  <a:close/>
                  <a:moveTo>
                    <a:pt x="515" y="979"/>
                  </a:moveTo>
                  <a:cubicBezTo>
                    <a:pt x="259" y="979"/>
                    <a:pt x="51" y="771"/>
                    <a:pt x="51" y="515"/>
                  </a:cubicBezTo>
                  <a:cubicBezTo>
                    <a:pt x="51" y="259"/>
                    <a:pt x="259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0067B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00" tIns="45700" rIns="91400" bIns="4570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58"/>
          <p:cNvGrpSpPr/>
          <p:nvPr/>
        </p:nvGrpSpPr>
        <p:grpSpPr>
          <a:xfrm>
            <a:off x="3624441" y="2280962"/>
            <a:ext cx="2718641" cy="2443438"/>
            <a:chOff x="2576315" y="771550"/>
            <a:chExt cx="2039866" cy="1833374"/>
          </a:xfrm>
        </p:grpSpPr>
        <p:sp>
          <p:nvSpPr>
            <p:cNvPr id="60" name="Freeform 44"/>
            <p:cNvSpPr>
              <a:spLocks/>
            </p:cNvSpPr>
            <p:nvPr/>
          </p:nvSpPr>
          <p:spPr bwMode="auto">
            <a:xfrm>
              <a:off x="2576315" y="771550"/>
              <a:ext cx="2039866" cy="1833374"/>
            </a:xfrm>
            <a:custGeom>
              <a:avLst/>
              <a:gdLst>
                <a:gd name="T0" fmla="*/ 1148 w 1148"/>
                <a:gd name="T1" fmla="*/ 515 h 1030"/>
                <a:gd name="T2" fmla="*/ 1019 w 1148"/>
                <a:gd name="T3" fmla="*/ 412 h 1030"/>
                <a:gd name="T4" fmla="*/ 515 w 1148"/>
                <a:gd name="T5" fmla="*/ 0 h 1030"/>
                <a:gd name="T6" fmla="*/ 0 w 1148"/>
                <a:gd name="T7" fmla="*/ 515 h 1030"/>
                <a:gd name="T8" fmla="*/ 515 w 1148"/>
                <a:gd name="T9" fmla="*/ 1030 h 1030"/>
                <a:gd name="T10" fmla="*/ 1019 w 1148"/>
                <a:gd name="T11" fmla="*/ 618 h 1030"/>
                <a:gd name="T12" fmla="*/ 1148 w 1148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8" h="1030">
                  <a:moveTo>
                    <a:pt x="1148" y="515"/>
                  </a:moveTo>
                  <a:cubicBezTo>
                    <a:pt x="1019" y="412"/>
                    <a:pt x="1019" y="412"/>
                    <a:pt x="1019" y="412"/>
                  </a:cubicBezTo>
                  <a:cubicBezTo>
                    <a:pt x="971" y="177"/>
                    <a:pt x="763" y="0"/>
                    <a:pt x="515" y="0"/>
                  </a:cubicBezTo>
                  <a:cubicBezTo>
                    <a:pt x="230" y="0"/>
                    <a:pt x="0" y="231"/>
                    <a:pt x="0" y="515"/>
                  </a:cubicBezTo>
                  <a:cubicBezTo>
                    <a:pt x="0" y="799"/>
                    <a:pt x="230" y="1030"/>
                    <a:pt x="515" y="1030"/>
                  </a:cubicBezTo>
                  <a:cubicBezTo>
                    <a:pt x="763" y="1030"/>
                    <a:pt x="971" y="853"/>
                    <a:pt x="1019" y="618"/>
                  </a:cubicBezTo>
                  <a:lnTo>
                    <a:pt x="1148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0" tIns="45700" rIns="91400" bIns="45700"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Freeform 45"/>
            <p:cNvSpPr>
              <a:spLocks noEditPoints="1"/>
            </p:cNvSpPr>
            <p:nvPr/>
          </p:nvSpPr>
          <p:spPr bwMode="auto">
            <a:xfrm>
              <a:off x="2576315" y="771550"/>
              <a:ext cx="2039866" cy="1833374"/>
            </a:xfrm>
            <a:custGeom>
              <a:avLst/>
              <a:gdLst>
                <a:gd name="T0" fmla="*/ 1019 w 1148"/>
                <a:gd name="T1" fmla="*/ 412 h 1030"/>
                <a:gd name="T2" fmla="*/ 515 w 1148"/>
                <a:gd name="T3" fmla="*/ 0 h 1030"/>
                <a:gd name="T4" fmla="*/ 0 w 1148"/>
                <a:gd name="T5" fmla="*/ 515 h 1030"/>
                <a:gd name="T6" fmla="*/ 515 w 1148"/>
                <a:gd name="T7" fmla="*/ 1030 h 1030"/>
                <a:gd name="T8" fmla="*/ 1019 w 1148"/>
                <a:gd name="T9" fmla="*/ 618 h 1030"/>
                <a:gd name="T10" fmla="*/ 1148 w 1148"/>
                <a:gd name="T11" fmla="*/ 515 h 1030"/>
                <a:gd name="T12" fmla="*/ 1019 w 1148"/>
                <a:gd name="T13" fmla="*/ 412 h 1030"/>
                <a:gd name="T14" fmla="*/ 515 w 1148"/>
                <a:gd name="T15" fmla="*/ 979 h 1030"/>
                <a:gd name="T16" fmla="*/ 51 w 1148"/>
                <a:gd name="T17" fmla="*/ 515 h 1030"/>
                <a:gd name="T18" fmla="*/ 515 w 1148"/>
                <a:gd name="T19" fmla="*/ 51 h 1030"/>
                <a:gd name="T20" fmla="*/ 979 w 1148"/>
                <a:gd name="T21" fmla="*/ 515 h 1030"/>
                <a:gd name="T22" fmla="*/ 515 w 1148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8" h="1030">
                  <a:moveTo>
                    <a:pt x="1019" y="412"/>
                  </a:moveTo>
                  <a:cubicBezTo>
                    <a:pt x="971" y="177"/>
                    <a:pt x="763" y="0"/>
                    <a:pt x="515" y="0"/>
                  </a:cubicBezTo>
                  <a:cubicBezTo>
                    <a:pt x="230" y="0"/>
                    <a:pt x="0" y="231"/>
                    <a:pt x="0" y="515"/>
                  </a:cubicBezTo>
                  <a:cubicBezTo>
                    <a:pt x="0" y="799"/>
                    <a:pt x="230" y="1030"/>
                    <a:pt x="515" y="1030"/>
                  </a:cubicBezTo>
                  <a:cubicBezTo>
                    <a:pt x="763" y="1030"/>
                    <a:pt x="971" y="853"/>
                    <a:pt x="1019" y="618"/>
                  </a:cubicBezTo>
                  <a:cubicBezTo>
                    <a:pt x="1148" y="515"/>
                    <a:pt x="1148" y="515"/>
                    <a:pt x="1148" y="515"/>
                  </a:cubicBezTo>
                  <a:lnTo>
                    <a:pt x="1019" y="412"/>
                  </a:lnTo>
                  <a:close/>
                  <a:moveTo>
                    <a:pt x="515" y="979"/>
                  </a:moveTo>
                  <a:cubicBezTo>
                    <a:pt x="258" y="979"/>
                    <a:pt x="51" y="771"/>
                    <a:pt x="51" y="515"/>
                  </a:cubicBezTo>
                  <a:cubicBezTo>
                    <a:pt x="51" y="259"/>
                    <a:pt x="258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0067B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00" tIns="45700" rIns="91400" bIns="4570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61"/>
          <p:cNvGrpSpPr/>
          <p:nvPr/>
        </p:nvGrpSpPr>
        <p:grpSpPr>
          <a:xfrm>
            <a:off x="1293812" y="2280962"/>
            <a:ext cx="2720943" cy="2443438"/>
            <a:chOff x="827584" y="771550"/>
            <a:chExt cx="2041593" cy="1833374"/>
          </a:xfrm>
        </p:grpSpPr>
        <p:sp>
          <p:nvSpPr>
            <p:cNvPr id="63" name="Freeform 46"/>
            <p:cNvSpPr>
              <a:spLocks/>
            </p:cNvSpPr>
            <p:nvPr/>
          </p:nvSpPr>
          <p:spPr bwMode="auto">
            <a:xfrm>
              <a:off x="827584" y="771550"/>
              <a:ext cx="2041593" cy="1833374"/>
            </a:xfrm>
            <a:custGeom>
              <a:avLst/>
              <a:gdLst>
                <a:gd name="T0" fmla="*/ 1149 w 1149"/>
                <a:gd name="T1" fmla="*/ 515 h 1030"/>
                <a:gd name="T2" fmla="*/ 1020 w 1149"/>
                <a:gd name="T3" fmla="*/ 412 h 1030"/>
                <a:gd name="T4" fmla="*/ 515 w 1149"/>
                <a:gd name="T5" fmla="*/ 0 h 1030"/>
                <a:gd name="T6" fmla="*/ 0 w 1149"/>
                <a:gd name="T7" fmla="*/ 515 h 1030"/>
                <a:gd name="T8" fmla="*/ 515 w 1149"/>
                <a:gd name="T9" fmla="*/ 1030 h 1030"/>
                <a:gd name="T10" fmla="*/ 1020 w 1149"/>
                <a:gd name="T11" fmla="*/ 618 h 1030"/>
                <a:gd name="T12" fmla="*/ 1149 w 1149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1030">
                  <a:moveTo>
                    <a:pt x="1149" y="515"/>
                  </a:moveTo>
                  <a:cubicBezTo>
                    <a:pt x="1020" y="412"/>
                    <a:pt x="1020" y="412"/>
                    <a:pt x="1020" y="412"/>
                  </a:cubicBez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lnTo>
                    <a:pt x="1149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0" tIns="45700" rIns="91400" bIns="45700"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Freeform 47"/>
            <p:cNvSpPr>
              <a:spLocks noEditPoints="1"/>
            </p:cNvSpPr>
            <p:nvPr/>
          </p:nvSpPr>
          <p:spPr bwMode="auto">
            <a:xfrm>
              <a:off x="827584" y="771550"/>
              <a:ext cx="2041593" cy="1833374"/>
            </a:xfrm>
            <a:custGeom>
              <a:avLst/>
              <a:gdLst>
                <a:gd name="T0" fmla="*/ 1020 w 1149"/>
                <a:gd name="T1" fmla="*/ 412 h 1030"/>
                <a:gd name="T2" fmla="*/ 515 w 1149"/>
                <a:gd name="T3" fmla="*/ 0 h 1030"/>
                <a:gd name="T4" fmla="*/ 0 w 1149"/>
                <a:gd name="T5" fmla="*/ 515 h 1030"/>
                <a:gd name="T6" fmla="*/ 515 w 1149"/>
                <a:gd name="T7" fmla="*/ 1030 h 1030"/>
                <a:gd name="T8" fmla="*/ 1020 w 1149"/>
                <a:gd name="T9" fmla="*/ 618 h 1030"/>
                <a:gd name="T10" fmla="*/ 1149 w 1149"/>
                <a:gd name="T11" fmla="*/ 515 h 1030"/>
                <a:gd name="T12" fmla="*/ 1020 w 1149"/>
                <a:gd name="T13" fmla="*/ 412 h 1030"/>
                <a:gd name="T14" fmla="*/ 515 w 1149"/>
                <a:gd name="T15" fmla="*/ 979 h 1030"/>
                <a:gd name="T16" fmla="*/ 51 w 1149"/>
                <a:gd name="T17" fmla="*/ 515 h 1030"/>
                <a:gd name="T18" fmla="*/ 515 w 1149"/>
                <a:gd name="T19" fmla="*/ 51 h 1030"/>
                <a:gd name="T20" fmla="*/ 979 w 1149"/>
                <a:gd name="T21" fmla="*/ 515 h 1030"/>
                <a:gd name="T22" fmla="*/ 515 w 1149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9" h="1030">
                  <a:moveTo>
                    <a:pt x="1020" y="412"/>
                  </a:move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cubicBezTo>
                    <a:pt x="1149" y="515"/>
                    <a:pt x="1149" y="515"/>
                    <a:pt x="1149" y="515"/>
                  </a:cubicBezTo>
                  <a:lnTo>
                    <a:pt x="1020" y="412"/>
                  </a:lnTo>
                  <a:close/>
                  <a:moveTo>
                    <a:pt x="515" y="979"/>
                  </a:moveTo>
                  <a:cubicBezTo>
                    <a:pt x="259" y="979"/>
                    <a:pt x="51" y="771"/>
                    <a:pt x="51" y="515"/>
                  </a:cubicBezTo>
                  <a:cubicBezTo>
                    <a:pt x="51" y="259"/>
                    <a:pt x="259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0067B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00" tIns="45700" rIns="91400" bIns="4570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73"/>
          <p:cNvGrpSpPr/>
          <p:nvPr/>
        </p:nvGrpSpPr>
        <p:grpSpPr>
          <a:xfrm>
            <a:off x="8927589" y="2755816"/>
            <a:ext cx="1201530" cy="1337935"/>
            <a:chOff x="6618625" y="1038687"/>
            <a:chExt cx="901538" cy="1003887"/>
          </a:xfrm>
        </p:grpSpPr>
        <p:sp>
          <p:nvSpPr>
            <p:cNvPr id="75" name="Freeform 50"/>
            <p:cNvSpPr>
              <a:spLocks/>
            </p:cNvSpPr>
            <p:nvPr/>
          </p:nvSpPr>
          <p:spPr bwMode="auto">
            <a:xfrm>
              <a:off x="6805982" y="1038687"/>
              <a:ext cx="514573" cy="628923"/>
            </a:xfrm>
            <a:custGeom>
              <a:avLst/>
              <a:gdLst>
                <a:gd name="T0" fmla="*/ 74 w 120"/>
                <a:gd name="T1" fmla="*/ 39 h 140"/>
                <a:gd name="T2" fmla="*/ 82 w 120"/>
                <a:gd name="T3" fmla="*/ 22 h 140"/>
                <a:gd name="T4" fmla="*/ 60 w 120"/>
                <a:gd name="T5" fmla="*/ 0 h 140"/>
                <a:gd name="T6" fmla="*/ 38 w 120"/>
                <a:gd name="T7" fmla="*/ 22 h 140"/>
                <a:gd name="T8" fmla="*/ 46 w 120"/>
                <a:gd name="T9" fmla="*/ 39 h 140"/>
                <a:gd name="T10" fmla="*/ 8 w 120"/>
                <a:gd name="T11" fmla="*/ 98 h 140"/>
                <a:gd name="T12" fmla="*/ 37 w 120"/>
                <a:gd name="T13" fmla="*/ 78 h 140"/>
                <a:gd name="T14" fmla="*/ 25 w 120"/>
                <a:gd name="T15" fmla="*/ 140 h 140"/>
                <a:gd name="T16" fmla="*/ 45 w 120"/>
                <a:gd name="T17" fmla="*/ 140 h 140"/>
                <a:gd name="T18" fmla="*/ 60 w 120"/>
                <a:gd name="T19" fmla="*/ 114 h 140"/>
                <a:gd name="T20" fmla="*/ 75 w 120"/>
                <a:gd name="T21" fmla="*/ 140 h 140"/>
                <a:gd name="T22" fmla="*/ 95 w 120"/>
                <a:gd name="T23" fmla="*/ 140 h 140"/>
                <a:gd name="T24" fmla="*/ 83 w 120"/>
                <a:gd name="T25" fmla="*/ 78 h 140"/>
                <a:gd name="T26" fmla="*/ 112 w 120"/>
                <a:gd name="T27" fmla="*/ 98 h 140"/>
                <a:gd name="T28" fmla="*/ 74 w 120"/>
                <a:gd name="T29" fmla="*/ 3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40">
                  <a:moveTo>
                    <a:pt x="74" y="39"/>
                  </a:moveTo>
                  <a:cubicBezTo>
                    <a:pt x="78" y="35"/>
                    <a:pt x="82" y="29"/>
                    <a:pt x="82" y="22"/>
                  </a:cubicBezTo>
                  <a:cubicBezTo>
                    <a:pt x="82" y="10"/>
                    <a:pt x="72" y="0"/>
                    <a:pt x="60" y="0"/>
                  </a:cubicBezTo>
                  <a:cubicBezTo>
                    <a:pt x="48" y="0"/>
                    <a:pt x="38" y="10"/>
                    <a:pt x="38" y="22"/>
                  </a:cubicBezTo>
                  <a:cubicBezTo>
                    <a:pt x="38" y="29"/>
                    <a:pt x="42" y="35"/>
                    <a:pt x="46" y="39"/>
                  </a:cubicBezTo>
                  <a:cubicBezTo>
                    <a:pt x="24" y="46"/>
                    <a:pt x="0" y="91"/>
                    <a:pt x="8" y="98"/>
                  </a:cubicBezTo>
                  <a:cubicBezTo>
                    <a:pt x="15" y="105"/>
                    <a:pt x="27" y="91"/>
                    <a:pt x="37" y="78"/>
                  </a:cubicBezTo>
                  <a:cubicBezTo>
                    <a:pt x="32" y="99"/>
                    <a:pt x="27" y="121"/>
                    <a:pt x="25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5" y="129"/>
                    <a:pt x="52" y="114"/>
                    <a:pt x="60" y="114"/>
                  </a:cubicBezTo>
                  <a:cubicBezTo>
                    <a:pt x="68" y="114"/>
                    <a:pt x="75" y="129"/>
                    <a:pt x="75" y="140"/>
                  </a:cubicBezTo>
                  <a:cubicBezTo>
                    <a:pt x="95" y="140"/>
                    <a:pt x="95" y="140"/>
                    <a:pt x="95" y="140"/>
                  </a:cubicBezTo>
                  <a:cubicBezTo>
                    <a:pt x="93" y="121"/>
                    <a:pt x="88" y="99"/>
                    <a:pt x="83" y="78"/>
                  </a:cubicBezTo>
                  <a:cubicBezTo>
                    <a:pt x="93" y="91"/>
                    <a:pt x="105" y="105"/>
                    <a:pt x="112" y="98"/>
                  </a:cubicBezTo>
                  <a:cubicBezTo>
                    <a:pt x="120" y="91"/>
                    <a:pt x="96" y="46"/>
                    <a:pt x="74" y="39"/>
                  </a:cubicBezTo>
                  <a:close/>
                </a:path>
              </a:pathLst>
            </a:custGeom>
            <a:solidFill>
              <a:srgbClr val="0067B4"/>
            </a:solidFill>
            <a:ln>
              <a:noFill/>
            </a:ln>
            <a:extLst/>
          </p:spPr>
          <p:txBody>
            <a:bodyPr vert="horz" wrap="square" lIns="91400" tIns="45700" rIns="91400" bIns="4570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文本框 113"/>
            <p:cNvSpPr txBox="1"/>
            <p:nvPr/>
          </p:nvSpPr>
          <p:spPr>
            <a:xfrm>
              <a:off x="6618625" y="1650019"/>
              <a:ext cx="901538" cy="392555"/>
            </a:xfrm>
            <a:prstGeom prst="rect">
              <a:avLst/>
            </a:prstGeom>
            <a:noFill/>
          </p:spPr>
          <p:txBody>
            <a:bodyPr wrap="none" lIns="91400" tIns="45700" rIns="91400" bIns="45700" rtlCol="0">
              <a:spAutoFit/>
            </a:bodyPr>
            <a:lstStyle>
              <a:defPPr>
                <a:defRPr lang="zh-CN"/>
              </a:defPPr>
              <a:lvl1pPr>
                <a:defRPr sz="4000">
                  <a:solidFill>
                    <a:srgbClr val="605E5E"/>
                  </a:solidFill>
                  <a:latin typeface="Impact" panose="020B080603090205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n-US" altLang="zh-CN" sz="2800" b="0" dirty="0">
                  <a:latin typeface="微软雅黑" pitchFamily="34" charset="-122"/>
                  <a:ea typeface="微软雅黑" pitchFamily="34" charset="-122"/>
                </a:rPr>
                <a:t>Talent</a:t>
              </a:r>
              <a:endParaRPr lang="zh-CN" altLang="en-US" sz="280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现实的挑战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10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673620" y="2775571"/>
            <a:ext cx="1652936" cy="1261736"/>
            <a:chOff x="1577057" y="2209800"/>
            <a:chExt cx="1652936" cy="1261736"/>
          </a:xfrm>
        </p:grpSpPr>
        <p:sp>
          <p:nvSpPr>
            <p:cNvPr id="67" name="文本框 34"/>
            <p:cNvSpPr txBox="1"/>
            <p:nvPr/>
          </p:nvSpPr>
          <p:spPr>
            <a:xfrm>
              <a:off x="1577057" y="2948356"/>
              <a:ext cx="1652936" cy="523180"/>
            </a:xfrm>
            <a:prstGeom prst="rect">
              <a:avLst/>
            </a:prstGeom>
            <a:noFill/>
          </p:spPr>
          <p:txBody>
            <a:bodyPr wrap="none" lIns="91400" tIns="45700" rIns="91400" bIns="45700" rtlCol="0">
              <a:spAutoFit/>
            </a:bodyPr>
            <a:lstStyle>
              <a:defPPr>
                <a:defRPr lang="zh-CN"/>
              </a:defPPr>
              <a:lvl1pPr>
                <a:defRPr sz="4000">
                  <a:solidFill>
                    <a:srgbClr val="605E5E"/>
                  </a:solidFill>
                  <a:latin typeface="Impact" panose="020B080603090205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n-US" altLang="zh-CN" sz="2800" b="0" dirty="0">
                  <a:latin typeface="微软雅黑" pitchFamily="34" charset="-122"/>
                  <a:ea typeface="微软雅黑" pitchFamily="34" charset="-122"/>
                </a:rPr>
                <a:t>Location</a:t>
              </a:r>
              <a:endParaRPr lang="zh-CN" altLang="en-US" sz="2800" b="0" dirty="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5122" name="Picture 2" descr="C:\Users\Administrator\Desktop\11届蘑菇节演讲素材\canstock17430564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27212" y="2209800"/>
              <a:ext cx="1142999" cy="788811"/>
            </a:xfrm>
            <a:prstGeom prst="rect">
              <a:avLst/>
            </a:prstGeom>
            <a:noFill/>
            <a:effectLst>
              <a:softEdge rad="63500"/>
            </a:effectLst>
          </p:spPr>
        </p:pic>
      </p:grpSp>
      <p:grpSp>
        <p:nvGrpSpPr>
          <p:cNvPr id="31" name="组合 30"/>
          <p:cNvGrpSpPr/>
          <p:nvPr/>
        </p:nvGrpSpPr>
        <p:grpSpPr>
          <a:xfrm>
            <a:off x="3804275" y="2741704"/>
            <a:ext cx="2106585" cy="1337936"/>
            <a:chOff x="3719054" y="2133600"/>
            <a:chExt cx="2106585" cy="1337936"/>
          </a:xfrm>
        </p:grpSpPr>
        <p:sp>
          <p:nvSpPr>
            <p:cNvPr id="70" name="文本框 111"/>
            <p:cNvSpPr txBox="1"/>
            <p:nvPr/>
          </p:nvSpPr>
          <p:spPr>
            <a:xfrm>
              <a:off x="3719054" y="2948356"/>
              <a:ext cx="2106585" cy="523180"/>
            </a:xfrm>
            <a:prstGeom prst="rect">
              <a:avLst/>
            </a:prstGeom>
            <a:noFill/>
          </p:spPr>
          <p:txBody>
            <a:bodyPr wrap="none" lIns="91400" tIns="45700" rIns="91400" bIns="45700" rtlCol="0">
              <a:spAutoFit/>
            </a:bodyPr>
            <a:lstStyle>
              <a:defPPr>
                <a:defRPr lang="zh-CN"/>
              </a:defPPr>
              <a:lvl1pPr>
                <a:defRPr sz="4000">
                  <a:solidFill>
                    <a:srgbClr val="605E5E"/>
                  </a:solidFill>
                  <a:latin typeface="Impact" panose="020B080603090205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n-US" altLang="zh-CN" sz="2800" b="0" dirty="0">
                  <a:latin typeface="微软雅黑" pitchFamily="34" charset="-122"/>
                  <a:ea typeface="微软雅黑" pitchFamily="34" charset="-122"/>
                </a:rPr>
                <a:t>Knowledge</a:t>
              </a:r>
              <a:endParaRPr lang="zh-CN" altLang="en-US" sz="180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5123" name="Picture 3" descr="C:\Users\Administrator\Desktop\11届蘑菇节演讲素材\three-gear-combo-by-mark-w-p-hi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92599" y="2133600"/>
              <a:ext cx="963613" cy="844865"/>
            </a:xfrm>
            <a:prstGeom prst="rect">
              <a:avLst/>
            </a:prstGeom>
            <a:noFill/>
          </p:spPr>
        </p:pic>
      </p:grpSp>
      <p:grpSp>
        <p:nvGrpSpPr>
          <p:cNvPr id="30" name="组合 29"/>
          <p:cNvGrpSpPr/>
          <p:nvPr/>
        </p:nvGrpSpPr>
        <p:grpSpPr>
          <a:xfrm>
            <a:off x="6376499" y="2755816"/>
            <a:ext cx="1593625" cy="1337936"/>
            <a:chOff x="6333558" y="2133600"/>
            <a:chExt cx="1593625" cy="1337936"/>
          </a:xfrm>
        </p:grpSpPr>
        <p:sp>
          <p:nvSpPr>
            <p:cNvPr id="73" name="文本框 112"/>
            <p:cNvSpPr txBox="1"/>
            <p:nvPr/>
          </p:nvSpPr>
          <p:spPr>
            <a:xfrm>
              <a:off x="6333558" y="2948356"/>
              <a:ext cx="1593625" cy="523180"/>
            </a:xfrm>
            <a:prstGeom prst="rect">
              <a:avLst/>
            </a:prstGeom>
            <a:noFill/>
          </p:spPr>
          <p:txBody>
            <a:bodyPr wrap="none" lIns="91400" tIns="45700" rIns="91400" bIns="45700" rtlCol="0">
              <a:spAutoFit/>
            </a:bodyPr>
            <a:lstStyle>
              <a:defPPr>
                <a:defRPr lang="zh-CN"/>
              </a:defPPr>
              <a:lvl1pPr>
                <a:defRPr sz="4000">
                  <a:solidFill>
                    <a:srgbClr val="605E5E"/>
                  </a:solidFill>
                  <a:latin typeface="Impact" panose="020B080603090205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n-US" altLang="zh-CN" sz="2800" b="0" dirty="0">
                  <a:latin typeface="微软雅黑" pitchFamily="34" charset="-122"/>
                  <a:ea typeface="微软雅黑" pitchFamily="34" charset="-122"/>
                </a:rPr>
                <a:t>Funding</a:t>
              </a:r>
              <a:endParaRPr lang="zh-CN" altLang="en-US" sz="280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5124" name="Picture 4" descr="C:\Users\Administrator\Desktop\11届蘑菇节演讲素材\Money-clipart-clipart-cliparts-for-you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51612" y="2133600"/>
              <a:ext cx="1117600" cy="838200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0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00"/>
                            </p:stCondLst>
                            <p:childTnLst>
                              <p:par>
                                <p:cTn id="6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现实的挑战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7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55612" y="1295400"/>
            <a:ext cx="6019800" cy="38862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4212" y="1600200"/>
            <a:ext cx="5715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Preparedness ensures success, unpreparedness spells failure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itchFamily="2" charset="2"/>
              <a:buChar char="Ø"/>
            </a:pP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Location: raw material, logistics, climate</a:t>
            </a:r>
          </a:p>
          <a:p>
            <a:pPr algn="l">
              <a:buFont typeface="Wingdings" pitchFamily="2" charset="2"/>
              <a:buChar char="Ø"/>
            </a:pP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Knowledge: farm visits, experts</a:t>
            </a:r>
          </a:p>
          <a:p>
            <a:pPr algn="l">
              <a:buFont typeface="Wingdings" pitchFamily="2" charset="2"/>
              <a:buChar char="Ø"/>
            </a:pP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Funding: $200 million secured</a:t>
            </a:r>
          </a:p>
          <a:p>
            <a:pPr algn="l">
              <a:buFont typeface="Wingdings" pitchFamily="2" charset="2"/>
              <a:buChar char="Ø"/>
            </a:pP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Talent: start from blank slate paper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7" name="Picture 3" descr="C:\Users\Administrator\Desktop\11届蘑菇节演讲素材\Impossible-1000x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4012" y="1295400"/>
            <a:ext cx="4987214" cy="3886200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  <p:bldP spid="3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建设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Afbeelding 4" descr="Unknow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12" y="3590330"/>
            <a:ext cx="5181600" cy="11582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13" name="Afbeelding 3" descr="Unknown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13" y="1713914"/>
            <a:ext cx="2362200" cy="1105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14" name="Afbeelding 5" descr="image00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12" y="1828472"/>
            <a:ext cx="2091958" cy="9909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828179" y="2947921"/>
            <a:ext cx="4428033" cy="246227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313568" y="1688179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Knowledge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1335455" y="1905000"/>
            <a:ext cx="3158757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Work with the best</a:t>
            </a:r>
          </a:p>
          <a:p>
            <a:pPr algn="just">
              <a:lnSpc>
                <a:spcPct val="150000"/>
              </a:lnSpc>
            </a:pPr>
            <a:endParaRPr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AF69194-5174-415C-90A5-19F68FCBA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8" y="3485188"/>
            <a:ext cx="3988949" cy="13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00"/>
                            </p:stCondLst>
                            <p:childTnLst>
                              <p:par>
                                <p:cTn id="4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0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  <p:bldP spid="17" grpId="0" animBg="1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建设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132012" y="1219200"/>
            <a:ext cx="3513633" cy="3048000"/>
            <a:chOff x="2132012" y="1219200"/>
            <a:chExt cx="3513633" cy="3048000"/>
          </a:xfrm>
        </p:grpSpPr>
        <p:grpSp>
          <p:nvGrpSpPr>
            <p:cNvPr id="15" name="组合 14"/>
            <p:cNvGrpSpPr/>
            <p:nvPr/>
          </p:nvGrpSpPr>
          <p:grpSpPr>
            <a:xfrm>
              <a:off x="2132012" y="1219200"/>
              <a:ext cx="3513633" cy="2362200"/>
              <a:chOff x="828179" y="1467555"/>
              <a:chExt cx="3513633" cy="2362200"/>
            </a:xfrm>
          </p:grpSpPr>
          <p:sp>
            <p:nvSpPr>
              <p:cNvPr id="17" name="Rectangle 3"/>
              <p:cNvSpPr>
                <a:spLocks noChangeArrowheads="1"/>
              </p:cNvSpPr>
              <p:nvPr/>
            </p:nvSpPr>
            <p:spPr bwMode="auto">
              <a:xfrm>
                <a:off x="828179" y="1467555"/>
                <a:ext cx="3513633" cy="2362200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zh-CN" altLang="en-US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313568" y="1543755"/>
                <a:ext cx="28956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  <a:reflection blurRad="25400" stA="30000" endPos="30000" dist="50800" dir="5400000" sy="-100000" algn="bl" rotWithShape="0"/>
                    </a:effectLst>
                    <a:latin typeface="微软雅黑" pitchFamily="34" charset="-122"/>
                    <a:ea typeface="微软雅黑" pitchFamily="34" charset="-122"/>
                  </a:rPr>
                  <a:t>Building-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  <a:reflection blurRad="25400" stA="30000" endPos="30000" dist="50800" dir="5400000" sy="-100000" algn="bl" rotWithShape="0"/>
                    </a:effectLst>
                    <a:latin typeface="微软雅黑" pitchFamily="34" charset="-122"/>
                    <a:ea typeface="微软雅黑" pitchFamily="34" charset="-122"/>
                  </a:rPr>
                  <a:t>Detail is the devil</a:t>
                </a:r>
                <a:endPara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25400" stA="30000" endPos="30000" dist="50800" dir="5400000" sy="-100000" algn="bl" rotWithShape="0"/>
                  </a:effectLst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9" name="TextBox 15"/>
            <p:cNvSpPr txBox="1"/>
            <p:nvPr/>
          </p:nvSpPr>
          <p:spPr>
            <a:xfrm>
              <a:off x="2630855" y="2002349"/>
              <a:ext cx="3006357" cy="226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altLang="zh-CN" sz="16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Difference in climate, soil condition, regulation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altLang="zh-CN" sz="16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Different building material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altLang="zh-CN" sz="16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It is NOT </a:t>
              </a:r>
              <a:r>
                <a:rPr lang="en-US" altLang="zh-CN" sz="1600" b="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agri</a:t>
              </a:r>
              <a:r>
                <a:rPr lang="en-US" altLang="zh-CN" sz="16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project</a:t>
              </a:r>
            </a:p>
            <a:p>
              <a:pPr algn="just">
                <a:lnSpc>
                  <a:spcPct val="150000"/>
                </a:lnSpc>
              </a:pPr>
              <a:endPara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endPara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196" name="Picture 4" descr="C:\Users\Administrator\Desktop\2014-03-07_10-05-27_33A714_副本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2012" y="1199445"/>
            <a:ext cx="3505200" cy="23622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8195" name="Picture 3" descr="C:\Users\Administrator\Desktop\2013-11-09_10-21-46_2319AE_副本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2012" y="3790245"/>
            <a:ext cx="3505200" cy="23622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8197" name="Picture 5" descr="C:\Users\Administrator\Desktop\2014-06-26_08-23-07_2C0F5D_副本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2012" y="3790245"/>
            <a:ext cx="3505200" cy="2362200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安装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031369" y="1066800"/>
            <a:ext cx="3513633" cy="2582918"/>
            <a:chOff x="989012" y="1447800"/>
            <a:chExt cx="3513633" cy="2582918"/>
          </a:xfrm>
        </p:grpSpPr>
        <p:grpSp>
          <p:nvGrpSpPr>
            <p:cNvPr id="21" name="组合 20"/>
            <p:cNvGrpSpPr/>
            <p:nvPr/>
          </p:nvGrpSpPr>
          <p:grpSpPr>
            <a:xfrm>
              <a:off x="989012" y="1447800"/>
              <a:ext cx="3513633" cy="2362200"/>
              <a:chOff x="989012" y="1447800"/>
              <a:chExt cx="3513633" cy="2362200"/>
            </a:xfrm>
          </p:grpSpPr>
          <p:sp>
            <p:nvSpPr>
              <p:cNvPr id="17" name="Rectangle 3"/>
              <p:cNvSpPr>
                <a:spLocks noChangeArrowheads="1"/>
              </p:cNvSpPr>
              <p:nvPr/>
            </p:nvSpPr>
            <p:spPr bwMode="auto">
              <a:xfrm>
                <a:off x="989012" y="1447800"/>
                <a:ext cx="3513633" cy="2362200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zh-CN" altLang="en-US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93812" y="1688179"/>
                <a:ext cx="28956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  <a:reflection blurRad="25400" stA="30000" endPos="30000" dist="50800" dir="5400000" sy="-100000" algn="bl" rotWithShape="0"/>
                    </a:effectLst>
                    <a:latin typeface="微软雅黑" pitchFamily="34" charset="-122"/>
                    <a:ea typeface="微软雅黑" pitchFamily="34" charset="-122"/>
                  </a:rPr>
                  <a:t>Installation</a:t>
                </a:r>
                <a:endPara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25400" stA="30000" endPos="30000" dist="50800" dir="5400000" sy="-100000" algn="bl" rotWithShape="0"/>
                  </a:effectLst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9" name="TextBox 15"/>
            <p:cNvSpPr txBox="1"/>
            <p:nvPr/>
          </p:nvSpPr>
          <p:spPr>
            <a:xfrm>
              <a:off x="1141413" y="2135199"/>
              <a:ext cx="2672312" cy="1895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zh-CN" altLang="en-US" sz="16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1000 days on site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altLang="zh-CN" sz="16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multi-national forces</a:t>
              </a:r>
            </a:p>
            <a:p>
              <a:pPr algn="just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altLang="zh-CN" sz="16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make perfection more    perfect</a:t>
              </a:r>
            </a:p>
            <a:p>
              <a:pPr algn="just">
                <a:lnSpc>
                  <a:spcPct val="150000"/>
                </a:lnSpc>
              </a:pPr>
              <a:endPara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Picture 10" descr="C:\Users\Administrator\Desktop\旋转 2014-07-11_15-55-54_212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1369" y="3581400"/>
            <a:ext cx="1503442" cy="28956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9218" name="Picture 2" descr="C:\Users\Administrator\Desktop\20150203_160058.BA03_爱奇艺_副本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1969" y="2904066"/>
            <a:ext cx="2667000" cy="16002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9219" name="Picture 3" descr="C:\Users\Administrator\Desktop\2014-04-08_10-59-18_250C8C_副本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8968" y="1082056"/>
            <a:ext cx="3358443" cy="2317044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9220" name="Picture 4" descr="C:\Users\Administrator\Desktop\2014-04-16_11-08-45_281595_副本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3991" y="4648200"/>
            <a:ext cx="2737556" cy="1833103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9221" name="Picture 5" descr="C:\Users\Administrator\Desktop\2014-08-20_09-55-10_2C00A0_副本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1969" y="1032933"/>
            <a:ext cx="2667000" cy="1741394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0" name="Picture 6" descr="C:\Users\Administrator\Desktop\2014-08-21_18-27-55_2362C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6725" y="3581400"/>
            <a:ext cx="5365044" cy="2895600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0.44403 L 2.08333E-7 -8.14061E-7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22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07 -7.9556E-7 L 4.88929E-6 -7.9556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88 0.22179 L 3.61032E-6 -2.0444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" y="-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1235E-7 0.34413 L 3.41235E-7 -4.94912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58 -0.39385 L -3.94895E-6 -2.30342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9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27 0.34413 L 4.55066E-6 -4.94912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" y="-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投产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64490" y="1334910"/>
            <a:ext cx="3970833" cy="228599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149879" y="1575289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Start up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1171766" y="2022309"/>
            <a:ext cx="5292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November 2014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 bunkers, 31 tunnels 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Vodka for success in one stroke</a:t>
            </a:r>
          </a:p>
        </p:txBody>
      </p:sp>
      <p:pic>
        <p:nvPicPr>
          <p:cNvPr id="10242" name="Picture 2" descr="C:\Users\Administrator\Desktop\20141127_192014.D755_副本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345" y="3697110"/>
            <a:ext cx="3962400" cy="24384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243" name="Picture 3" descr="C:\Users\Administrator\Desktop\2014-10-01_09-15-47_24804F_副本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1523" y="1334910"/>
            <a:ext cx="3387552" cy="22860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244" name="Picture 4" descr="C:\Users\Administrator\Desktop\2014-10-01_09-17-03_278001_副本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5679" y="1334910"/>
            <a:ext cx="3362146" cy="22860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246" name="Picture 6" descr="C:\Users\Administrator\Desktop\20141215_081610.9F70_爱奇艺_副本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0234" y="3708399"/>
            <a:ext cx="6858000" cy="2438400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  <p:bldP spid="17" grpId="0" animBg="1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3"/>
          <p:cNvGrpSpPr/>
          <p:nvPr/>
        </p:nvGrpSpPr>
        <p:grpSpPr>
          <a:xfrm>
            <a:off x="-1" y="1828800"/>
            <a:ext cx="12188825" cy="2419073"/>
            <a:chOff x="170694" y="177982"/>
            <a:chExt cx="3936004" cy="781165"/>
          </a:xfrm>
        </p:grpSpPr>
        <p:sp>
          <p:nvSpPr>
            <p:cNvPr id="35" name="等腰三角形 34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6" name="等腰三角形 35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7" name="矩形 36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8" name="平行四边形 37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006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9" name="文本框 6"/>
            <p:cNvSpPr txBox="1"/>
            <p:nvPr/>
          </p:nvSpPr>
          <p:spPr>
            <a:xfrm>
              <a:off x="588491" y="284178"/>
              <a:ext cx="569115" cy="559748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US" altLang="zh-CN" sz="10664" b="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10664" b="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40" name="TextBox 48"/>
          <p:cNvSpPr txBox="1"/>
          <p:nvPr/>
        </p:nvSpPr>
        <p:spPr>
          <a:xfrm>
            <a:off x="3969600" y="2452666"/>
            <a:ext cx="6732124" cy="830975"/>
          </a:xfrm>
          <a:prstGeom prst="rect">
            <a:avLst/>
          </a:prstGeom>
          <a:noFill/>
        </p:spPr>
        <p:txBody>
          <a:bodyPr wrap="square" lIns="91422" tIns="45709" rIns="91422" bIns="45709" rtlCol="0">
            <a:spAutoFit/>
          </a:bodyPr>
          <a:lstStyle/>
          <a:p>
            <a:pPr algn="l"/>
            <a:r>
              <a:rPr lang="zh-CN" altLang="en-US" sz="480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运营裕灌的得失心得</a:t>
            </a:r>
            <a:endParaRPr lang="en-GB" altLang="zh-CN" sz="480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49"/>
          <p:cNvSpPr txBox="1"/>
          <p:nvPr/>
        </p:nvSpPr>
        <p:spPr>
          <a:xfrm>
            <a:off x="3969600" y="3244099"/>
            <a:ext cx="6239612" cy="420542"/>
          </a:xfrm>
          <a:prstGeom prst="rect">
            <a:avLst/>
          </a:prstGeom>
          <a:noFill/>
        </p:spPr>
        <p:txBody>
          <a:bodyPr wrap="square" lIns="91422" tIns="45709" rIns="91422" bIns="45709" rtlCol="0">
            <a:spAutoFit/>
          </a:bodyPr>
          <a:lstStyle/>
          <a:p>
            <a:pPr algn="l" eaLnBrk="0" hangingPunct="0"/>
            <a:r>
              <a:rPr lang="en-US" altLang="zh-CN" sz="21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 look back at the operations </a:t>
            </a:r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4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pic>
        <p:nvPicPr>
          <p:cNvPr id="16" name="图片 15" descr="裕灌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6812" y="609600"/>
            <a:ext cx="762000" cy="737420"/>
          </a:xfrm>
          <a:prstGeom prst="rect">
            <a:avLst/>
          </a:prstGeom>
        </p:spPr>
      </p:pic>
      <p:pic>
        <p:nvPicPr>
          <p:cNvPr id="17" name="图片 16" descr="品牌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71213" y="540580"/>
            <a:ext cx="685799" cy="8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72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生产工艺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Afbeelding 7" descr="IMG_83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38" y="1317978"/>
            <a:ext cx="4130508" cy="228599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Afbeelding 5" descr="IMG_835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46" y="3703128"/>
            <a:ext cx="4114800" cy="24154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Afbeelding 4" descr="IMG_833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61" y="3703128"/>
            <a:ext cx="3962399" cy="24154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870805" y="1317978"/>
            <a:ext cx="3970833" cy="228599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2356194" y="1558357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Bunker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2378081" y="2005377"/>
            <a:ext cx="5292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 bunkers x 1000 tons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Overhead filling +computer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5,000 tons of Phase I weekly</a:t>
            </a:r>
          </a:p>
        </p:txBody>
      </p:sp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  <p:bldP spid="22" grpId="0" animBg="1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Placeholder 4"/>
          <p:cNvSpPr txBox="1">
            <a:spLocks/>
          </p:cNvSpPr>
          <p:nvPr/>
        </p:nvSpPr>
        <p:spPr>
          <a:xfrm>
            <a:off x="2401015" y="545826"/>
            <a:ext cx="3312397" cy="6622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4266" b="1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 </a:t>
            </a:r>
            <a:r>
              <a:rPr lang="en-US" altLang="zh-CN" sz="2399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GB" sz="2399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9" name="直接连接符 78"/>
          <p:cNvCxnSpPr/>
          <p:nvPr/>
        </p:nvCxnSpPr>
        <p:spPr>
          <a:xfrm>
            <a:off x="984506" y="1297132"/>
            <a:ext cx="10197146" cy="0"/>
          </a:xfrm>
          <a:prstGeom prst="line">
            <a:avLst/>
          </a:prstGeom>
          <a:ln>
            <a:solidFill>
              <a:srgbClr val="006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组合 79"/>
          <p:cNvGrpSpPr/>
          <p:nvPr/>
        </p:nvGrpSpPr>
        <p:grpSpPr>
          <a:xfrm>
            <a:off x="3351218" y="2198983"/>
            <a:ext cx="1073446" cy="669080"/>
            <a:chOff x="2215144" y="927951"/>
            <a:chExt cx="1120898" cy="916909"/>
          </a:xfrm>
        </p:grpSpPr>
        <p:sp>
          <p:nvSpPr>
            <p:cNvPr id="81" name="平行四边形 80"/>
            <p:cNvSpPr/>
            <p:nvPr/>
          </p:nvSpPr>
          <p:spPr>
            <a:xfrm>
              <a:off x="2215144" y="978705"/>
              <a:ext cx="1120898" cy="862018"/>
            </a:xfrm>
            <a:prstGeom prst="parallelogram">
              <a:avLst>
                <a:gd name="adj" fmla="val 48207"/>
              </a:avLst>
            </a:prstGeom>
            <a:solidFill>
              <a:srgbClr val="006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6" b="0">
                <a:latin typeface="Impact" panose="020B0806030902050204" pitchFamily="34" charset="0"/>
              </a:endParaRPr>
            </a:p>
          </p:txBody>
        </p:sp>
        <p:sp>
          <p:nvSpPr>
            <p:cNvPr id="82" name="文本框 9"/>
            <p:cNvSpPr txBox="1"/>
            <p:nvPr/>
          </p:nvSpPr>
          <p:spPr>
            <a:xfrm>
              <a:off x="2266221" y="927951"/>
              <a:ext cx="1066799" cy="9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2" b="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732" b="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3351218" y="3106449"/>
            <a:ext cx="1073446" cy="684333"/>
            <a:chOff x="2215144" y="1952311"/>
            <a:chExt cx="1120898" cy="941222"/>
          </a:xfrm>
        </p:grpSpPr>
        <p:sp>
          <p:nvSpPr>
            <p:cNvPr id="84" name="平行四边形 83"/>
            <p:cNvSpPr/>
            <p:nvPr/>
          </p:nvSpPr>
          <p:spPr>
            <a:xfrm>
              <a:off x="2215144" y="2026153"/>
              <a:ext cx="1120898" cy="867380"/>
            </a:xfrm>
            <a:prstGeom prst="parallelogram">
              <a:avLst>
                <a:gd name="adj" fmla="val 48207"/>
              </a:avLst>
            </a:prstGeom>
            <a:solidFill>
              <a:srgbClr val="006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6" b="0">
                <a:latin typeface="Impact" panose="020B0806030902050204" pitchFamily="34" charset="0"/>
              </a:endParaRPr>
            </a:p>
          </p:txBody>
        </p:sp>
        <p:sp>
          <p:nvSpPr>
            <p:cNvPr id="85" name="文本框 10"/>
            <p:cNvSpPr txBox="1"/>
            <p:nvPr/>
          </p:nvSpPr>
          <p:spPr>
            <a:xfrm>
              <a:off x="2254577" y="1952311"/>
              <a:ext cx="1066799" cy="916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2" b="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732" b="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3351218" y="4034629"/>
            <a:ext cx="1079288" cy="680289"/>
            <a:chOff x="2215144" y="3018134"/>
            <a:chExt cx="1126998" cy="935658"/>
          </a:xfrm>
        </p:grpSpPr>
        <p:sp>
          <p:nvSpPr>
            <p:cNvPr id="87" name="平行四边形 86"/>
            <p:cNvSpPr/>
            <p:nvPr/>
          </p:nvSpPr>
          <p:spPr>
            <a:xfrm>
              <a:off x="2215144" y="3084852"/>
              <a:ext cx="1120898" cy="868940"/>
            </a:xfrm>
            <a:prstGeom prst="parallelogram">
              <a:avLst>
                <a:gd name="adj" fmla="val 48207"/>
              </a:avLst>
            </a:prstGeom>
            <a:solidFill>
              <a:srgbClr val="006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6" b="0">
                <a:latin typeface="Impact" panose="020B0806030902050204" pitchFamily="34" charset="0"/>
              </a:endParaRPr>
            </a:p>
          </p:txBody>
        </p:sp>
        <p:sp>
          <p:nvSpPr>
            <p:cNvPr id="88" name="文本框 11"/>
            <p:cNvSpPr txBox="1"/>
            <p:nvPr/>
          </p:nvSpPr>
          <p:spPr>
            <a:xfrm>
              <a:off x="2275343" y="3018134"/>
              <a:ext cx="1066799" cy="9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2" b="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732" b="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351218" y="4951753"/>
            <a:ext cx="1073446" cy="687047"/>
            <a:chOff x="2215144" y="4047039"/>
            <a:chExt cx="1120898" cy="944954"/>
          </a:xfrm>
        </p:grpSpPr>
        <p:sp>
          <p:nvSpPr>
            <p:cNvPr id="90" name="平行四边形 89"/>
            <p:cNvSpPr/>
            <p:nvPr/>
          </p:nvSpPr>
          <p:spPr>
            <a:xfrm>
              <a:off x="2215144" y="4132406"/>
              <a:ext cx="1120898" cy="859587"/>
            </a:xfrm>
            <a:prstGeom prst="parallelogram">
              <a:avLst>
                <a:gd name="adj" fmla="val 48207"/>
              </a:avLst>
            </a:prstGeom>
            <a:solidFill>
              <a:srgbClr val="006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6" b="0">
                <a:latin typeface="Impact" panose="020B0806030902050204" pitchFamily="34" charset="0"/>
              </a:endParaRPr>
            </a:p>
          </p:txBody>
        </p:sp>
        <p:sp>
          <p:nvSpPr>
            <p:cNvPr id="91" name="文本框 12"/>
            <p:cNvSpPr txBox="1"/>
            <p:nvPr/>
          </p:nvSpPr>
          <p:spPr>
            <a:xfrm>
              <a:off x="2263700" y="4047039"/>
              <a:ext cx="1066799" cy="916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2" b="0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732" b="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4122641" y="2244175"/>
            <a:ext cx="4813320" cy="612761"/>
            <a:chOff x="4315150" y="953426"/>
            <a:chExt cx="3857250" cy="540057"/>
          </a:xfrm>
        </p:grpSpPr>
        <p:sp>
          <p:nvSpPr>
            <p:cNvPr id="97" name="平行四边形 96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rgbClr val="0067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l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4691729" y="1015321"/>
              <a:ext cx="2827147" cy="406867"/>
            </a:xfrm>
            <a:prstGeom prst="rect">
              <a:avLst/>
            </a:prstGeom>
            <a:ln w="15875">
              <a:noFill/>
            </a:ln>
          </p:spPr>
          <p:txBody>
            <a:bodyPr wrap="square" lIns="91416" tIns="45708" rIns="91416" bIns="45708">
              <a:spAutoFit/>
            </a:bodyPr>
            <a:lstStyle/>
            <a:p>
              <a:pPr algn="l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Brief Introduction</a:t>
              </a:r>
              <a:endParaRPr lang="en-GB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4122641" y="3169474"/>
            <a:ext cx="4813320" cy="612761"/>
            <a:chOff x="4315150" y="1647579"/>
            <a:chExt cx="3857250" cy="540057"/>
          </a:xfrm>
        </p:grpSpPr>
        <p:sp>
          <p:nvSpPr>
            <p:cNvPr id="100" name="平行四边形 99"/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rgbClr val="0067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l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9" name="矩形 98"/>
            <p:cNvSpPr/>
            <p:nvPr/>
          </p:nvSpPr>
          <p:spPr>
            <a:xfrm>
              <a:off x="4691729" y="1718831"/>
              <a:ext cx="3035471" cy="406867"/>
            </a:xfrm>
            <a:prstGeom prst="rect">
              <a:avLst/>
            </a:prstGeom>
            <a:ln w="15875">
              <a:noFill/>
            </a:ln>
          </p:spPr>
          <p:txBody>
            <a:bodyPr wrap="square" lIns="91416" tIns="45708" rIns="91416" bIns="45708">
              <a:spAutoFit/>
            </a:bodyPr>
            <a:lstStyle/>
            <a:p>
              <a:pPr algn="l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Build a farm from zero</a:t>
              </a:r>
              <a:endParaRPr lang="en-GB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4122641" y="4094769"/>
            <a:ext cx="4813320" cy="612761"/>
            <a:chOff x="4315150" y="2341731"/>
            <a:chExt cx="3857250" cy="540057"/>
          </a:xfrm>
        </p:grpSpPr>
        <p:sp>
          <p:nvSpPr>
            <p:cNvPr id="103" name="平行四边形 102"/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rgbClr val="0067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l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4691729" y="2423010"/>
              <a:ext cx="2913342" cy="406867"/>
            </a:xfrm>
            <a:prstGeom prst="rect">
              <a:avLst/>
            </a:prstGeom>
            <a:ln w="15875">
              <a:noFill/>
            </a:ln>
          </p:spPr>
          <p:txBody>
            <a:bodyPr wrap="square" lIns="91416" tIns="45708" rIns="91416" bIns="45708">
              <a:spAutoFit/>
            </a:bodyPr>
            <a:lstStyle/>
            <a:p>
              <a:pPr algn="l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How to run a big farm</a:t>
              </a:r>
              <a:endParaRPr lang="en-GB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122641" y="5020065"/>
            <a:ext cx="4813320" cy="612761"/>
            <a:chOff x="4315150" y="3035884"/>
            <a:chExt cx="3857250" cy="540057"/>
          </a:xfrm>
        </p:grpSpPr>
        <p:sp>
          <p:nvSpPr>
            <p:cNvPr id="106" name="平行四边形 105"/>
            <p:cNvSpPr/>
            <p:nvPr/>
          </p:nvSpPr>
          <p:spPr>
            <a:xfrm>
              <a:off x="4315150" y="3035884"/>
              <a:ext cx="3857250" cy="540057"/>
            </a:xfrm>
            <a:prstGeom prst="parallelogram">
              <a:avLst>
                <a:gd name="adj" fmla="val 48207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rgbClr val="0067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l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5" name="矩形 104"/>
            <p:cNvSpPr/>
            <p:nvPr/>
          </p:nvSpPr>
          <p:spPr>
            <a:xfrm>
              <a:off x="4691729" y="3116815"/>
              <a:ext cx="3218664" cy="406867"/>
            </a:xfrm>
            <a:prstGeom prst="rect">
              <a:avLst/>
            </a:prstGeom>
            <a:ln w="15875">
              <a:noFill/>
            </a:ln>
          </p:spPr>
          <p:txBody>
            <a:bodyPr wrap="square" lIns="91416" tIns="45708" rIns="91416" bIns="45708">
              <a:spAutoFit/>
            </a:bodyPr>
            <a:lstStyle/>
            <a:p>
              <a:pPr algn="l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Some thoughts of future</a:t>
              </a:r>
              <a:endParaRPr lang="en-GB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7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984506" y="0"/>
            <a:ext cx="1125969" cy="1142377"/>
            <a:chOff x="362826" y="794"/>
            <a:chExt cx="1810380" cy="1428750"/>
          </a:xfrm>
        </p:grpSpPr>
        <p:sp>
          <p:nvSpPr>
            <p:cNvPr id="129" name="平行四边形 128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0" name="平行四边形 129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6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72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uild="p"/>
      <p:bldP spid="1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生产工艺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2163088" y="1211830"/>
            <a:ext cx="3970833" cy="228599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2648477" y="1452209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Tunnels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2670364" y="1899229"/>
            <a:ext cx="5292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62 Phase 2&amp;3 tunnels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Double sided +hygiene 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3,200 tons of Phase III weekly</a:t>
            </a:r>
          </a:p>
        </p:txBody>
      </p:sp>
      <p:pic>
        <p:nvPicPr>
          <p:cNvPr id="15" name="Afbeelding 4" descr="IMG_83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22" y="1211831"/>
            <a:ext cx="3809999" cy="228599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Afbeelding 7" descr="IMG_833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33" y="3650231"/>
            <a:ext cx="3962400" cy="246834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Afbeelding 6" descr="IMG_839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22" y="3661521"/>
            <a:ext cx="3810000" cy="243839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  <p:bldP spid="22" grpId="0" animBg="1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生产工艺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971179" y="1368777"/>
            <a:ext cx="3970833" cy="228599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2456568" y="1609156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Quality control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2478455" y="2056176"/>
            <a:ext cx="5292357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Chemical and biological labs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Dual system of wet lab and NIR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Full traceability of all raw material</a:t>
            </a:r>
          </a:p>
        </p:txBody>
      </p:sp>
      <p:pic>
        <p:nvPicPr>
          <p:cNvPr id="16" name="Afbeelding 11" descr="IMG_832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368777"/>
            <a:ext cx="3886200" cy="2286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Afbeelding 6" descr="IMG_832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91" y="3742994"/>
            <a:ext cx="4038600" cy="235018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Afbeelding 12" descr="IMG_832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3762022"/>
            <a:ext cx="3886200" cy="23311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  <p:bldP spid="22" grpId="0" animBg="1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生产工艺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969259" y="1295400"/>
            <a:ext cx="3970833" cy="228599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2443359" y="1535779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Casing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5" name="Afbeelding 5" descr="Peat-bog-Irela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04" y="1295400"/>
            <a:ext cx="3975608" cy="2286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Afbeelding 4" descr="20141029_10104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03" y="3733800"/>
            <a:ext cx="3962400" cy="24384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1" name="TextBox 15"/>
          <p:cNvSpPr txBox="1"/>
          <p:nvPr/>
        </p:nvSpPr>
        <p:spPr>
          <a:xfrm>
            <a:off x="2465246" y="1982799"/>
            <a:ext cx="5292357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Start from the peat bog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Different recipe for different 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/ season</a:t>
            </a:r>
          </a:p>
        </p:txBody>
      </p:sp>
      <p:pic>
        <p:nvPicPr>
          <p:cNvPr id="25" name="Afbeelding 4" descr="IMG_840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03" y="3733800"/>
            <a:ext cx="3962400" cy="24384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  <p:bldP spid="22" grpId="0" animBg="1"/>
      <p:bldP spid="23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生产工艺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873335" y="1306689"/>
            <a:ext cx="3970833" cy="228599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1358724" y="1547068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Growing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1380611" y="1994088"/>
            <a:ext cx="5292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144 rooms, 1075m² each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 watering, organic growing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800+ pickers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Full-course cold chain</a:t>
            </a:r>
          </a:p>
        </p:txBody>
      </p:sp>
      <p:pic>
        <p:nvPicPr>
          <p:cNvPr id="18" name="Tijdelijke aanduiding voor inhoud 3" descr="20160318_10123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" b="1994"/>
          <a:stretch>
            <a:fillRect/>
          </a:stretch>
        </p:blipFill>
        <p:spPr>
          <a:xfrm>
            <a:off x="4920368" y="3691467"/>
            <a:ext cx="6400800" cy="25146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291" name="Picture 3" descr="C:\Users\Administrator\Desktop\20151104_074422.F087_爱奇艺_副本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724" y="3691467"/>
            <a:ext cx="3993444" cy="25146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0768" y="1306689"/>
            <a:ext cx="320039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0367" y="1306689"/>
            <a:ext cx="311727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  <p:bldP spid="22" grpId="0" animBg="1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2"/>
          <p:cNvGrpSpPr/>
          <p:nvPr/>
        </p:nvGrpSpPr>
        <p:grpSpPr>
          <a:xfrm>
            <a:off x="8146598" y="1777573"/>
            <a:ext cx="2720943" cy="2443438"/>
            <a:chOff x="6058799" y="771550"/>
            <a:chExt cx="2041593" cy="1833374"/>
          </a:xfrm>
        </p:grpSpPr>
        <p:sp>
          <p:nvSpPr>
            <p:cNvPr id="54" name="Freeform 40"/>
            <p:cNvSpPr>
              <a:spLocks/>
            </p:cNvSpPr>
            <p:nvPr/>
          </p:nvSpPr>
          <p:spPr bwMode="auto">
            <a:xfrm>
              <a:off x="6058799" y="771550"/>
              <a:ext cx="2041593" cy="1833374"/>
            </a:xfrm>
            <a:custGeom>
              <a:avLst/>
              <a:gdLst>
                <a:gd name="T0" fmla="*/ 1149 w 1149"/>
                <a:gd name="T1" fmla="*/ 515 h 1030"/>
                <a:gd name="T2" fmla="*/ 1020 w 1149"/>
                <a:gd name="T3" fmla="*/ 412 h 1030"/>
                <a:gd name="T4" fmla="*/ 515 w 1149"/>
                <a:gd name="T5" fmla="*/ 0 h 1030"/>
                <a:gd name="T6" fmla="*/ 0 w 1149"/>
                <a:gd name="T7" fmla="*/ 515 h 1030"/>
                <a:gd name="T8" fmla="*/ 515 w 1149"/>
                <a:gd name="T9" fmla="*/ 1030 h 1030"/>
                <a:gd name="T10" fmla="*/ 1020 w 1149"/>
                <a:gd name="T11" fmla="*/ 618 h 1030"/>
                <a:gd name="T12" fmla="*/ 1149 w 1149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1030">
                  <a:moveTo>
                    <a:pt x="1149" y="515"/>
                  </a:moveTo>
                  <a:cubicBezTo>
                    <a:pt x="1020" y="412"/>
                    <a:pt x="1020" y="412"/>
                    <a:pt x="1020" y="412"/>
                  </a:cubicBez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lnTo>
                    <a:pt x="1149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0" tIns="45700" rIns="91400" bIns="45700"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41"/>
            <p:cNvSpPr>
              <a:spLocks noEditPoints="1"/>
            </p:cNvSpPr>
            <p:nvPr/>
          </p:nvSpPr>
          <p:spPr bwMode="auto">
            <a:xfrm>
              <a:off x="6058799" y="771550"/>
              <a:ext cx="2041593" cy="1833374"/>
            </a:xfrm>
            <a:custGeom>
              <a:avLst/>
              <a:gdLst>
                <a:gd name="T0" fmla="*/ 1020 w 1149"/>
                <a:gd name="T1" fmla="*/ 412 h 1030"/>
                <a:gd name="T2" fmla="*/ 515 w 1149"/>
                <a:gd name="T3" fmla="*/ 0 h 1030"/>
                <a:gd name="T4" fmla="*/ 0 w 1149"/>
                <a:gd name="T5" fmla="*/ 515 h 1030"/>
                <a:gd name="T6" fmla="*/ 515 w 1149"/>
                <a:gd name="T7" fmla="*/ 1030 h 1030"/>
                <a:gd name="T8" fmla="*/ 1020 w 1149"/>
                <a:gd name="T9" fmla="*/ 618 h 1030"/>
                <a:gd name="T10" fmla="*/ 1149 w 1149"/>
                <a:gd name="T11" fmla="*/ 515 h 1030"/>
                <a:gd name="T12" fmla="*/ 1020 w 1149"/>
                <a:gd name="T13" fmla="*/ 412 h 1030"/>
                <a:gd name="T14" fmla="*/ 515 w 1149"/>
                <a:gd name="T15" fmla="*/ 979 h 1030"/>
                <a:gd name="T16" fmla="*/ 51 w 1149"/>
                <a:gd name="T17" fmla="*/ 515 h 1030"/>
                <a:gd name="T18" fmla="*/ 515 w 1149"/>
                <a:gd name="T19" fmla="*/ 51 h 1030"/>
                <a:gd name="T20" fmla="*/ 979 w 1149"/>
                <a:gd name="T21" fmla="*/ 515 h 1030"/>
                <a:gd name="T22" fmla="*/ 515 w 1149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9" h="1030">
                  <a:moveTo>
                    <a:pt x="1020" y="412"/>
                  </a:move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cubicBezTo>
                    <a:pt x="1149" y="515"/>
                    <a:pt x="1149" y="515"/>
                    <a:pt x="1149" y="515"/>
                  </a:cubicBezTo>
                  <a:lnTo>
                    <a:pt x="1020" y="412"/>
                  </a:lnTo>
                  <a:close/>
                  <a:moveTo>
                    <a:pt x="515" y="979"/>
                  </a:moveTo>
                  <a:cubicBezTo>
                    <a:pt x="259" y="979"/>
                    <a:pt x="51" y="771"/>
                    <a:pt x="51" y="515"/>
                  </a:cubicBezTo>
                  <a:cubicBezTo>
                    <a:pt x="51" y="259"/>
                    <a:pt x="259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0067B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00" tIns="45700" rIns="91400" bIns="4570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55"/>
          <p:cNvGrpSpPr/>
          <p:nvPr/>
        </p:nvGrpSpPr>
        <p:grpSpPr>
          <a:xfrm>
            <a:off x="5823983" y="1777573"/>
            <a:ext cx="2720943" cy="2443438"/>
            <a:chOff x="4316082" y="771550"/>
            <a:chExt cx="2041593" cy="1833374"/>
          </a:xfrm>
        </p:grpSpPr>
        <p:sp>
          <p:nvSpPr>
            <p:cNvPr id="57" name="Freeform 42"/>
            <p:cNvSpPr>
              <a:spLocks/>
            </p:cNvSpPr>
            <p:nvPr/>
          </p:nvSpPr>
          <p:spPr bwMode="auto">
            <a:xfrm>
              <a:off x="4316082" y="771550"/>
              <a:ext cx="2041593" cy="1833374"/>
            </a:xfrm>
            <a:custGeom>
              <a:avLst/>
              <a:gdLst>
                <a:gd name="T0" fmla="*/ 1149 w 1149"/>
                <a:gd name="T1" fmla="*/ 515 h 1030"/>
                <a:gd name="T2" fmla="*/ 1019 w 1149"/>
                <a:gd name="T3" fmla="*/ 412 h 1030"/>
                <a:gd name="T4" fmla="*/ 515 w 1149"/>
                <a:gd name="T5" fmla="*/ 0 h 1030"/>
                <a:gd name="T6" fmla="*/ 0 w 1149"/>
                <a:gd name="T7" fmla="*/ 515 h 1030"/>
                <a:gd name="T8" fmla="*/ 515 w 1149"/>
                <a:gd name="T9" fmla="*/ 1030 h 1030"/>
                <a:gd name="T10" fmla="*/ 1019 w 1149"/>
                <a:gd name="T11" fmla="*/ 618 h 1030"/>
                <a:gd name="T12" fmla="*/ 1149 w 1149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1030">
                  <a:moveTo>
                    <a:pt x="1149" y="515"/>
                  </a:moveTo>
                  <a:cubicBezTo>
                    <a:pt x="1019" y="412"/>
                    <a:pt x="1019" y="412"/>
                    <a:pt x="1019" y="412"/>
                  </a:cubicBezTo>
                  <a:cubicBezTo>
                    <a:pt x="971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1" y="853"/>
                    <a:pt x="1019" y="618"/>
                  </a:cubicBezTo>
                  <a:lnTo>
                    <a:pt x="1149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0" tIns="45700" rIns="91400" bIns="45700"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43"/>
            <p:cNvSpPr>
              <a:spLocks noEditPoints="1"/>
            </p:cNvSpPr>
            <p:nvPr/>
          </p:nvSpPr>
          <p:spPr bwMode="auto">
            <a:xfrm>
              <a:off x="4316082" y="771550"/>
              <a:ext cx="2041593" cy="1833374"/>
            </a:xfrm>
            <a:custGeom>
              <a:avLst/>
              <a:gdLst>
                <a:gd name="T0" fmla="*/ 1019 w 1149"/>
                <a:gd name="T1" fmla="*/ 412 h 1030"/>
                <a:gd name="T2" fmla="*/ 515 w 1149"/>
                <a:gd name="T3" fmla="*/ 0 h 1030"/>
                <a:gd name="T4" fmla="*/ 0 w 1149"/>
                <a:gd name="T5" fmla="*/ 515 h 1030"/>
                <a:gd name="T6" fmla="*/ 515 w 1149"/>
                <a:gd name="T7" fmla="*/ 1030 h 1030"/>
                <a:gd name="T8" fmla="*/ 1019 w 1149"/>
                <a:gd name="T9" fmla="*/ 618 h 1030"/>
                <a:gd name="T10" fmla="*/ 1149 w 1149"/>
                <a:gd name="T11" fmla="*/ 515 h 1030"/>
                <a:gd name="T12" fmla="*/ 1019 w 1149"/>
                <a:gd name="T13" fmla="*/ 412 h 1030"/>
                <a:gd name="T14" fmla="*/ 515 w 1149"/>
                <a:gd name="T15" fmla="*/ 979 h 1030"/>
                <a:gd name="T16" fmla="*/ 51 w 1149"/>
                <a:gd name="T17" fmla="*/ 515 h 1030"/>
                <a:gd name="T18" fmla="*/ 515 w 1149"/>
                <a:gd name="T19" fmla="*/ 51 h 1030"/>
                <a:gd name="T20" fmla="*/ 979 w 1149"/>
                <a:gd name="T21" fmla="*/ 515 h 1030"/>
                <a:gd name="T22" fmla="*/ 515 w 1149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9" h="1030">
                  <a:moveTo>
                    <a:pt x="1019" y="412"/>
                  </a:moveTo>
                  <a:cubicBezTo>
                    <a:pt x="971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1" y="853"/>
                    <a:pt x="1019" y="618"/>
                  </a:cubicBezTo>
                  <a:cubicBezTo>
                    <a:pt x="1149" y="515"/>
                    <a:pt x="1149" y="515"/>
                    <a:pt x="1149" y="515"/>
                  </a:cubicBezTo>
                  <a:lnTo>
                    <a:pt x="1019" y="412"/>
                  </a:lnTo>
                  <a:close/>
                  <a:moveTo>
                    <a:pt x="515" y="979"/>
                  </a:moveTo>
                  <a:cubicBezTo>
                    <a:pt x="259" y="979"/>
                    <a:pt x="51" y="771"/>
                    <a:pt x="51" y="515"/>
                  </a:cubicBezTo>
                  <a:cubicBezTo>
                    <a:pt x="51" y="259"/>
                    <a:pt x="259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0067B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00" tIns="45700" rIns="91400" bIns="4570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58"/>
          <p:cNvGrpSpPr/>
          <p:nvPr/>
        </p:nvGrpSpPr>
        <p:grpSpPr>
          <a:xfrm>
            <a:off x="3505300" y="1777573"/>
            <a:ext cx="2718641" cy="2443438"/>
            <a:chOff x="2576315" y="771550"/>
            <a:chExt cx="2039866" cy="1833374"/>
          </a:xfrm>
        </p:grpSpPr>
        <p:sp>
          <p:nvSpPr>
            <p:cNvPr id="60" name="Freeform 44"/>
            <p:cNvSpPr>
              <a:spLocks/>
            </p:cNvSpPr>
            <p:nvPr/>
          </p:nvSpPr>
          <p:spPr bwMode="auto">
            <a:xfrm>
              <a:off x="2576315" y="771550"/>
              <a:ext cx="2039866" cy="1833374"/>
            </a:xfrm>
            <a:custGeom>
              <a:avLst/>
              <a:gdLst>
                <a:gd name="T0" fmla="*/ 1148 w 1148"/>
                <a:gd name="T1" fmla="*/ 515 h 1030"/>
                <a:gd name="T2" fmla="*/ 1019 w 1148"/>
                <a:gd name="T3" fmla="*/ 412 h 1030"/>
                <a:gd name="T4" fmla="*/ 515 w 1148"/>
                <a:gd name="T5" fmla="*/ 0 h 1030"/>
                <a:gd name="T6" fmla="*/ 0 w 1148"/>
                <a:gd name="T7" fmla="*/ 515 h 1030"/>
                <a:gd name="T8" fmla="*/ 515 w 1148"/>
                <a:gd name="T9" fmla="*/ 1030 h 1030"/>
                <a:gd name="T10" fmla="*/ 1019 w 1148"/>
                <a:gd name="T11" fmla="*/ 618 h 1030"/>
                <a:gd name="T12" fmla="*/ 1148 w 1148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8" h="1030">
                  <a:moveTo>
                    <a:pt x="1148" y="515"/>
                  </a:moveTo>
                  <a:cubicBezTo>
                    <a:pt x="1019" y="412"/>
                    <a:pt x="1019" y="412"/>
                    <a:pt x="1019" y="412"/>
                  </a:cubicBezTo>
                  <a:cubicBezTo>
                    <a:pt x="971" y="177"/>
                    <a:pt x="763" y="0"/>
                    <a:pt x="515" y="0"/>
                  </a:cubicBezTo>
                  <a:cubicBezTo>
                    <a:pt x="230" y="0"/>
                    <a:pt x="0" y="231"/>
                    <a:pt x="0" y="515"/>
                  </a:cubicBezTo>
                  <a:cubicBezTo>
                    <a:pt x="0" y="799"/>
                    <a:pt x="230" y="1030"/>
                    <a:pt x="515" y="1030"/>
                  </a:cubicBezTo>
                  <a:cubicBezTo>
                    <a:pt x="763" y="1030"/>
                    <a:pt x="971" y="853"/>
                    <a:pt x="1019" y="618"/>
                  </a:cubicBezTo>
                  <a:lnTo>
                    <a:pt x="1148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0" tIns="45700" rIns="91400" bIns="45700"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Freeform 45"/>
            <p:cNvSpPr>
              <a:spLocks noEditPoints="1"/>
            </p:cNvSpPr>
            <p:nvPr/>
          </p:nvSpPr>
          <p:spPr bwMode="auto">
            <a:xfrm>
              <a:off x="2576315" y="771550"/>
              <a:ext cx="2039866" cy="1833374"/>
            </a:xfrm>
            <a:custGeom>
              <a:avLst/>
              <a:gdLst>
                <a:gd name="T0" fmla="*/ 1019 w 1148"/>
                <a:gd name="T1" fmla="*/ 412 h 1030"/>
                <a:gd name="T2" fmla="*/ 515 w 1148"/>
                <a:gd name="T3" fmla="*/ 0 h 1030"/>
                <a:gd name="T4" fmla="*/ 0 w 1148"/>
                <a:gd name="T5" fmla="*/ 515 h 1030"/>
                <a:gd name="T6" fmla="*/ 515 w 1148"/>
                <a:gd name="T7" fmla="*/ 1030 h 1030"/>
                <a:gd name="T8" fmla="*/ 1019 w 1148"/>
                <a:gd name="T9" fmla="*/ 618 h 1030"/>
                <a:gd name="T10" fmla="*/ 1148 w 1148"/>
                <a:gd name="T11" fmla="*/ 515 h 1030"/>
                <a:gd name="T12" fmla="*/ 1019 w 1148"/>
                <a:gd name="T13" fmla="*/ 412 h 1030"/>
                <a:gd name="T14" fmla="*/ 515 w 1148"/>
                <a:gd name="T15" fmla="*/ 979 h 1030"/>
                <a:gd name="T16" fmla="*/ 51 w 1148"/>
                <a:gd name="T17" fmla="*/ 515 h 1030"/>
                <a:gd name="T18" fmla="*/ 515 w 1148"/>
                <a:gd name="T19" fmla="*/ 51 h 1030"/>
                <a:gd name="T20" fmla="*/ 979 w 1148"/>
                <a:gd name="T21" fmla="*/ 515 h 1030"/>
                <a:gd name="T22" fmla="*/ 515 w 1148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8" h="1030">
                  <a:moveTo>
                    <a:pt x="1019" y="412"/>
                  </a:moveTo>
                  <a:cubicBezTo>
                    <a:pt x="971" y="177"/>
                    <a:pt x="763" y="0"/>
                    <a:pt x="515" y="0"/>
                  </a:cubicBezTo>
                  <a:cubicBezTo>
                    <a:pt x="230" y="0"/>
                    <a:pt x="0" y="231"/>
                    <a:pt x="0" y="515"/>
                  </a:cubicBezTo>
                  <a:cubicBezTo>
                    <a:pt x="0" y="799"/>
                    <a:pt x="230" y="1030"/>
                    <a:pt x="515" y="1030"/>
                  </a:cubicBezTo>
                  <a:cubicBezTo>
                    <a:pt x="763" y="1030"/>
                    <a:pt x="971" y="853"/>
                    <a:pt x="1019" y="618"/>
                  </a:cubicBezTo>
                  <a:cubicBezTo>
                    <a:pt x="1148" y="515"/>
                    <a:pt x="1148" y="515"/>
                    <a:pt x="1148" y="515"/>
                  </a:cubicBezTo>
                  <a:lnTo>
                    <a:pt x="1019" y="412"/>
                  </a:lnTo>
                  <a:close/>
                  <a:moveTo>
                    <a:pt x="515" y="979"/>
                  </a:moveTo>
                  <a:cubicBezTo>
                    <a:pt x="258" y="979"/>
                    <a:pt x="51" y="771"/>
                    <a:pt x="51" y="515"/>
                  </a:cubicBezTo>
                  <a:cubicBezTo>
                    <a:pt x="51" y="259"/>
                    <a:pt x="258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0067B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00" tIns="45700" rIns="91400" bIns="4570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61"/>
          <p:cNvGrpSpPr/>
          <p:nvPr/>
        </p:nvGrpSpPr>
        <p:grpSpPr>
          <a:xfrm>
            <a:off x="1174671" y="1777573"/>
            <a:ext cx="2720943" cy="2443438"/>
            <a:chOff x="827584" y="771550"/>
            <a:chExt cx="2041593" cy="1833374"/>
          </a:xfrm>
        </p:grpSpPr>
        <p:sp>
          <p:nvSpPr>
            <p:cNvPr id="63" name="Freeform 46"/>
            <p:cNvSpPr>
              <a:spLocks/>
            </p:cNvSpPr>
            <p:nvPr/>
          </p:nvSpPr>
          <p:spPr bwMode="auto">
            <a:xfrm>
              <a:off x="827584" y="771550"/>
              <a:ext cx="2041593" cy="1833374"/>
            </a:xfrm>
            <a:custGeom>
              <a:avLst/>
              <a:gdLst>
                <a:gd name="T0" fmla="*/ 1149 w 1149"/>
                <a:gd name="T1" fmla="*/ 515 h 1030"/>
                <a:gd name="T2" fmla="*/ 1020 w 1149"/>
                <a:gd name="T3" fmla="*/ 412 h 1030"/>
                <a:gd name="T4" fmla="*/ 515 w 1149"/>
                <a:gd name="T5" fmla="*/ 0 h 1030"/>
                <a:gd name="T6" fmla="*/ 0 w 1149"/>
                <a:gd name="T7" fmla="*/ 515 h 1030"/>
                <a:gd name="T8" fmla="*/ 515 w 1149"/>
                <a:gd name="T9" fmla="*/ 1030 h 1030"/>
                <a:gd name="T10" fmla="*/ 1020 w 1149"/>
                <a:gd name="T11" fmla="*/ 618 h 1030"/>
                <a:gd name="T12" fmla="*/ 1149 w 1149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1030">
                  <a:moveTo>
                    <a:pt x="1149" y="515"/>
                  </a:moveTo>
                  <a:cubicBezTo>
                    <a:pt x="1020" y="412"/>
                    <a:pt x="1020" y="412"/>
                    <a:pt x="1020" y="412"/>
                  </a:cubicBez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lnTo>
                    <a:pt x="1149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0" tIns="45700" rIns="91400" bIns="45700"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Freeform 47"/>
            <p:cNvSpPr>
              <a:spLocks noEditPoints="1"/>
            </p:cNvSpPr>
            <p:nvPr/>
          </p:nvSpPr>
          <p:spPr bwMode="auto">
            <a:xfrm>
              <a:off x="827584" y="771550"/>
              <a:ext cx="2041593" cy="1833374"/>
            </a:xfrm>
            <a:custGeom>
              <a:avLst/>
              <a:gdLst>
                <a:gd name="T0" fmla="*/ 1020 w 1149"/>
                <a:gd name="T1" fmla="*/ 412 h 1030"/>
                <a:gd name="T2" fmla="*/ 515 w 1149"/>
                <a:gd name="T3" fmla="*/ 0 h 1030"/>
                <a:gd name="T4" fmla="*/ 0 w 1149"/>
                <a:gd name="T5" fmla="*/ 515 h 1030"/>
                <a:gd name="T6" fmla="*/ 515 w 1149"/>
                <a:gd name="T7" fmla="*/ 1030 h 1030"/>
                <a:gd name="T8" fmla="*/ 1020 w 1149"/>
                <a:gd name="T9" fmla="*/ 618 h 1030"/>
                <a:gd name="T10" fmla="*/ 1149 w 1149"/>
                <a:gd name="T11" fmla="*/ 515 h 1030"/>
                <a:gd name="T12" fmla="*/ 1020 w 1149"/>
                <a:gd name="T13" fmla="*/ 412 h 1030"/>
                <a:gd name="T14" fmla="*/ 515 w 1149"/>
                <a:gd name="T15" fmla="*/ 979 h 1030"/>
                <a:gd name="T16" fmla="*/ 51 w 1149"/>
                <a:gd name="T17" fmla="*/ 515 h 1030"/>
                <a:gd name="T18" fmla="*/ 515 w 1149"/>
                <a:gd name="T19" fmla="*/ 51 h 1030"/>
                <a:gd name="T20" fmla="*/ 979 w 1149"/>
                <a:gd name="T21" fmla="*/ 515 h 1030"/>
                <a:gd name="T22" fmla="*/ 515 w 1149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9" h="1030">
                  <a:moveTo>
                    <a:pt x="1020" y="412"/>
                  </a:move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cubicBezTo>
                    <a:pt x="1149" y="515"/>
                    <a:pt x="1149" y="515"/>
                    <a:pt x="1149" y="515"/>
                  </a:cubicBezTo>
                  <a:lnTo>
                    <a:pt x="1020" y="412"/>
                  </a:lnTo>
                  <a:close/>
                  <a:moveTo>
                    <a:pt x="515" y="979"/>
                  </a:moveTo>
                  <a:cubicBezTo>
                    <a:pt x="259" y="979"/>
                    <a:pt x="51" y="771"/>
                    <a:pt x="51" y="515"/>
                  </a:cubicBezTo>
                  <a:cubicBezTo>
                    <a:pt x="51" y="259"/>
                    <a:pt x="259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0067B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00" tIns="45700" rIns="91400" bIns="4570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7" name="文本框 34"/>
          <p:cNvSpPr txBox="1"/>
          <p:nvPr/>
        </p:nvSpPr>
        <p:spPr>
          <a:xfrm>
            <a:off x="1310947" y="2438400"/>
            <a:ext cx="2168654" cy="1240940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3732" dirty="0">
                <a:latin typeface="微软雅黑" pitchFamily="34" charset="-122"/>
                <a:ea typeface="微软雅黑" pitchFamily="34" charset="-122"/>
              </a:rPr>
              <a:t>Raw</a:t>
            </a:r>
          </a:p>
          <a:p>
            <a:pPr algn="ctr"/>
            <a:r>
              <a:rPr lang="en-US" altLang="zh-CN" sz="3732" dirty="0">
                <a:latin typeface="微软雅黑" pitchFamily="34" charset="-122"/>
                <a:ea typeface="微软雅黑" pitchFamily="34" charset="-122"/>
              </a:rPr>
              <a:t>material</a:t>
            </a:r>
            <a:endParaRPr lang="zh-CN" altLang="en-US" sz="3732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文本框 111"/>
          <p:cNvSpPr txBox="1"/>
          <p:nvPr/>
        </p:nvSpPr>
        <p:spPr>
          <a:xfrm>
            <a:off x="3714269" y="2609983"/>
            <a:ext cx="2008802" cy="666617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3732" dirty="0">
                <a:latin typeface="微软雅黑" pitchFamily="34" charset="-122"/>
                <a:ea typeface="微软雅黑" pitchFamily="34" charset="-122"/>
              </a:rPr>
              <a:t>Disease</a:t>
            </a:r>
            <a:endParaRPr lang="zh-CN" altLang="en-US" sz="28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文本框 112"/>
          <p:cNvSpPr txBox="1"/>
          <p:nvPr/>
        </p:nvSpPr>
        <p:spPr>
          <a:xfrm>
            <a:off x="6444659" y="2613378"/>
            <a:ext cx="1332336" cy="666617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3732" dirty="0">
                <a:latin typeface="微软雅黑" pitchFamily="34" charset="-122"/>
                <a:ea typeface="微软雅黑" pitchFamily="34" charset="-122"/>
              </a:rPr>
              <a:t>R&amp;D</a:t>
            </a:r>
            <a:endParaRPr lang="zh-CN" altLang="en-US" sz="28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6" name="文本框 113"/>
          <p:cNvSpPr txBox="1"/>
          <p:nvPr/>
        </p:nvSpPr>
        <p:spPr>
          <a:xfrm>
            <a:off x="8754486" y="2590800"/>
            <a:ext cx="1461473" cy="666617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3732" dirty="0">
                <a:latin typeface="微软雅黑" pitchFamily="34" charset="-122"/>
                <a:ea typeface="微软雅黑" pitchFamily="34" charset="-122"/>
              </a:rPr>
              <a:t>Team</a:t>
            </a:r>
            <a:endParaRPr lang="zh-CN" altLang="en-US" sz="28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经验教训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7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 descr="426461029492761562.png"/>
          <p:cNvPicPr>
            <a:picLocks noChangeAspect="1"/>
          </p:cNvPicPr>
          <p:nvPr/>
        </p:nvPicPr>
        <p:blipFill>
          <a:blip r:embed="rId3" cstate="print">
            <a:biLevel thresh="50000"/>
          </a:blip>
          <a:stretch>
            <a:fillRect/>
          </a:stretch>
        </p:blipFill>
        <p:spPr>
          <a:xfrm>
            <a:off x="8284594" y="3581400"/>
            <a:ext cx="2424151" cy="3429000"/>
          </a:xfrm>
          <a:prstGeom prst="rect">
            <a:avLst/>
          </a:prstGeom>
        </p:spPr>
      </p:pic>
      <p:pic>
        <p:nvPicPr>
          <p:cNvPr id="14338" name="Picture 2" descr="C:\Users\Administrator\Desktop\r-d-research-development-tecy-background-square-concept-image-creative-elements-text-over-techy-48451464_副本.jpg"/>
          <p:cNvPicPr>
            <a:picLocks noChangeAspect="1" noChangeArrowheads="1"/>
          </p:cNvPicPr>
          <p:nvPr/>
        </p:nvPicPr>
        <p:blipFill>
          <a:blip r:embed="rId4" cstate="print">
            <a:biLevel thresh="50000"/>
          </a:blip>
          <a:srcRect/>
          <a:stretch>
            <a:fillRect/>
          </a:stretch>
        </p:blipFill>
        <p:spPr bwMode="auto">
          <a:xfrm>
            <a:off x="6242050" y="4613910"/>
            <a:ext cx="1757362" cy="132969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4339" name="Picture 3" descr="C:\Users\Administrator\Desktop\11届蘑菇节演讲素材\th (2).jpg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</a:blip>
          <a:srcRect/>
          <a:stretch>
            <a:fillRect/>
          </a:stretch>
        </p:blipFill>
        <p:spPr bwMode="auto">
          <a:xfrm>
            <a:off x="3934792" y="4610100"/>
            <a:ext cx="1626220" cy="13335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4340" name="Picture 4" descr="C:\Users\Administrator\Desktop\11届蘑菇节演讲素材\bail-hay-clipart-1.jpg"/>
          <p:cNvPicPr>
            <a:picLocks noChangeAspect="1" noChangeArrowheads="1"/>
          </p:cNvPicPr>
          <p:nvPr/>
        </p:nvPicPr>
        <p:blipFill>
          <a:blip r:embed="rId6" cstate="print">
            <a:biLevel thresh="50000"/>
          </a:blip>
          <a:srcRect/>
          <a:stretch>
            <a:fillRect/>
          </a:stretch>
        </p:blipFill>
        <p:spPr bwMode="auto">
          <a:xfrm>
            <a:off x="1446212" y="4648200"/>
            <a:ext cx="1828800" cy="1295400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00"/>
                            </p:stCondLst>
                            <p:childTnLst>
                              <p:par>
                                <p:cTn id="5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00"/>
                            </p:stCondLst>
                            <p:childTnLst>
                              <p:par>
                                <p:cTn id="5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00"/>
                            </p:stCondLst>
                            <p:childTnLst>
                              <p:par>
                                <p:cTn id="6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00"/>
                            </p:stCondLst>
                            <p:childTnLst>
                              <p:par>
                                <p:cTn id="7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700"/>
                            </p:stCondLst>
                            <p:childTnLst>
                              <p:par>
                                <p:cTn id="8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200"/>
                            </p:stCondLst>
                            <p:childTnLst>
                              <p:par>
                                <p:cTn id="97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  <p:bldP spid="67" grpId="2"/>
      <p:bldP spid="70" grpId="0"/>
      <p:bldP spid="70" grpId="1"/>
      <p:bldP spid="70" grpId="2"/>
      <p:bldP spid="73" grpId="0"/>
      <p:bldP spid="73" grpId="1"/>
      <p:bldP spid="73" grpId="2"/>
      <p:bldP spid="76" grpId="0"/>
      <p:bldP spid="76" grpId="1"/>
      <p:bldP spid="76" grpId="2"/>
      <p:bldP spid="37" grpId="0"/>
      <p:bldP spid="38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0"/>
          <p:cNvGrpSpPr/>
          <p:nvPr/>
        </p:nvGrpSpPr>
        <p:grpSpPr>
          <a:xfrm>
            <a:off x="1090669" y="2327974"/>
            <a:ext cx="3004362" cy="491426"/>
            <a:chOff x="784423" y="1432108"/>
            <a:chExt cx="2254250" cy="409575"/>
          </a:xfrm>
        </p:grpSpPr>
        <p:sp>
          <p:nvSpPr>
            <p:cNvPr id="42" name="矩形 3"/>
            <p:cNvSpPr>
              <a:spLocks/>
            </p:cNvSpPr>
            <p:nvPr/>
          </p:nvSpPr>
          <p:spPr bwMode="auto">
            <a:xfrm rot="5400000" flipH="1" flipV="1">
              <a:off x="1706760" y="509771"/>
              <a:ext cx="409575" cy="2254250"/>
            </a:xfrm>
            <a:custGeom>
              <a:avLst/>
              <a:gdLst>
                <a:gd name="T0" fmla="*/ 280750 w 280750"/>
                <a:gd name="T1" fmla="*/ 1391049 h 1542591"/>
                <a:gd name="T2" fmla="*/ 280750 w 280750"/>
                <a:gd name="T3" fmla="*/ 151543 h 1542591"/>
                <a:gd name="T4" fmla="*/ 280733 w 280750"/>
                <a:gd name="T5" fmla="*/ 151543 h 1542591"/>
                <a:gd name="T6" fmla="*/ 280591 w 280750"/>
                <a:gd name="T7" fmla="*/ 0 h 1542591"/>
                <a:gd name="T8" fmla="*/ 140374 w 280750"/>
                <a:gd name="T9" fmla="*/ 102981 h 1542591"/>
                <a:gd name="T10" fmla="*/ 158 w 280750"/>
                <a:gd name="T11" fmla="*/ 0 h 1542591"/>
                <a:gd name="T12" fmla="*/ 158 w 280750"/>
                <a:gd name="T13" fmla="*/ 151543 h 1542591"/>
                <a:gd name="T14" fmla="*/ 0 w 280750"/>
                <a:gd name="T15" fmla="*/ 151543 h 1542591"/>
                <a:gd name="T16" fmla="*/ 0 w 280750"/>
                <a:gd name="T17" fmla="*/ 1391049 h 1542591"/>
                <a:gd name="T18" fmla="*/ 158 w 280750"/>
                <a:gd name="T19" fmla="*/ 1391049 h 1542591"/>
                <a:gd name="T20" fmla="*/ 158 w 280750"/>
                <a:gd name="T21" fmla="*/ 1436588 h 1542591"/>
                <a:gd name="T22" fmla="*/ 138730 w 280750"/>
                <a:gd name="T23" fmla="*/ 1542591 h 1542591"/>
                <a:gd name="T24" fmla="*/ 280591 w 280750"/>
                <a:gd name="T25" fmla="*/ 1444187 h 1542591"/>
                <a:gd name="T26" fmla="*/ 280745 w 280750"/>
                <a:gd name="T27" fmla="*/ 1395154 h 1542591"/>
                <a:gd name="T28" fmla="*/ 280733 w 280750"/>
                <a:gd name="T29" fmla="*/ 1391049 h 1542591"/>
                <a:gd name="T30" fmla="*/ 280750 w 280750"/>
                <a:gd name="T31" fmla="*/ 1391049 h 154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0750" h="1542591">
                  <a:moveTo>
                    <a:pt x="280750" y="1391049"/>
                  </a:moveTo>
                  <a:lnTo>
                    <a:pt x="280750" y="151543"/>
                  </a:lnTo>
                  <a:lnTo>
                    <a:pt x="280733" y="151543"/>
                  </a:lnTo>
                  <a:cubicBezTo>
                    <a:pt x="280668" y="100709"/>
                    <a:pt x="280191" y="44276"/>
                    <a:pt x="280591" y="0"/>
                  </a:cubicBezTo>
                  <a:lnTo>
                    <a:pt x="140374" y="102981"/>
                  </a:lnTo>
                  <a:lnTo>
                    <a:pt x="158" y="0"/>
                  </a:lnTo>
                  <a:lnTo>
                    <a:pt x="158" y="151543"/>
                  </a:lnTo>
                  <a:lnTo>
                    <a:pt x="0" y="151543"/>
                  </a:lnTo>
                  <a:lnTo>
                    <a:pt x="0" y="1391049"/>
                  </a:lnTo>
                  <a:lnTo>
                    <a:pt x="158" y="1391049"/>
                  </a:lnTo>
                  <a:lnTo>
                    <a:pt x="158" y="1436588"/>
                  </a:lnTo>
                  <a:lnTo>
                    <a:pt x="138730" y="1542591"/>
                  </a:lnTo>
                  <a:lnTo>
                    <a:pt x="280591" y="1444187"/>
                  </a:lnTo>
                  <a:cubicBezTo>
                    <a:pt x="280728" y="1429030"/>
                    <a:pt x="280763" y="1412448"/>
                    <a:pt x="280745" y="1395154"/>
                  </a:cubicBezTo>
                  <a:lnTo>
                    <a:pt x="280733" y="1391049"/>
                  </a:lnTo>
                  <a:lnTo>
                    <a:pt x="280750" y="1391049"/>
                  </a:lnTo>
                  <a:close/>
                </a:path>
              </a:pathLst>
            </a:custGeom>
            <a:solidFill>
              <a:srgbClr val="BDBEBD"/>
            </a:solidFill>
            <a:ln>
              <a:noFill/>
            </a:ln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TextBox 11"/>
            <p:cNvSpPr txBox="1">
              <a:spLocks noChangeArrowheads="1"/>
            </p:cNvSpPr>
            <p:nvPr/>
          </p:nvSpPr>
          <p:spPr bwMode="auto">
            <a:xfrm>
              <a:off x="865304" y="1474364"/>
              <a:ext cx="2108200" cy="307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Yield / quality</a:t>
              </a:r>
              <a:endParaRPr lang="zh-CN" altLang="en-US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4"/>
          <p:cNvGrpSpPr/>
          <p:nvPr/>
        </p:nvGrpSpPr>
        <p:grpSpPr>
          <a:xfrm flipH="1">
            <a:off x="7847012" y="2286000"/>
            <a:ext cx="3004362" cy="491426"/>
            <a:chOff x="784423" y="1432108"/>
            <a:chExt cx="2254250" cy="409575"/>
          </a:xfrm>
          <a:solidFill>
            <a:schemeClr val="accent6">
              <a:lumMod val="65000"/>
            </a:schemeClr>
          </a:solidFill>
        </p:grpSpPr>
        <p:sp>
          <p:nvSpPr>
            <p:cNvPr id="46" name="矩形 3"/>
            <p:cNvSpPr>
              <a:spLocks/>
            </p:cNvSpPr>
            <p:nvPr/>
          </p:nvSpPr>
          <p:spPr bwMode="auto">
            <a:xfrm rot="5400000" flipH="1" flipV="1">
              <a:off x="1706760" y="509771"/>
              <a:ext cx="409575" cy="2254250"/>
            </a:xfrm>
            <a:custGeom>
              <a:avLst/>
              <a:gdLst>
                <a:gd name="T0" fmla="*/ 280750 w 280750"/>
                <a:gd name="T1" fmla="*/ 1391049 h 1542591"/>
                <a:gd name="T2" fmla="*/ 280750 w 280750"/>
                <a:gd name="T3" fmla="*/ 151543 h 1542591"/>
                <a:gd name="T4" fmla="*/ 280733 w 280750"/>
                <a:gd name="T5" fmla="*/ 151543 h 1542591"/>
                <a:gd name="T6" fmla="*/ 280591 w 280750"/>
                <a:gd name="T7" fmla="*/ 0 h 1542591"/>
                <a:gd name="T8" fmla="*/ 140374 w 280750"/>
                <a:gd name="T9" fmla="*/ 102981 h 1542591"/>
                <a:gd name="T10" fmla="*/ 158 w 280750"/>
                <a:gd name="T11" fmla="*/ 0 h 1542591"/>
                <a:gd name="T12" fmla="*/ 158 w 280750"/>
                <a:gd name="T13" fmla="*/ 151543 h 1542591"/>
                <a:gd name="T14" fmla="*/ 0 w 280750"/>
                <a:gd name="T15" fmla="*/ 151543 h 1542591"/>
                <a:gd name="T16" fmla="*/ 0 w 280750"/>
                <a:gd name="T17" fmla="*/ 1391049 h 1542591"/>
                <a:gd name="T18" fmla="*/ 158 w 280750"/>
                <a:gd name="T19" fmla="*/ 1391049 h 1542591"/>
                <a:gd name="T20" fmla="*/ 158 w 280750"/>
                <a:gd name="T21" fmla="*/ 1436588 h 1542591"/>
                <a:gd name="T22" fmla="*/ 138730 w 280750"/>
                <a:gd name="T23" fmla="*/ 1542591 h 1542591"/>
                <a:gd name="T24" fmla="*/ 280591 w 280750"/>
                <a:gd name="T25" fmla="*/ 1444187 h 1542591"/>
                <a:gd name="T26" fmla="*/ 280745 w 280750"/>
                <a:gd name="T27" fmla="*/ 1395154 h 1542591"/>
                <a:gd name="T28" fmla="*/ 280733 w 280750"/>
                <a:gd name="T29" fmla="*/ 1391049 h 1542591"/>
                <a:gd name="T30" fmla="*/ 280750 w 280750"/>
                <a:gd name="T31" fmla="*/ 1391049 h 154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0750" h="1542591">
                  <a:moveTo>
                    <a:pt x="280750" y="1391049"/>
                  </a:moveTo>
                  <a:lnTo>
                    <a:pt x="280750" y="151543"/>
                  </a:lnTo>
                  <a:lnTo>
                    <a:pt x="280733" y="151543"/>
                  </a:lnTo>
                  <a:cubicBezTo>
                    <a:pt x="280668" y="100709"/>
                    <a:pt x="280191" y="44276"/>
                    <a:pt x="280591" y="0"/>
                  </a:cubicBezTo>
                  <a:lnTo>
                    <a:pt x="140374" y="102981"/>
                  </a:lnTo>
                  <a:lnTo>
                    <a:pt x="158" y="0"/>
                  </a:lnTo>
                  <a:lnTo>
                    <a:pt x="158" y="151543"/>
                  </a:lnTo>
                  <a:lnTo>
                    <a:pt x="0" y="151543"/>
                  </a:lnTo>
                  <a:lnTo>
                    <a:pt x="0" y="1391049"/>
                  </a:lnTo>
                  <a:lnTo>
                    <a:pt x="158" y="1391049"/>
                  </a:lnTo>
                  <a:lnTo>
                    <a:pt x="158" y="1436588"/>
                  </a:lnTo>
                  <a:lnTo>
                    <a:pt x="138730" y="1542591"/>
                  </a:lnTo>
                  <a:lnTo>
                    <a:pt x="280591" y="1444187"/>
                  </a:lnTo>
                  <a:cubicBezTo>
                    <a:pt x="280728" y="1429030"/>
                    <a:pt x="280763" y="1412448"/>
                    <a:pt x="280745" y="1395154"/>
                  </a:cubicBezTo>
                  <a:lnTo>
                    <a:pt x="280733" y="1391049"/>
                  </a:lnTo>
                  <a:lnTo>
                    <a:pt x="280750" y="139104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TextBox 11"/>
            <p:cNvSpPr txBox="1">
              <a:spLocks noChangeArrowheads="1"/>
            </p:cNvSpPr>
            <p:nvPr/>
          </p:nvSpPr>
          <p:spPr bwMode="auto">
            <a:xfrm>
              <a:off x="865305" y="1506117"/>
              <a:ext cx="1956799" cy="3078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Performance</a:t>
              </a:r>
              <a:endParaRPr lang="zh-CN" altLang="en-US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努力的目标</a:t>
            </a:r>
          </a:p>
        </p:txBody>
      </p:sp>
      <p:sp>
        <p:nvSpPr>
          <p:cNvPr id="25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6" name="组合 25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27" name="平行四边形 26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平行四边形 28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40"/>
          <p:cNvGrpSpPr/>
          <p:nvPr/>
        </p:nvGrpSpPr>
        <p:grpSpPr>
          <a:xfrm>
            <a:off x="1065212" y="3276597"/>
            <a:ext cx="3004362" cy="2514598"/>
            <a:chOff x="784423" y="1432108"/>
            <a:chExt cx="2254250" cy="435999"/>
          </a:xfrm>
          <a:solidFill>
            <a:schemeClr val="accent1">
              <a:lumMod val="75000"/>
              <a:lumOff val="25000"/>
            </a:schemeClr>
          </a:solidFill>
          <a:effectLst>
            <a:outerShdw blurRad="50800" dist="50800" dir="5400000" algn="ctr" rotWithShape="0">
              <a:srgbClr val="00518C"/>
            </a:outerShdw>
          </a:effectLst>
        </p:grpSpPr>
        <p:sp>
          <p:nvSpPr>
            <p:cNvPr id="31" name="矩形 3"/>
            <p:cNvSpPr>
              <a:spLocks/>
            </p:cNvSpPr>
            <p:nvPr/>
          </p:nvSpPr>
          <p:spPr bwMode="auto">
            <a:xfrm rot="5400000" flipH="1" flipV="1">
              <a:off x="1693548" y="522983"/>
              <a:ext cx="435999" cy="2254250"/>
            </a:xfrm>
            <a:custGeom>
              <a:avLst/>
              <a:gdLst>
                <a:gd name="T0" fmla="*/ 280750 w 280750"/>
                <a:gd name="T1" fmla="*/ 1391049 h 1542591"/>
                <a:gd name="T2" fmla="*/ 280750 w 280750"/>
                <a:gd name="T3" fmla="*/ 151543 h 1542591"/>
                <a:gd name="T4" fmla="*/ 280733 w 280750"/>
                <a:gd name="T5" fmla="*/ 151543 h 1542591"/>
                <a:gd name="T6" fmla="*/ 280591 w 280750"/>
                <a:gd name="T7" fmla="*/ 0 h 1542591"/>
                <a:gd name="T8" fmla="*/ 140374 w 280750"/>
                <a:gd name="T9" fmla="*/ 102981 h 1542591"/>
                <a:gd name="T10" fmla="*/ 158 w 280750"/>
                <a:gd name="T11" fmla="*/ 0 h 1542591"/>
                <a:gd name="T12" fmla="*/ 158 w 280750"/>
                <a:gd name="T13" fmla="*/ 151543 h 1542591"/>
                <a:gd name="T14" fmla="*/ 0 w 280750"/>
                <a:gd name="T15" fmla="*/ 151543 h 1542591"/>
                <a:gd name="T16" fmla="*/ 0 w 280750"/>
                <a:gd name="T17" fmla="*/ 1391049 h 1542591"/>
                <a:gd name="T18" fmla="*/ 158 w 280750"/>
                <a:gd name="T19" fmla="*/ 1391049 h 1542591"/>
                <a:gd name="T20" fmla="*/ 158 w 280750"/>
                <a:gd name="T21" fmla="*/ 1436588 h 1542591"/>
                <a:gd name="T22" fmla="*/ 138730 w 280750"/>
                <a:gd name="T23" fmla="*/ 1542591 h 1542591"/>
                <a:gd name="T24" fmla="*/ 280591 w 280750"/>
                <a:gd name="T25" fmla="*/ 1444187 h 1542591"/>
                <a:gd name="T26" fmla="*/ 280745 w 280750"/>
                <a:gd name="T27" fmla="*/ 1395154 h 1542591"/>
                <a:gd name="T28" fmla="*/ 280733 w 280750"/>
                <a:gd name="T29" fmla="*/ 1391049 h 1542591"/>
                <a:gd name="T30" fmla="*/ 280750 w 280750"/>
                <a:gd name="T31" fmla="*/ 1391049 h 154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0750" h="1542591">
                  <a:moveTo>
                    <a:pt x="280750" y="1391049"/>
                  </a:moveTo>
                  <a:lnTo>
                    <a:pt x="280750" y="151543"/>
                  </a:lnTo>
                  <a:lnTo>
                    <a:pt x="280733" y="151543"/>
                  </a:lnTo>
                  <a:cubicBezTo>
                    <a:pt x="280668" y="100709"/>
                    <a:pt x="280191" y="44276"/>
                    <a:pt x="280591" y="0"/>
                  </a:cubicBezTo>
                  <a:lnTo>
                    <a:pt x="140374" y="102981"/>
                  </a:lnTo>
                  <a:lnTo>
                    <a:pt x="158" y="0"/>
                  </a:lnTo>
                  <a:lnTo>
                    <a:pt x="158" y="151543"/>
                  </a:lnTo>
                  <a:lnTo>
                    <a:pt x="0" y="151543"/>
                  </a:lnTo>
                  <a:lnTo>
                    <a:pt x="0" y="1391049"/>
                  </a:lnTo>
                  <a:lnTo>
                    <a:pt x="158" y="1391049"/>
                  </a:lnTo>
                  <a:lnTo>
                    <a:pt x="158" y="1436588"/>
                  </a:lnTo>
                  <a:lnTo>
                    <a:pt x="138730" y="1542591"/>
                  </a:lnTo>
                  <a:lnTo>
                    <a:pt x="280591" y="1444187"/>
                  </a:lnTo>
                  <a:cubicBezTo>
                    <a:pt x="280728" y="1429030"/>
                    <a:pt x="280763" y="1412448"/>
                    <a:pt x="280745" y="1395154"/>
                  </a:cubicBezTo>
                  <a:lnTo>
                    <a:pt x="280733" y="1391049"/>
                  </a:lnTo>
                  <a:lnTo>
                    <a:pt x="280750" y="139104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TextBox 11"/>
            <p:cNvSpPr txBox="1">
              <a:spLocks noChangeArrowheads="1"/>
            </p:cNvSpPr>
            <p:nvPr/>
          </p:nvSpPr>
          <p:spPr bwMode="auto">
            <a:xfrm>
              <a:off x="1208353" y="1458533"/>
              <a:ext cx="1577188" cy="40285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Recipe</a:t>
              </a:r>
            </a:p>
            <a:p>
              <a:pPr algn="ctr" eaLnBrk="1" hangingPunct="1"/>
              <a:r>
                <a:rPr lang="en-US" altLang="zh-CN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Process </a:t>
              </a:r>
            </a:p>
            <a:p>
              <a:pPr algn="ctr" eaLnBrk="1" hangingPunct="1"/>
              <a:r>
                <a:rPr lang="en-US" altLang="zh-CN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Patent</a:t>
              </a:r>
            </a:p>
            <a:p>
              <a:pPr algn="ctr" eaLnBrk="1" hangingPunct="1"/>
              <a:r>
                <a:rPr lang="en-US" altLang="zh-CN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Trace</a:t>
              </a:r>
            </a:p>
            <a:p>
              <a:pPr algn="ctr" eaLnBrk="1" hangingPunct="1"/>
              <a:r>
                <a:rPr lang="en-US" altLang="zh-CN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Safety</a:t>
              </a:r>
            </a:p>
            <a:p>
              <a:pPr algn="ctr" eaLnBrk="1" hangingPunct="1"/>
              <a:r>
                <a:rPr lang="zh-CN" altLang="en-US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r>
                <a:rPr lang="zh-CN" altLang="en-US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r>
                <a:rPr lang="zh-CN" altLang="en-US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</a:p>
          </p:txBody>
        </p:sp>
      </p:grpSp>
      <p:grpSp>
        <p:nvGrpSpPr>
          <p:cNvPr id="33" name="组合 44"/>
          <p:cNvGrpSpPr/>
          <p:nvPr/>
        </p:nvGrpSpPr>
        <p:grpSpPr>
          <a:xfrm flipH="1">
            <a:off x="7793390" y="3200400"/>
            <a:ext cx="3004362" cy="3589515"/>
            <a:chOff x="784423" y="1432108"/>
            <a:chExt cx="2254250" cy="555784"/>
          </a:xfrm>
        </p:grpSpPr>
        <p:sp>
          <p:nvSpPr>
            <p:cNvPr id="34" name="矩形 3"/>
            <p:cNvSpPr>
              <a:spLocks/>
            </p:cNvSpPr>
            <p:nvPr/>
          </p:nvSpPr>
          <p:spPr bwMode="auto">
            <a:xfrm rot="5400000" flipH="1" flipV="1">
              <a:off x="1706760" y="509771"/>
              <a:ext cx="409575" cy="2254250"/>
            </a:xfrm>
            <a:custGeom>
              <a:avLst/>
              <a:gdLst>
                <a:gd name="T0" fmla="*/ 280750 w 280750"/>
                <a:gd name="T1" fmla="*/ 1391049 h 1542591"/>
                <a:gd name="T2" fmla="*/ 280750 w 280750"/>
                <a:gd name="T3" fmla="*/ 151543 h 1542591"/>
                <a:gd name="T4" fmla="*/ 280733 w 280750"/>
                <a:gd name="T5" fmla="*/ 151543 h 1542591"/>
                <a:gd name="T6" fmla="*/ 280591 w 280750"/>
                <a:gd name="T7" fmla="*/ 0 h 1542591"/>
                <a:gd name="T8" fmla="*/ 140374 w 280750"/>
                <a:gd name="T9" fmla="*/ 102981 h 1542591"/>
                <a:gd name="T10" fmla="*/ 158 w 280750"/>
                <a:gd name="T11" fmla="*/ 0 h 1542591"/>
                <a:gd name="T12" fmla="*/ 158 w 280750"/>
                <a:gd name="T13" fmla="*/ 151543 h 1542591"/>
                <a:gd name="T14" fmla="*/ 0 w 280750"/>
                <a:gd name="T15" fmla="*/ 151543 h 1542591"/>
                <a:gd name="T16" fmla="*/ 0 w 280750"/>
                <a:gd name="T17" fmla="*/ 1391049 h 1542591"/>
                <a:gd name="T18" fmla="*/ 158 w 280750"/>
                <a:gd name="T19" fmla="*/ 1391049 h 1542591"/>
                <a:gd name="T20" fmla="*/ 158 w 280750"/>
                <a:gd name="T21" fmla="*/ 1436588 h 1542591"/>
                <a:gd name="T22" fmla="*/ 138730 w 280750"/>
                <a:gd name="T23" fmla="*/ 1542591 h 1542591"/>
                <a:gd name="T24" fmla="*/ 280591 w 280750"/>
                <a:gd name="T25" fmla="*/ 1444187 h 1542591"/>
                <a:gd name="T26" fmla="*/ 280745 w 280750"/>
                <a:gd name="T27" fmla="*/ 1395154 h 1542591"/>
                <a:gd name="T28" fmla="*/ 280733 w 280750"/>
                <a:gd name="T29" fmla="*/ 1391049 h 1542591"/>
                <a:gd name="T30" fmla="*/ 280750 w 280750"/>
                <a:gd name="T31" fmla="*/ 1391049 h 154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0750" h="1542591">
                  <a:moveTo>
                    <a:pt x="280750" y="1391049"/>
                  </a:moveTo>
                  <a:lnTo>
                    <a:pt x="280750" y="151543"/>
                  </a:lnTo>
                  <a:lnTo>
                    <a:pt x="280733" y="151543"/>
                  </a:lnTo>
                  <a:cubicBezTo>
                    <a:pt x="280668" y="100709"/>
                    <a:pt x="280191" y="44276"/>
                    <a:pt x="280591" y="0"/>
                  </a:cubicBezTo>
                  <a:lnTo>
                    <a:pt x="140374" y="102981"/>
                  </a:lnTo>
                  <a:lnTo>
                    <a:pt x="158" y="0"/>
                  </a:lnTo>
                  <a:lnTo>
                    <a:pt x="158" y="151543"/>
                  </a:lnTo>
                  <a:lnTo>
                    <a:pt x="0" y="151543"/>
                  </a:lnTo>
                  <a:lnTo>
                    <a:pt x="0" y="1391049"/>
                  </a:lnTo>
                  <a:lnTo>
                    <a:pt x="158" y="1391049"/>
                  </a:lnTo>
                  <a:lnTo>
                    <a:pt x="158" y="1436588"/>
                  </a:lnTo>
                  <a:lnTo>
                    <a:pt x="138730" y="1542591"/>
                  </a:lnTo>
                  <a:lnTo>
                    <a:pt x="280591" y="1444187"/>
                  </a:lnTo>
                  <a:cubicBezTo>
                    <a:pt x="280728" y="1429030"/>
                    <a:pt x="280763" y="1412448"/>
                    <a:pt x="280745" y="1395154"/>
                  </a:cubicBezTo>
                  <a:lnTo>
                    <a:pt x="280733" y="1391049"/>
                  </a:lnTo>
                  <a:lnTo>
                    <a:pt x="280750" y="1391049"/>
                  </a:lnTo>
                  <a:close/>
                </a:path>
              </a:pathLst>
            </a:custGeom>
            <a:solidFill>
              <a:srgbClr val="00518C"/>
            </a:solidFill>
            <a:ln>
              <a:noFill/>
            </a:ln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TextBox 11"/>
            <p:cNvSpPr txBox="1">
              <a:spLocks noChangeArrowheads="1"/>
            </p:cNvSpPr>
            <p:nvPr/>
          </p:nvSpPr>
          <p:spPr bwMode="auto">
            <a:xfrm>
              <a:off x="1086260" y="1458925"/>
              <a:ext cx="1486546" cy="528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Training</a:t>
              </a:r>
            </a:p>
            <a:p>
              <a:pPr algn="ctr" eaLnBrk="1" hangingPunct="1"/>
              <a:r>
                <a:rPr lang="en-US" altLang="zh-CN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KPI</a:t>
              </a:r>
            </a:p>
            <a:p>
              <a:pPr algn="ctr" eaLnBrk="1" hangingPunct="1"/>
              <a:r>
                <a:rPr lang="en-US" altLang="zh-CN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Bench</a:t>
              </a:r>
            </a:p>
            <a:p>
              <a:pPr algn="ctr" eaLnBrk="1" hangingPunct="1"/>
              <a:r>
                <a:rPr lang="en-US" altLang="zh-CN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Habit</a:t>
              </a:r>
            </a:p>
            <a:p>
              <a:pPr algn="ctr" eaLnBrk="1" hangingPunct="1"/>
              <a:r>
                <a:rPr lang="en-US" altLang="zh-CN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Learning oriented team</a:t>
              </a:r>
            </a:p>
            <a:p>
              <a:pPr algn="ctr" eaLnBrk="1" hangingPunct="1"/>
              <a:r>
                <a:rPr lang="zh-CN" altLang="en-US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r>
                <a:rPr lang="zh-CN" altLang="en-US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r>
                <a:rPr lang="zh-CN" altLang="en-US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endParaRPr lang="en-US" altLang="zh-CN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endParaRPr lang="en-US" altLang="zh-CN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endParaRPr lang="zh-CN" altLang="en-US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363" name="Picture 3" descr="C:\Users\Administrator\Desktop\11届蘑菇节演讲素材\icebe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5612" y="1905000"/>
            <a:ext cx="3352800" cy="3962400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9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3"/>
          <p:cNvGrpSpPr/>
          <p:nvPr/>
        </p:nvGrpSpPr>
        <p:grpSpPr>
          <a:xfrm>
            <a:off x="-1" y="1828800"/>
            <a:ext cx="12188825" cy="2419073"/>
            <a:chOff x="170694" y="177982"/>
            <a:chExt cx="3936004" cy="781165"/>
          </a:xfrm>
        </p:grpSpPr>
        <p:sp>
          <p:nvSpPr>
            <p:cNvPr id="35" name="等腰三角形 34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6" name="等腰三角形 35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7" name="矩形 36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8" name="平行四边形 37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006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9" name="文本框 6"/>
            <p:cNvSpPr txBox="1"/>
            <p:nvPr/>
          </p:nvSpPr>
          <p:spPr>
            <a:xfrm>
              <a:off x="588491" y="284178"/>
              <a:ext cx="569115" cy="559748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US" altLang="zh-CN" sz="10664" b="0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10664" b="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40" name="TextBox 48"/>
          <p:cNvSpPr txBox="1"/>
          <p:nvPr/>
        </p:nvSpPr>
        <p:spPr>
          <a:xfrm>
            <a:off x="3969600" y="2452666"/>
            <a:ext cx="6732124" cy="830975"/>
          </a:xfrm>
          <a:prstGeom prst="rect">
            <a:avLst/>
          </a:prstGeom>
          <a:noFill/>
        </p:spPr>
        <p:txBody>
          <a:bodyPr wrap="square" lIns="91422" tIns="45709" rIns="91422" bIns="45709" rtlCol="0">
            <a:spAutoFit/>
          </a:bodyPr>
          <a:lstStyle/>
          <a:p>
            <a:pPr algn="l"/>
            <a:r>
              <a:rPr lang="zh-CN" altLang="en-US" sz="480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双孢菇行业发展的思考</a:t>
            </a:r>
            <a:endParaRPr lang="en-GB" altLang="zh-CN" sz="480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49"/>
          <p:cNvSpPr txBox="1"/>
          <p:nvPr/>
        </p:nvSpPr>
        <p:spPr>
          <a:xfrm>
            <a:off x="3969600" y="3244099"/>
            <a:ext cx="7611212" cy="420542"/>
          </a:xfrm>
          <a:prstGeom prst="rect">
            <a:avLst/>
          </a:prstGeom>
          <a:noFill/>
        </p:spPr>
        <p:txBody>
          <a:bodyPr wrap="square" lIns="91422" tIns="45709" rIns="91422" bIns="45709" rtlCol="0">
            <a:spAutoFit/>
          </a:bodyPr>
          <a:lstStyle/>
          <a:p>
            <a:pPr algn="l" eaLnBrk="0" hangingPunct="0"/>
            <a:r>
              <a:rPr lang="en-US" altLang="zh-CN" sz="21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Some thoughts about industry development</a:t>
            </a:r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4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pic>
        <p:nvPicPr>
          <p:cNvPr id="16" name="图片 15" descr="裕灌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6812" y="609600"/>
            <a:ext cx="762000" cy="737420"/>
          </a:xfrm>
          <a:prstGeom prst="rect">
            <a:avLst/>
          </a:prstGeom>
        </p:spPr>
      </p:pic>
      <p:pic>
        <p:nvPicPr>
          <p:cNvPr id="17" name="图片 16" descr="品牌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71213" y="540580"/>
            <a:ext cx="685799" cy="8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72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C:\Users\Administrator\Desktop\canstock19393737_副本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/>
          <a:stretch>
            <a:fillRect/>
          </a:stretch>
        </p:blipFill>
        <p:spPr bwMode="auto">
          <a:xfrm rot="20120885">
            <a:off x="1722753" y="4065758"/>
            <a:ext cx="2743200" cy="1925416"/>
          </a:xfrm>
          <a:prstGeom prst="rect">
            <a:avLst/>
          </a:prstGeom>
          <a:noFill/>
        </p:spPr>
      </p:pic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几点思考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828179" y="1447800"/>
            <a:ext cx="3970833" cy="228599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1293812" y="1519535"/>
            <a:ext cx="32962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Mindful of new tech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1598612" y="1905000"/>
            <a:ext cx="2208211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One layer system</a:t>
            </a:r>
          </a:p>
        </p:txBody>
      </p:sp>
      <p:pic>
        <p:nvPicPr>
          <p:cNvPr id="16386" name="Picture 2" descr="C:\Users\Administrator\Desktop\20131008_142437_副本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5012" y="1219201"/>
            <a:ext cx="4857751" cy="28194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6387" name="Picture 3" descr="C:\Users\Administrator\Desktop\20131012_140030_副本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4012" y="1507435"/>
            <a:ext cx="4953000" cy="3140765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6389" name="Picture 5" descr="C:\Users\Administrator\Desktop\423941201362970658_副本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3012" y="1828800"/>
            <a:ext cx="4906424" cy="33528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6388" name="Picture 4" descr="C:\Users\Administrator\Desktop\149522331615227372_副本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2012" y="2133599"/>
            <a:ext cx="4749800" cy="3581401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6391" name="Picture 7" descr="C:\Users\Administrator\Desktop\11届蘑菇节演讲素材\white-button-mushroom-medium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2" y="4902073"/>
            <a:ext cx="1335359" cy="889127"/>
          </a:xfrm>
          <a:prstGeom prst="rect">
            <a:avLst/>
          </a:prstGeom>
          <a:noFill/>
          <a:effectLst/>
        </p:spPr>
      </p:pic>
      <p:sp>
        <p:nvSpPr>
          <p:cNvPr id="18" name="矩形 17"/>
          <p:cNvSpPr/>
          <p:nvPr/>
        </p:nvSpPr>
        <p:spPr>
          <a:xfrm>
            <a:off x="1598612" y="2523931"/>
            <a:ext cx="2208212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Camera aided pick</a:t>
            </a:r>
          </a:p>
        </p:txBody>
      </p:sp>
      <p:sp>
        <p:nvSpPr>
          <p:cNvPr id="19" name="矩形 18"/>
          <p:cNvSpPr/>
          <p:nvPr/>
        </p:nvSpPr>
        <p:spPr>
          <a:xfrm>
            <a:off x="1598612" y="2286000"/>
            <a:ext cx="20313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Cooling under bed</a:t>
            </a:r>
            <a:endParaRPr lang="zh-CN" altLang="en-US" sz="1600" dirty="0"/>
          </a:p>
        </p:txBody>
      </p:sp>
      <p:sp>
        <p:nvSpPr>
          <p:cNvPr id="20" name="矩形 19"/>
          <p:cNvSpPr/>
          <p:nvPr/>
        </p:nvSpPr>
        <p:spPr>
          <a:xfrm>
            <a:off x="1600200" y="2848945"/>
            <a:ext cx="2132012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Dripping </a:t>
            </a:r>
          </a:p>
        </p:txBody>
      </p:sp>
      <p:sp>
        <p:nvSpPr>
          <p:cNvPr id="21" name="矩形 20"/>
          <p:cNvSpPr/>
          <p:nvPr/>
        </p:nvSpPr>
        <p:spPr>
          <a:xfrm>
            <a:off x="1580146" y="3181738"/>
            <a:ext cx="2533066" cy="418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Robotic picking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？。。。</a:t>
            </a:r>
            <a:endParaRPr lang="en-US" altLang="zh-CN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172 0.6494 L 1.45833E-6 1.2766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00" y="-32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437 0.57285 L -4.79167E-6 9.52821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0" y="-287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55 0.55504 L 3.33333E-6 1.70213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0" y="-278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54 0.51619 L -1.45833E-6 -2.87697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-258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109 -0.73242 L 3.95833E-6 -3.68178E-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00" y="3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2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3" dur="2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4" dur="2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  <p:bldP spid="22" grpId="0" animBg="1"/>
      <p:bldP spid="23" grpId="0"/>
      <p:bldP spid="24" grpId="0"/>
      <p:bldP spid="18" grpId="0"/>
      <p:bldP spid="19" grpId="0"/>
      <p:bldP spid="20" grpId="0"/>
      <p:bldP spid="21" grpId="0"/>
      <p:bldP spid="21" grpId="1"/>
      <p:bldP spid="21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几点思考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653679" y="1600200"/>
            <a:ext cx="3970833" cy="42672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2139068" y="1840579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Brand building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2160955" y="2287599"/>
            <a:ext cx="3311157" cy="2264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altLang="zh-CN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Quality and brand codependent </a:t>
            </a:r>
          </a:p>
          <a:p>
            <a:pPr algn="just">
              <a:lnSpc>
                <a:spcPct val="150000"/>
              </a:lnSpc>
            </a:pPr>
            <a:endParaRPr lang="en-US" altLang="zh-CN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Market segregation </a:t>
            </a:r>
          </a:p>
          <a:p>
            <a:pPr algn="just">
              <a:lnSpc>
                <a:spcPct val="150000"/>
              </a:lnSpc>
            </a:pPr>
            <a:endParaRPr lang="en-US" altLang="zh-CN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Own brand vs Store brand</a:t>
            </a:r>
          </a:p>
        </p:txBody>
      </p:sp>
      <p:pic>
        <p:nvPicPr>
          <p:cNvPr id="14" name="Picture 198" descr="IMG_25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3112" y="1600200"/>
            <a:ext cx="4343400" cy="20574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5" name="Picture 95" descr="UCVA)TPP3UWZ{8GBK{H%W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3112" y="3810000"/>
            <a:ext cx="4356100" cy="2046287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  <p:bldP spid="22" grpId="0" animBg="1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几点思考</a:t>
            </a:r>
          </a:p>
        </p:txBody>
      </p:sp>
      <p:sp>
        <p:nvSpPr>
          <p:cNvPr id="38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0" name="平行四边形 39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平行四边形 4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828179" y="1557867"/>
            <a:ext cx="5037633" cy="42672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1313568" y="1798246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Team building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1335455" y="2245266"/>
            <a:ext cx="445415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Energize</a:t>
            </a: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Empower</a:t>
            </a:r>
          </a:p>
          <a:p>
            <a:pPr algn="just">
              <a:lnSpc>
                <a:spcPct val="150000"/>
              </a:lnSpc>
            </a:pPr>
            <a:endParaRPr lang="en-US" altLang="zh-CN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Build ownership by proper incentives</a:t>
            </a:r>
          </a:p>
          <a:p>
            <a:pPr algn="just">
              <a:lnSpc>
                <a:spcPct val="150000"/>
              </a:lnSpc>
            </a:pPr>
            <a:endParaRPr lang="en-US" altLang="zh-CN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400" b="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do not grow mushroom, we grow people</a:t>
            </a:r>
            <a:endParaRPr lang="zh-CN" altLang="zh-CN" sz="1400" b="0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endParaRPr lang="zh-CN" altLang="en-US" sz="14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>
            <a:spLocks noChangeAspect="1"/>
          </p:cNvSpPr>
          <p:nvPr/>
        </p:nvSpPr>
        <p:spPr>
          <a:xfrm rot="2700000">
            <a:off x="8278234" y="2274748"/>
            <a:ext cx="2880000" cy="2880000"/>
          </a:xfrm>
          <a:prstGeom prst="roundRect">
            <a:avLst>
              <a:gd name="adj" fmla="val 7687"/>
            </a:avLst>
          </a:prstGeom>
          <a:noFill/>
          <a:ln w="12700" cmpd="sng">
            <a:solidFill>
              <a:schemeClr val="bg2">
                <a:lumMod val="90000"/>
              </a:schemeClr>
            </a:solidFill>
          </a:ln>
          <a:effectLst>
            <a:outerShdw dist="12700" dir="54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圆角矩形 12"/>
          <p:cNvSpPr>
            <a:spLocks noChangeAspect="1"/>
          </p:cNvSpPr>
          <p:nvPr/>
        </p:nvSpPr>
        <p:spPr>
          <a:xfrm rot="18900000">
            <a:off x="6690880" y="2274749"/>
            <a:ext cx="2880000" cy="2880000"/>
          </a:xfrm>
          <a:prstGeom prst="roundRect">
            <a:avLst>
              <a:gd name="adj" fmla="val 7687"/>
            </a:avLst>
          </a:prstGeom>
          <a:solidFill>
            <a:srgbClr val="2E75B6"/>
          </a:solidFill>
          <a:ln w="12700">
            <a:gradFill flip="none" rotWithShape="1">
              <a:gsLst>
                <a:gs pos="50000">
                  <a:schemeClr val="bg1"/>
                </a:gs>
                <a:gs pos="100000">
                  <a:schemeClr val="accent3">
                    <a:lumMod val="95000"/>
                    <a:lumOff val="5000"/>
                  </a:schemeClr>
                </a:gs>
              </a:gsLst>
              <a:lin ang="18900000" scaled="0"/>
              <a:tileRect/>
            </a:gradFill>
          </a:ln>
          <a:effectLst>
            <a:innerShdw blurRad="38100" dist="25400" dir="18900000">
              <a:schemeClr val="tx1">
                <a:lumMod val="75000"/>
                <a:lumOff val="2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en-US" altLang="zh-CN" sz="2800" dirty="0">
                <a:solidFill>
                  <a:schemeClr val="bg2"/>
                </a:solidFill>
              </a:rPr>
              <a:t>YGMI</a:t>
            </a:r>
          </a:p>
          <a:p>
            <a:pPr algn="ctr">
              <a:lnSpc>
                <a:spcPts val="2600"/>
              </a:lnSpc>
            </a:pPr>
            <a:endParaRPr lang="en-US" altLang="zh-CN" sz="2800" dirty="0">
              <a:solidFill>
                <a:schemeClr val="bg2"/>
              </a:solidFill>
            </a:endParaRPr>
          </a:p>
          <a:p>
            <a:pPr algn="ctr">
              <a:lnSpc>
                <a:spcPts val="2600"/>
              </a:lnSpc>
            </a:pPr>
            <a:endParaRPr lang="en-US" altLang="zh-CN" sz="2800" dirty="0">
              <a:solidFill>
                <a:schemeClr val="bg2"/>
              </a:solidFill>
            </a:endParaRPr>
          </a:p>
          <a:p>
            <a:pPr algn="ctr">
              <a:lnSpc>
                <a:spcPts val="2600"/>
              </a:lnSpc>
            </a:pPr>
            <a:endParaRPr lang="en-US" altLang="zh-CN" sz="2800" dirty="0">
              <a:solidFill>
                <a:schemeClr val="bg2"/>
              </a:solidFill>
            </a:endParaRPr>
          </a:p>
          <a:p>
            <a:pPr algn="ctr">
              <a:lnSpc>
                <a:spcPts val="2600"/>
              </a:lnSpc>
            </a:pPr>
            <a:endParaRPr lang="en-US" altLang="zh-CN" sz="2800" dirty="0">
              <a:solidFill>
                <a:schemeClr val="bg2"/>
              </a:solidFill>
            </a:endParaRPr>
          </a:p>
          <a:p>
            <a:pPr algn="ctr">
              <a:lnSpc>
                <a:spcPts val="2600"/>
              </a:lnSpc>
            </a:pPr>
            <a:endParaRPr lang="en-US" altLang="zh-CN" sz="2800" dirty="0">
              <a:solidFill>
                <a:schemeClr val="bg2"/>
              </a:solidFill>
            </a:endParaRPr>
          </a:p>
          <a:p>
            <a:pPr algn="ctr">
              <a:lnSpc>
                <a:spcPts val="2600"/>
              </a:lnSpc>
            </a:pPr>
            <a:endParaRPr lang="en-US" altLang="zh-CN" sz="2800" dirty="0">
              <a:solidFill>
                <a:schemeClr val="bg2"/>
              </a:solidFill>
            </a:endParaRPr>
          </a:p>
          <a:p>
            <a:pPr algn="ctr">
              <a:lnSpc>
                <a:spcPts val="2600"/>
              </a:lnSpc>
            </a:pPr>
            <a:endParaRPr lang="en-US" altLang="zh-CN" dirty="0">
              <a:solidFill>
                <a:schemeClr val="bg2"/>
              </a:solidFill>
            </a:endParaRPr>
          </a:p>
        </p:txBody>
      </p:sp>
      <p:sp>
        <p:nvSpPr>
          <p:cNvPr id="14" name="圆角矩形 13"/>
          <p:cNvSpPr>
            <a:spLocks noChangeAspect="1"/>
          </p:cNvSpPr>
          <p:nvPr/>
        </p:nvSpPr>
        <p:spPr>
          <a:xfrm rot="2700000">
            <a:off x="7451271" y="2274748"/>
            <a:ext cx="2880000" cy="2880000"/>
          </a:xfrm>
          <a:prstGeom prst="roundRect">
            <a:avLst>
              <a:gd name="adj" fmla="val 7687"/>
            </a:avLst>
          </a:prstGeom>
          <a:gradFill>
            <a:gsLst>
              <a:gs pos="100000">
                <a:srgbClr val="FAFAFA"/>
              </a:gs>
              <a:gs pos="0">
                <a:srgbClr val="DCDCDC"/>
              </a:gs>
            </a:gsLst>
            <a:lin ang="5400000" scaled="1"/>
          </a:gradFill>
          <a:ln w="19050">
            <a:gradFill flip="none" rotWithShape="1">
              <a:gsLst>
                <a:gs pos="100000">
                  <a:schemeClr val="bg2">
                    <a:lumMod val="75000"/>
                    <a:alpha val="40000"/>
                  </a:schemeClr>
                </a:gs>
                <a:gs pos="46000">
                  <a:schemeClr val="accent1">
                    <a:lumMod val="5000"/>
                    <a:lumOff val="95000"/>
                  </a:schemeClr>
                </a:gs>
                <a:gs pos="78000">
                  <a:schemeClr val="bg2">
                    <a:lumMod val="90000"/>
                    <a:alpha val="50000"/>
                  </a:schemeClr>
                </a:gs>
              </a:gsLst>
              <a:lin ang="8100000" scaled="0"/>
              <a:tileRect/>
            </a:gradFill>
          </a:ln>
          <a:effectLst>
            <a:outerShdw blurRad="381000" dist="127000" dir="60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soft" dir="t">
              <a:rot lat="0" lon="0" rev="1800000"/>
            </a:lightRig>
          </a:scene3d>
          <a:sp3d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6" name="图片 15" descr="裕灌蘑菇学院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1727" y="2550994"/>
            <a:ext cx="2327540" cy="23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1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2" grpId="0" animBg="1"/>
      <p:bldP spid="43" grpId="0" animBg="1"/>
      <p:bldP spid="22" grpId="0" animBg="1"/>
      <p:bldP spid="23" grpId="0"/>
      <p:bldP spid="24" grpId="0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1" y="1828800"/>
            <a:ext cx="12188825" cy="2419073"/>
            <a:chOff x="170694" y="177982"/>
            <a:chExt cx="3936004" cy="781165"/>
          </a:xfrm>
        </p:grpSpPr>
        <p:sp>
          <p:nvSpPr>
            <p:cNvPr id="35" name="等腰三角形 34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6" name="等腰三角形 35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7" name="矩形 36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8" name="平行四边形 37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006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9" name="文本框 6"/>
            <p:cNvSpPr txBox="1"/>
            <p:nvPr/>
          </p:nvSpPr>
          <p:spPr>
            <a:xfrm>
              <a:off x="588491" y="284178"/>
              <a:ext cx="569115" cy="559748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US" altLang="zh-CN" sz="10664" b="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10664" b="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40" name="TextBox 48"/>
          <p:cNvSpPr txBox="1"/>
          <p:nvPr/>
        </p:nvSpPr>
        <p:spPr>
          <a:xfrm>
            <a:off x="3969600" y="2452666"/>
            <a:ext cx="6732124" cy="830975"/>
          </a:xfrm>
          <a:prstGeom prst="rect">
            <a:avLst/>
          </a:prstGeom>
          <a:noFill/>
        </p:spPr>
        <p:txBody>
          <a:bodyPr wrap="square" lIns="91422" tIns="45709" rIns="91422" bIns="45709" rtlCol="0">
            <a:spAutoFit/>
          </a:bodyPr>
          <a:lstStyle/>
          <a:p>
            <a:pPr algn="l"/>
            <a:r>
              <a:rPr lang="zh-CN" altLang="en-US" sz="480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项目整体介绍</a:t>
            </a:r>
            <a:endParaRPr lang="en-GB" altLang="zh-CN" sz="480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49"/>
          <p:cNvSpPr txBox="1"/>
          <p:nvPr/>
        </p:nvSpPr>
        <p:spPr>
          <a:xfrm>
            <a:off x="3969600" y="3244099"/>
            <a:ext cx="4099876" cy="420542"/>
          </a:xfrm>
          <a:prstGeom prst="rect">
            <a:avLst/>
          </a:prstGeom>
          <a:noFill/>
        </p:spPr>
        <p:txBody>
          <a:bodyPr wrap="square" lIns="91422" tIns="45709" rIns="91422" bIns="45709" rtlCol="0">
            <a:spAutoFit/>
          </a:bodyPr>
          <a:lstStyle/>
          <a:p>
            <a:pPr algn="l" eaLnBrk="0" hangingPunct="0"/>
            <a:r>
              <a:rPr lang="en-US" altLang="zh-CN" sz="21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Overall Project Introduction</a:t>
            </a:r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4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pic>
        <p:nvPicPr>
          <p:cNvPr id="16" name="图片 15" descr="裕灌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6812" y="609600"/>
            <a:ext cx="762000" cy="737420"/>
          </a:xfrm>
          <a:prstGeom prst="rect">
            <a:avLst/>
          </a:prstGeom>
        </p:spPr>
      </p:pic>
      <p:pic>
        <p:nvPicPr>
          <p:cNvPr id="17" name="图片 16" descr="品牌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71213" y="540580"/>
            <a:ext cx="685799" cy="8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72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几点思考</a:t>
            </a:r>
          </a:p>
        </p:txBody>
      </p:sp>
      <p:sp>
        <p:nvSpPr>
          <p:cNvPr id="23" name="矩形 28"/>
          <p:cNvSpPr>
            <a:spLocks noChangeArrowheads="1"/>
          </p:cNvSpPr>
          <p:nvPr/>
        </p:nvSpPr>
        <p:spPr bwMode="auto">
          <a:xfrm>
            <a:off x="5125" y="6667707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23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25" name="平行四边形 24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平行四边形 25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平行四边形 26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3EAEF6A-CA6C-4C6B-8D30-4A4B451E5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05" y="1514455"/>
            <a:ext cx="6465927" cy="433863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259C0451-22B4-4168-B520-AF1444737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7164" y="1514455"/>
            <a:ext cx="3970833" cy="42672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lucky man can stumble upon a treasure while an unlucky one can't even find a mushroom.</a:t>
            </a:r>
          </a:p>
          <a:p>
            <a:pPr algn="r"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-proverb from my hometown</a:t>
            </a: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if we stumble on a treasure of mushroom? Wish everyone find their treasure in mushroom</a:t>
            </a:r>
          </a:p>
          <a:p>
            <a:pPr algn="r">
              <a:lnSpc>
                <a:spcPct val="150000"/>
              </a:lnSpc>
            </a:pP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391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7" grpId="0" animBg="1"/>
      <p:bldP spid="28" grpId="0" animBg="1"/>
      <p:bldP spid="1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756171" y="3573016"/>
            <a:ext cx="1031096" cy="711796"/>
            <a:chOff x="-25577" y="-3482974"/>
            <a:chExt cx="1031096" cy="711796"/>
          </a:xfrm>
        </p:grpSpPr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-25577" y="-3482974"/>
              <a:ext cx="295999" cy="295999"/>
            </a:xfrm>
            <a:prstGeom prst="fram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394471" y="-3225259"/>
              <a:ext cx="454081" cy="454081"/>
            </a:xfrm>
            <a:prstGeom prst="fram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Oval 3"/>
            <p:cNvSpPr>
              <a:spLocks noChangeArrowheads="1"/>
            </p:cNvSpPr>
            <p:nvPr/>
          </p:nvSpPr>
          <p:spPr bwMode="auto">
            <a:xfrm>
              <a:off x="684883" y="-3400884"/>
              <a:ext cx="320636" cy="320636"/>
            </a:xfrm>
            <a:prstGeom prst="fram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935645" y="826709"/>
            <a:ext cx="576262" cy="441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32"/>
          <p:cNvSpPr txBox="1"/>
          <p:nvPr/>
        </p:nvSpPr>
        <p:spPr>
          <a:xfrm>
            <a:off x="3351212" y="3276600"/>
            <a:ext cx="5715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THANK YOU</a:t>
            </a:r>
            <a:endParaRPr lang="zh-CN" altLang="en-US" sz="55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214474" y="261442"/>
            <a:ext cx="1450599" cy="12617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1130647" y="1892472"/>
            <a:ext cx="1058178" cy="119714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0" y="1892472"/>
            <a:ext cx="5294333" cy="1197145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Picture 4" descr="E:\企业文化\企业文化图片\小图图\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197" y="1897762"/>
            <a:ext cx="1987084" cy="119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本框 27"/>
          <p:cNvSpPr txBox="1"/>
          <p:nvPr/>
        </p:nvSpPr>
        <p:spPr>
          <a:xfrm>
            <a:off x="430184" y="2370579"/>
            <a:ext cx="3727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YUGUAN MUSHROOM</a:t>
            </a:r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494642" y="1267813"/>
            <a:ext cx="1152524" cy="1044116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3743" y="2100047"/>
            <a:ext cx="396441" cy="423764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157741" y="1892472"/>
            <a:ext cx="1136592" cy="1197147"/>
          </a:xfrm>
          <a:prstGeom prst="rect">
            <a:avLst/>
          </a:prstGeom>
          <a:solidFill>
            <a:srgbClr val="92D05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9626" y="1906270"/>
            <a:ext cx="1773978" cy="11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2839" y="1906270"/>
            <a:ext cx="1857008" cy="1194484"/>
          </a:xfrm>
          <a:prstGeom prst="rect">
            <a:avLst/>
          </a:prstGeom>
          <a:noFill/>
          <a:ln w="2857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dministrator\Desktop\2014-07-04_08-36-09_1CFC2A_副本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32139"/>
            <a:ext cx="12188825" cy="2425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989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675923" y="5383978"/>
            <a:ext cx="10800951" cy="58498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170612" y="2667000"/>
            <a:ext cx="5280906" cy="25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Located in harbor town of Guannan, Jiangsu Province, China. </a:t>
            </a:r>
          </a:p>
          <a:p>
            <a:pPr algn="l">
              <a:lnSpc>
                <a:spcPct val="150000"/>
              </a:lnSpc>
            </a:pPr>
            <a:r>
              <a:rPr lang="en-US" altLang="zh-CN" b="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Founded in October 2010, so far the biggest and most modern agaricus farm in China</a:t>
            </a:r>
          </a:p>
          <a:p>
            <a:pPr algn="l">
              <a:lnSpc>
                <a:spcPct val="150000"/>
              </a:lnSpc>
            </a:pPr>
            <a:r>
              <a:rPr lang="en-US" altLang="zh-CN" b="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Also the biggest integrated mushroom farm in single location globally</a:t>
            </a:r>
            <a:endParaRPr lang="zh-CN" altLang="en-US" b="0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234340" y="5427237"/>
            <a:ext cx="469408" cy="469471"/>
            <a:chOff x="7070971" y="788848"/>
            <a:chExt cx="1800200" cy="1800200"/>
          </a:xfrm>
        </p:grpSpPr>
        <p:sp>
          <p:nvSpPr>
            <p:cNvPr id="30" name="椭圆 29"/>
            <p:cNvSpPr/>
            <p:nvPr/>
          </p:nvSpPr>
          <p:spPr>
            <a:xfrm>
              <a:off x="7070971" y="788848"/>
              <a:ext cx="1800200" cy="18002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燕尾形 30"/>
            <p:cNvSpPr/>
            <p:nvPr/>
          </p:nvSpPr>
          <p:spPr>
            <a:xfrm>
              <a:off x="7575071" y="1166948"/>
              <a:ext cx="792000" cy="1044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TextBox 1"/>
          <p:cNvSpPr txBox="1"/>
          <p:nvPr/>
        </p:nvSpPr>
        <p:spPr>
          <a:xfrm>
            <a:off x="6405404" y="5525783"/>
            <a:ext cx="5308450" cy="307750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Jiangsu Yuguan Modern Agricultural S&amp;T Co.,Ltd.</a:t>
            </a:r>
          </a:p>
        </p:txBody>
      </p:sp>
      <p:sp>
        <p:nvSpPr>
          <p:cNvPr id="16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裕灌现代农业介绍</a:t>
            </a:r>
          </a:p>
        </p:txBody>
      </p:sp>
      <p:sp>
        <p:nvSpPr>
          <p:cNvPr id="17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19" name="平行四边形 18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平行四边形 20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平行四边形 21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68"/>
          <p:cNvSpPr txBox="1"/>
          <p:nvPr/>
        </p:nvSpPr>
        <p:spPr>
          <a:xfrm>
            <a:off x="7261356" y="1864076"/>
            <a:ext cx="3080876" cy="574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en-US" altLang="zh-CN" sz="3732" dirty="0">
                <a:solidFill>
                  <a:schemeClr val="accent3">
                    <a:lumMod val="75000"/>
                  </a:schemeClr>
                </a:solidFill>
              </a:rPr>
              <a:t>Yuguan</a:t>
            </a:r>
            <a:endParaRPr lang="zh-CN" altLang="en-US" sz="3732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993946" y="2032119"/>
            <a:ext cx="5686041" cy="252296"/>
            <a:chOff x="2770000" y="1384504"/>
            <a:chExt cx="3580582" cy="158874"/>
          </a:xfrm>
        </p:grpSpPr>
        <p:grpSp>
          <p:nvGrpSpPr>
            <p:cNvPr id="25" name="组合 24"/>
            <p:cNvGrpSpPr/>
            <p:nvPr/>
          </p:nvGrpSpPr>
          <p:grpSpPr>
            <a:xfrm>
              <a:off x="2770000" y="1384504"/>
              <a:ext cx="792088" cy="158874"/>
              <a:chOff x="1907704" y="5074890"/>
              <a:chExt cx="792088" cy="158874"/>
            </a:xfrm>
          </p:grpSpPr>
          <p:cxnSp>
            <p:nvCxnSpPr>
              <p:cNvPr id="37" name="直接连接符 36"/>
              <p:cNvCxnSpPr/>
              <p:nvPr/>
            </p:nvCxnSpPr>
            <p:spPr>
              <a:xfrm flipH="1">
                <a:off x="1907704" y="5154327"/>
                <a:ext cx="792088" cy="0"/>
              </a:xfrm>
              <a:prstGeom prst="line">
                <a:avLst/>
              </a:prstGeom>
              <a:ln w="6350">
                <a:solidFill>
                  <a:srgbClr val="004D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H="1">
                <a:off x="2123728" y="5074890"/>
                <a:ext cx="576064" cy="0"/>
              </a:xfrm>
              <a:prstGeom prst="line">
                <a:avLst/>
              </a:prstGeom>
              <a:ln w="6350">
                <a:solidFill>
                  <a:srgbClr val="004D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H="1">
                <a:off x="2303748" y="5233764"/>
                <a:ext cx="396044" cy="0"/>
              </a:xfrm>
              <a:prstGeom prst="line">
                <a:avLst/>
              </a:prstGeom>
              <a:ln w="6350">
                <a:solidFill>
                  <a:srgbClr val="004D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 rot="10800000">
              <a:off x="5558494" y="1384504"/>
              <a:ext cx="792088" cy="158874"/>
              <a:chOff x="1907704" y="5074890"/>
              <a:chExt cx="792088" cy="158874"/>
            </a:xfrm>
          </p:grpSpPr>
          <p:cxnSp>
            <p:nvCxnSpPr>
              <p:cNvPr id="34" name="直接连接符 33"/>
              <p:cNvCxnSpPr/>
              <p:nvPr/>
            </p:nvCxnSpPr>
            <p:spPr>
              <a:xfrm flipH="1">
                <a:off x="1907704" y="5154327"/>
                <a:ext cx="792088" cy="0"/>
              </a:xfrm>
              <a:prstGeom prst="line">
                <a:avLst/>
              </a:prstGeom>
              <a:ln w="6350">
                <a:solidFill>
                  <a:srgbClr val="004D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 flipH="1">
                <a:off x="2123728" y="5074890"/>
                <a:ext cx="576064" cy="0"/>
              </a:xfrm>
              <a:prstGeom prst="line">
                <a:avLst/>
              </a:prstGeom>
              <a:ln w="6350">
                <a:solidFill>
                  <a:srgbClr val="004D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 flipH="1">
                <a:off x="2303748" y="5233764"/>
                <a:ext cx="396044" cy="0"/>
              </a:xfrm>
              <a:prstGeom prst="line">
                <a:avLst/>
              </a:prstGeom>
              <a:ln w="6350">
                <a:solidFill>
                  <a:srgbClr val="004D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315" name="Picture 3" descr="C:\Users\Administrator\Desktop\IMG_20171107_120415(1)_副本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2" y="1524000"/>
            <a:ext cx="5019675" cy="3764756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08231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2" grpId="0"/>
      <p:bldP spid="16" grpId="0"/>
      <p:bldP spid="17" grpId="0" animBg="1"/>
      <p:bldP spid="22" grpId="0" animBg="1"/>
      <p:bldP spid="23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裕灌现代农业介绍</a:t>
            </a:r>
          </a:p>
        </p:txBody>
      </p:sp>
      <p:sp>
        <p:nvSpPr>
          <p:cNvPr id="31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33" name="平行四边形 32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平行四边形 33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平行四边形 34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828179" y="1447800"/>
            <a:ext cx="6270410" cy="244643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1313568" y="1600200"/>
            <a:ext cx="4780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Yuguan Modern Agricultural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 flipV="1">
            <a:off x="7264680" y="4021150"/>
            <a:ext cx="4556021" cy="22018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7711837" y="4486125"/>
            <a:ext cx="37015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Yuguan Modern Agricultural Park</a:t>
            </a:r>
            <a:endParaRPr lang="zh-CN" altLang="en-US" sz="3200" b="1" dirty="0">
              <a:solidFill>
                <a:srgbClr val="0067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15"/>
          <p:cNvSpPr txBox="1"/>
          <p:nvPr/>
        </p:nvSpPr>
        <p:spPr>
          <a:xfrm>
            <a:off x="1335454" y="1981200"/>
            <a:ext cx="5673357" cy="2264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Investment $200 million, 215 acres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Fully integrated from compost, growing, fresh pack to processing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170,000 tons of PIII compost, 60,000 tons mushroom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produce 100,000 tons mushroom after expansion</a:t>
            </a:r>
            <a:endParaRPr lang="zh-CN" altLang="en-US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4680" y="1447799"/>
            <a:ext cx="4556021" cy="24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179" y="4021150"/>
            <a:ext cx="3084155" cy="220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4434" y="4024341"/>
            <a:ext cx="3084155" cy="219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865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"/>
                            </p:stCondLst>
                            <p:childTnLst>
                              <p:par>
                                <p:cTn id="47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"/>
                            </p:stCondLst>
                            <p:childTnLst>
                              <p:par>
                                <p:cTn id="52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5" grpId="0" animBg="1"/>
      <p:bldP spid="36" grpId="0" animBg="1"/>
      <p:bldP spid="24" grpId="0" animBg="1"/>
      <p:bldP spid="25" grpId="0"/>
      <p:bldP spid="29" grpId="0" animBg="1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裕灌现代农业介绍</a:t>
            </a:r>
          </a:p>
        </p:txBody>
      </p:sp>
      <p:sp>
        <p:nvSpPr>
          <p:cNvPr id="39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41" name="平行四边形 40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平行四边形 41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平行四边形 42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​​ 5"/>
          <p:cNvSpPr>
            <a:spLocks noChangeArrowheads="1"/>
          </p:cNvSpPr>
          <p:nvPr/>
        </p:nvSpPr>
        <p:spPr bwMode="auto">
          <a:xfrm>
            <a:off x="836612" y="4267200"/>
            <a:ext cx="10548620" cy="2368059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zh-CN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sp>
        <p:nvSpPr>
          <p:cNvPr id="36" name="TextBox 6"/>
          <p:cNvSpPr txBox="1"/>
          <p:nvPr/>
        </p:nvSpPr>
        <p:spPr>
          <a:xfrm>
            <a:off x="1065212" y="4419600"/>
            <a:ext cx="10051054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u="sng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Gamer changer in Chinese mushroom industry</a:t>
            </a:r>
          </a:p>
          <a:p>
            <a:pPr algn="l">
              <a:lnSpc>
                <a:spcPct val="150000"/>
              </a:lnSpc>
            </a:pPr>
            <a:r>
              <a:rPr lang="en-US" altLang="zh-CN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Composting: traditional Phase I to 100% Phase III</a:t>
            </a:r>
          </a:p>
          <a:p>
            <a:pPr algn="l">
              <a:lnSpc>
                <a:spcPct val="150000"/>
              </a:lnSpc>
            </a:pPr>
            <a:r>
              <a:rPr lang="en-US" altLang="zh-CN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Growing: seasonal 1 crop/year to year-round 8.7 crops/year</a:t>
            </a:r>
          </a:p>
          <a:p>
            <a:pPr algn="l">
              <a:lnSpc>
                <a:spcPct val="150000"/>
              </a:lnSpc>
            </a:pPr>
            <a:r>
              <a:rPr lang="en-US" altLang="zh-CN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Logistics: regular trucks to complete cold chain</a:t>
            </a:r>
          </a:p>
          <a:p>
            <a:pPr algn="l">
              <a:lnSpc>
                <a:spcPct val="150000"/>
              </a:lnSpc>
            </a:pPr>
            <a:r>
              <a:rPr lang="en-US" altLang="zh-CN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Food safety: no control to full traceability and organic standard</a:t>
            </a:r>
            <a:endParaRPr lang="zh-CN" altLang="en-US" b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 descr="C:\Users\Administrator\Desktop\11届蘑菇节演讲素材\2014-10-01_08-47-36_2931C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612" y="990600"/>
            <a:ext cx="10591800" cy="30807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755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9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3" grpId="0" animBg="1"/>
      <p:bldP spid="44" grpId="0" animBg="1"/>
      <p:bldP spid="34" grpId="0" animBg="1"/>
      <p:bldP spid="34" grpId="1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裕灌现代农业介绍</a:t>
            </a:r>
          </a:p>
        </p:txBody>
      </p:sp>
      <p:grpSp>
        <p:nvGrpSpPr>
          <p:cNvPr id="2" name="组合 21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23" name="平行四边形 22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平行四边形 23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平行四边形 24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8"/>
          <p:cNvSpPr>
            <a:spLocks noChangeArrowheads="1"/>
          </p:cNvSpPr>
          <p:nvPr/>
        </p:nvSpPr>
        <p:spPr bwMode="auto">
          <a:xfrm>
            <a:off x="1586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928411" y="1646222"/>
            <a:ext cx="3995292" cy="4427838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30"/>
          <p:cNvSpPr txBox="1"/>
          <p:nvPr/>
        </p:nvSpPr>
        <p:spPr>
          <a:xfrm>
            <a:off x="8262276" y="2438400"/>
            <a:ext cx="3470936" cy="2316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HACCP certified</a:t>
            </a:r>
          </a:p>
          <a:p>
            <a:pPr algn="just">
              <a:lnSpc>
                <a:spcPct val="150000"/>
              </a:lnSpc>
            </a:pPr>
            <a:r>
              <a:rPr lang="en-US" altLang="zh-CN" sz="1400" b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FDA certified</a:t>
            </a:r>
          </a:p>
          <a:p>
            <a:pPr algn="just">
              <a:lnSpc>
                <a:spcPct val="150000"/>
              </a:lnSpc>
            </a:pPr>
            <a:r>
              <a:rPr lang="en-US" altLang="zh-CN" sz="1400" b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GAP Certified</a:t>
            </a:r>
          </a:p>
          <a:p>
            <a:pPr algn="just">
              <a:lnSpc>
                <a:spcPct val="150000"/>
              </a:lnSpc>
            </a:pPr>
            <a:r>
              <a:rPr lang="en-US" altLang="zh-CN" sz="1400" b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Famous Brand of China</a:t>
            </a:r>
          </a:p>
          <a:p>
            <a:pPr algn="just">
              <a:lnSpc>
                <a:spcPct val="150000"/>
              </a:lnSpc>
            </a:pPr>
            <a:r>
              <a:rPr lang="en-US" altLang="zh-CN" sz="1400" b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Hi-Tech Agricultural enterprise</a:t>
            </a:r>
          </a:p>
          <a:p>
            <a:pPr algn="just">
              <a:lnSpc>
                <a:spcPct val="150000"/>
              </a:lnSpc>
            </a:pPr>
            <a:r>
              <a:rPr lang="en-US" altLang="zh-CN" sz="1400" b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Green Foods</a:t>
            </a:r>
          </a:p>
          <a:p>
            <a:pPr algn="just">
              <a:lnSpc>
                <a:spcPct val="150000"/>
              </a:lnSpc>
            </a:pPr>
            <a:r>
              <a:rPr lang="en-US" altLang="zh-CN" sz="1400" b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Organic Certificates</a:t>
            </a:r>
            <a:endParaRPr lang="zh-CN" altLang="en-US" sz="1400" b="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TextBox 31"/>
          <p:cNvSpPr txBox="1"/>
          <p:nvPr/>
        </p:nvSpPr>
        <p:spPr>
          <a:xfrm>
            <a:off x="8921820" y="1918456"/>
            <a:ext cx="200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Enterprise Honors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12" y="1660523"/>
            <a:ext cx="2048123" cy="137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12" y="3170920"/>
            <a:ext cx="2031730" cy="1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2096" y="3170920"/>
            <a:ext cx="2031730" cy="1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2096" y="1660523"/>
            <a:ext cx="2031730" cy="13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2096" y="4672333"/>
            <a:ext cx="2031730" cy="138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951" y="4690039"/>
            <a:ext cx="2025791" cy="137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20027" y="1660523"/>
            <a:ext cx="2697022" cy="439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9525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00"/>
                            </p:stCondLst>
                            <p:childTnLst>
                              <p:par>
                                <p:cTn id="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26" grpId="0" animBg="1"/>
      <p:bldP spid="28" grpId="0" animBg="1"/>
      <p:bldP spid="52" grpId="0" animBg="1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3"/>
          <p:cNvGrpSpPr/>
          <p:nvPr/>
        </p:nvGrpSpPr>
        <p:grpSpPr>
          <a:xfrm>
            <a:off x="-1" y="1828800"/>
            <a:ext cx="12188825" cy="2419073"/>
            <a:chOff x="170694" y="177982"/>
            <a:chExt cx="3936004" cy="781165"/>
          </a:xfrm>
        </p:grpSpPr>
        <p:sp>
          <p:nvSpPr>
            <p:cNvPr id="35" name="等腰三角形 34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6" name="等腰三角形 35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7" name="矩形 36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8" name="平行四边形 37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006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39" name="文本框 6"/>
            <p:cNvSpPr txBox="1"/>
            <p:nvPr/>
          </p:nvSpPr>
          <p:spPr>
            <a:xfrm>
              <a:off x="588491" y="284178"/>
              <a:ext cx="569115" cy="559748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US" altLang="zh-CN" sz="10664" b="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10664" b="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40" name="TextBox 48"/>
          <p:cNvSpPr txBox="1"/>
          <p:nvPr/>
        </p:nvSpPr>
        <p:spPr>
          <a:xfrm>
            <a:off x="3969600" y="2452666"/>
            <a:ext cx="6732124" cy="830975"/>
          </a:xfrm>
          <a:prstGeom prst="rect">
            <a:avLst/>
          </a:prstGeom>
          <a:noFill/>
        </p:spPr>
        <p:txBody>
          <a:bodyPr wrap="square" lIns="91422" tIns="45709" rIns="91422" bIns="45709" rtlCol="0">
            <a:spAutoFit/>
          </a:bodyPr>
          <a:lstStyle/>
          <a:p>
            <a:pPr algn="l"/>
            <a:r>
              <a:rPr lang="zh-CN" altLang="en-US" sz="4800" dirty="0">
                <a:solidFill>
                  <a:srgbClr val="0067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建设裕灌的心路历程</a:t>
            </a:r>
            <a:endParaRPr lang="en-GB" altLang="zh-CN" sz="4800" dirty="0">
              <a:solidFill>
                <a:srgbClr val="0067B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49"/>
          <p:cNvSpPr txBox="1"/>
          <p:nvPr/>
        </p:nvSpPr>
        <p:spPr>
          <a:xfrm>
            <a:off x="3969600" y="3244099"/>
            <a:ext cx="4944212" cy="420542"/>
          </a:xfrm>
          <a:prstGeom prst="rect">
            <a:avLst/>
          </a:prstGeom>
          <a:noFill/>
        </p:spPr>
        <p:txBody>
          <a:bodyPr wrap="square" lIns="91422" tIns="45709" rIns="91422" bIns="45709" rtlCol="0">
            <a:spAutoFit/>
          </a:bodyPr>
          <a:lstStyle/>
          <a:p>
            <a:pPr algn="l" eaLnBrk="0" hangingPunct="0"/>
            <a:r>
              <a:rPr lang="en-US" altLang="zh-CN" sz="21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Why we built such a farm in China</a:t>
            </a:r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4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pic>
        <p:nvPicPr>
          <p:cNvPr id="16" name="图片 15" descr="裕灌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6812" y="609600"/>
            <a:ext cx="762000" cy="737420"/>
          </a:xfrm>
          <a:prstGeom prst="rect">
            <a:avLst/>
          </a:prstGeom>
        </p:spPr>
      </p:pic>
      <p:pic>
        <p:nvPicPr>
          <p:cNvPr id="17" name="图片 16" descr="品牌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71213" y="540580"/>
            <a:ext cx="685799" cy="8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72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31"/>
          <p:cNvSpPr>
            <a:spLocks noChangeArrowheads="1"/>
          </p:cNvSpPr>
          <p:nvPr/>
        </p:nvSpPr>
        <p:spPr bwMode="auto">
          <a:xfrm>
            <a:off x="1524396" y="233342"/>
            <a:ext cx="5331685" cy="5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1218712"/>
            <a:r>
              <a:rPr lang="zh-CN" altLang="en-US" sz="3065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三十年的蘑菇情怀</a:t>
            </a:r>
          </a:p>
        </p:txBody>
      </p:sp>
      <p:sp>
        <p:nvSpPr>
          <p:cNvPr id="31" name="矩形 28"/>
          <p:cNvSpPr>
            <a:spLocks noChangeArrowheads="1"/>
          </p:cNvSpPr>
          <p:nvPr/>
        </p:nvSpPr>
        <p:spPr bwMode="auto">
          <a:xfrm>
            <a:off x="-1" y="6678789"/>
            <a:ext cx="12188826" cy="203112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txBody>
          <a:bodyPr vert="horz" wrap="square" lIns="121856" tIns="60928" rIns="121856" bIns="60928" numCol="1" anchor="ctr" anchorCtr="0" compatLnSpc="1">
            <a:prstTxWarp prst="textNoShape">
              <a:avLst/>
            </a:prstTxWarp>
          </a:bodyPr>
          <a:lstStyle/>
          <a:p>
            <a:pPr defTabSz="1218712"/>
            <a:endParaRPr lang="zh-CN" altLang="zh-CN" sz="2399" b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grpSp>
        <p:nvGrpSpPr>
          <p:cNvPr id="2" name="组合 31"/>
          <p:cNvGrpSpPr/>
          <p:nvPr/>
        </p:nvGrpSpPr>
        <p:grpSpPr>
          <a:xfrm>
            <a:off x="296872" y="1489"/>
            <a:ext cx="1125969" cy="888613"/>
            <a:chOff x="362826" y="794"/>
            <a:chExt cx="1810380" cy="1428750"/>
          </a:xfrm>
        </p:grpSpPr>
        <p:sp>
          <p:nvSpPr>
            <p:cNvPr id="33" name="平行四边形 32"/>
            <p:cNvSpPr/>
            <p:nvPr/>
          </p:nvSpPr>
          <p:spPr>
            <a:xfrm>
              <a:off x="362826" y="794"/>
              <a:ext cx="1390568" cy="1428750"/>
            </a:xfrm>
            <a:prstGeom prst="parallelogram">
              <a:avLst>
                <a:gd name="adj" fmla="val 35242"/>
              </a:avLst>
            </a:prstGeom>
            <a:solidFill>
              <a:srgbClr val="004D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平行四边形 33"/>
            <p:cNvSpPr/>
            <p:nvPr/>
          </p:nvSpPr>
          <p:spPr>
            <a:xfrm>
              <a:off x="1434389" y="670441"/>
              <a:ext cx="738817" cy="759103"/>
            </a:xfrm>
            <a:prstGeom prst="parallelogram">
              <a:avLst>
                <a:gd name="adj" fmla="val 3524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平行四边形 34"/>
          <p:cNvSpPr/>
          <p:nvPr/>
        </p:nvSpPr>
        <p:spPr>
          <a:xfrm>
            <a:off x="6297525" y="430"/>
            <a:ext cx="347373" cy="356912"/>
          </a:xfrm>
          <a:prstGeom prst="parallelogram">
            <a:avLst>
              <a:gd name="adj" fmla="val 35242"/>
            </a:avLst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平行四边形 23"/>
          <p:cNvSpPr/>
          <p:nvPr/>
        </p:nvSpPr>
        <p:spPr>
          <a:xfrm>
            <a:off x="6471211" y="-5917"/>
            <a:ext cx="5722740" cy="826288"/>
          </a:xfrm>
          <a:custGeom>
            <a:avLst/>
            <a:gdLst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377262 w 4594079"/>
              <a:gd name="connsiteY3" fmla="*/ 615222 h 615222"/>
              <a:gd name="connsiteX4" fmla="*/ 0 w 4594079"/>
              <a:gd name="connsiteY4" fmla="*/ 615222 h 615222"/>
              <a:gd name="connsiteX0" fmla="*/ 0 w 4594079"/>
              <a:gd name="connsiteY0" fmla="*/ 615222 h 615222"/>
              <a:gd name="connsiteX1" fmla="*/ 216817 w 4594079"/>
              <a:gd name="connsiteY1" fmla="*/ 0 h 615222"/>
              <a:gd name="connsiteX2" fmla="*/ 4594079 w 4594079"/>
              <a:gd name="connsiteY2" fmla="*/ 0 h 615222"/>
              <a:gd name="connsiteX3" fmla="*/ 4291537 w 4594079"/>
              <a:gd name="connsiteY3" fmla="*/ 615222 h 615222"/>
              <a:gd name="connsiteX4" fmla="*/ 0 w 4594079"/>
              <a:gd name="connsiteY4" fmla="*/ 615222 h 615222"/>
              <a:gd name="connsiteX0" fmla="*/ 0 w 4291537"/>
              <a:gd name="connsiteY0" fmla="*/ 615222 h 615222"/>
              <a:gd name="connsiteX1" fmla="*/ 216817 w 4291537"/>
              <a:gd name="connsiteY1" fmla="*/ 0 h 615222"/>
              <a:gd name="connsiteX2" fmla="*/ 4236892 w 4291537"/>
              <a:gd name="connsiteY2" fmla="*/ 9526 h 615222"/>
              <a:gd name="connsiteX3" fmla="*/ 4291537 w 4291537"/>
              <a:gd name="connsiteY3" fmla="*/ 615222 h 615222"/>
              <a:gd name="connsiteX4" fmla="*/ 0 w 4291537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5222 h 615222"/>
              <a:gd name="connsiteX1" fmla="*/ 216817 w 4291661"/>
              <a:gd name="connsiteY1" fmla="*/ 0 h 615222"/>
              <a:gd name="connsiteX2" fmla="*/ 4291661 w 4291661"/>
              <a:gd name="connsiteY2" fmla="*/ 2382 h 615222"/>
              <a:gd name="connsiteX3" fmla="*/ 4291537 w 4291661"/>
              <a:gd name="connsiteY3" fmla="*/ 615222 h 615222"/>
              <a:gd name="connsiteX4" fmla="*/ 0 w 4291661"/>
              <a:gd name="connsiteY4" fmla="*/ 615222 h 615222"/>
              <a:gd name="connsiteX0" fmla="*/ 0 w 4291661"/>
              <a:gd name="connsiteY0" fmla="*/ 617603 h 617603"/>
              <a:gd name="connsiteX1" fmla="*/ 216817 w 4291661"/>
              <a:gd name="connsiteY1" fmla="*/ 2381 h 617603"/>
              <a:gd name="connsiteX2" fmla="*/ 4291661 w 4291661"/>
              <a:gd name="connsiteY2" fmla="*/ 0 h 617603"/>
              <a:gd name="connsiteX3" fmla="*/ 4291537 w 4291661"/>
              <a:gd name="connsiteY3" fmla="*/ 617603 h 617603"/>
              <a:gd name="connsiteX4" fmla="*/ 0 w 4291661"/>
              <a:gd name="connsiteY4" fmla="*/ 617603 h 617603"/>
              <a:gd name="connsiteX0" fmla="*/ 0 w 4293918"/>
              <a:gd name="connsiteY0" fmla="*/ 617603 h 619985"/>
              <a:gd name="connsiteX1" fmla="*/ 216817 w 4293918"/>
              <a:gd name="connsiteY1" fmla="*/ 2381 h 619985"/>
              <a:gd name="connsiteX2" fmla="*/ 4291661 w 4293918"/>
              <a:gd name="connsiteY2" fmla="*/ 0 h 619985"/>
              <a:gd name="connsiteX3" fmla="*/ 4293918 w 4293918"/>
              <a:gd name="connsiteY3" fmla="*/ 619985 h 619985"/>
              <a:gd name="connsiteX4" fmla="*/ 0 w 4293918"/>
              <a:gd name="connsiteY4" fmla="*/ 617603 h 61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918" h="619985">
                <a:moveTo>
                  <a:pt x="0" y="617603"/>
                </a:moveTo>
                <a:lnTo>
                  <a:pt x="216817" y="2381"/>
                </a:lnTo>
                <a:lnTo>
                  <a:pt x="4291661" y="0"/>
                </a:lnTo>
                <a:cubicBezTo>
                  <a:pt x="4291620" y="204280"/>
                  <a:pt x="4293959" y="415705"/>
                  <a:pt x="4293918" y="619985"/>
                </a:cubicBezTo>
                <a:lnTo>
                  <a:pt x="0" y="617603"/>
                </a:lnTo>
                <a:close/>
              </a:path>
            </a:pathLst>
          </a:cu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Afbeelding 2" descr="20160318_1047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0" y="1676400"/>
            <a:ext cx="7002695" cy="38862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8" name="矩形 17"/>
          <p:cNvSpPr/>
          <p:nvPr/>
        </p:nvSpPr>
        <p:spPr>
          <a:xfrm>
            <a:off x="7604301" y="1676400"/>
            <a:ext cx="4191000" cy="3886200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31"/>
          <p:cNvSpPr txBox="1"/>
          <p:nvPr/>
        </p:nvSpPr>
        <p:spPr>
          <a:xfrm>
            <a:off x="7680500" y="1905000"/>
            <a:ext cx="4038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 years of mushroom passion</a:t>
            </a:r>
          </a:p>
          <a:p>
            <a:pPr algn="l">
              <a:buFont typeface="Wingdings" pitchFamily="2" charset="2"/>
              <a:buChar char="Ø"/>
            </a:pP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Starting from a humble brine mushroom processor to biggest mushroom cannery, producing 50,000 tons annually</a:t>
            </a:r>
          </a:p>
          <a:p>
            <a:pPr algn="l">
              <a:buFont typeface="Wingdings" pitchFamily="2" charset="2"/>
              <a:buChar char="Ø"/>
            </a:pP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First to win anti-dumping case and bring Chinese mushroom to American market</a:t>
            </a:r>
          </a:p>
          <a:p>
            <a:pPr algn="l">
              <a:buFont typeface="Wingdings" pitchFamily="2" charset="2"/>
              <a:buChar char="Ø"/>
            </a:pP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“Mr. Yellow”, King of mushroom in China</a:t>
            </a:r>
          </a:p>
          <a:p>
            <a:pPr algn="l"/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1865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5" grpId="0" animBg="1"/>
      <p:bldP spid="36" grpId="0" animBg="1"/>
      <p:bldP spid="18" grpId="0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24ac3b5ea199fa8f6658348ed7cca4f6be727"/>
  <p:tag name="ISPRING_ULTRA_SCORM_COURSE_ID" val="E02BBBEF-2D7D-4CAE-9A5E-F005D1E2875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K6q4UjXp5f2WAQAAOUQAAAdAAAAdW5pdmVyc2FsL2NvbW1vbl9tZXNzYWdlcy5sbmetWN1u2zYUvi/QdyAEFNiALW0HtCiGxAEtMTYRmXIlOU42DAIjMTZRScz049a72vX2FHuIAX2g3uwtdkjJSdwfSEoCxIBJ5fvO0TnfOYf04fGHLEUbUZRS5UfWy4MXFhJ5rBKZr46sRXjy4xsLlRXPE56qXBxZubLQ8ejpk8OU56uarwR8f/oEocNMlCUsy5Fe3a6RTI6s+Tiyvdkcs4vI9SZeNKYTa2Sr7JrnW+Sqlfrup9dvPrx89fr7w+ctrg9NMMOuu0+EDNOrFz2IWOh7bgRsxI0YOQ+t0aePf3/6+Od///w7DOwtQpcyYo3aL8PQc5+cadN/9TS98H3CwihwqUMiGkTMC01UXBISxxpdqBqt+UagSqGNFO9RtRaQ0UoWApWpTMyDWMFGXosuY443w5RFPglCn9oh9Zg1ClRRbH8wtLyu1qoAcyVKZMkvU5EYm6Ad8/y6ECWY5hVoC8FftZbwnyrjMj/oNO3jJWWTKPQ8N4gIc3Y71ojkCXIKrs0MZPFxQHwgKHgpintgI6M3A0c4TYcxTOlk6sIn1C5M5Wqdwqca6secQA7mIu9CgUaIDxILgqXnOzpoYApxdM3L8r0qkj193E1UFzFltgcStMM75KHm2BFDjiV0kKIQcdVFNiNBgCckGnvnIGRrxLwhCO8Uau50COKCBFAiJOjCMHxGJ1gLXpfYTv+7+oq5lnO6RTyOAafDt5GqLmFHhxSqwFRaeTDMTEDeLiBtFLvfKOOGFaJrViu5EeBHkYii0xA0GZs4WkVvF/SX6ARTlzgRyMrxllFomp+2mPEtylWFeLLheSzQpYh5DVrfwrNEJuaZzrOx/3st/0C8arvKs7YhMYecPxvqz14P+4pbdQk+VZXIrqsu0zpgrfv38UJr+psu9Hn1+9kPbMKwT73HyUwpszptuu6D83Pj2dAcdTrxwEj1z9ZjexI0vXVMoWGNpeqPIDBN9fyAAZj2R1F2AobmTYuGHk7zqwE2mdcSMIXuy3EGodpz4QxCOAC/JOOAhnBAWorLUladxw5TjU2Cvp7aGE58qajEbTFeiisFJ5xU8E1z+oApZDLdmdA7h5u9URHS0AWXGRCuGvEAZSoz8D/pwbmYkV0Emga/9yZLVaeJKd5UvjNNHmJbZ+LLY9NVoTKzm/JyJ95myBw/xIvm5fzG6HzA+L+pv975uVN+989SQLBvTyMbM5voI7+u1bQnCEpAh8INg8jFYw2HWsh4Fa9hmF6pOk96EjUHdoecYCBr37kn9DMHml3U7v48iATqWTc/ckP2K1OVKH/rIgnxeB9nFn1Q7b1mh+uEUFDdo9wZeDNKMpXB1kG3XRB1myQchtiezkD3QR+Hb4Ez7J9CyzKH7WFIE85hkNubY12lMhdDsA8bEPr9QjqPsOOYuzSUVCrjd80kTOCeELeX6hQu1X3J7Clm0D0/4xOJrAYSmoGz6y1Qvs36tng3X86fm1VpfpA4fH7n94n/AVBLAwQUAAIACACuquFIpG7HBfQDAADeEAAAJwAAAHVuaXZlcnNhbC9mbGFzaF9wdWJsaXNoaW5nX3NldHRpbmdzLnhtbOVYX28aRxB/51OsrspjOJzYtYMOLMsG2QoGFy5qrKqyltuB23pv93q7ByFPeW4/RV/6DSrl81R56bfo7C1gCDg5nLpKVSELbnbmN/9nbh0cv0kEmUCmuZINb69a8wjISDEuxw3vVdh+euQRbahkVCgJDU8qjxw3K0GaDwXX8QCMQVZNEEbqemoaXmxMWvf96XRa5TrN7KkSuUF8XY1U4qcZaJAGMj8VdIZfZpaC9uYIJQDwL1FyLtasVAgJHNKlYrkAwhlaLrl1ioq2oDr2fMc2pNHtOFO5ZKdKqIxk42HD++boxH4WPA7qjCcgbUx0E4mWbOqUMW6toGLA3wKJgY9jNPdw3yNTzkzc8J7XnlkYZPc3YQpw5zu1MKcKgyDNHD8BQxk11D06hQbeGL0gOBKbSZrwKMQTYgPQ8M7Cm0Hn4qx10+2FrcHNeXjZcTbsIBS2Xoc7CIUXYae1C39Z+PPrq1a/c9F9eRP2ep3w4upOCiO6FpDAX49YgJFVeRbBMmCBifNkKCkXWKQfhVGDwTIXNBtDqNocsziiQoNHfkph/F1OBTcz7IYadsMtQHqiU4hM36at4ZksB+8OzgGiYZjLZU0cvFjWxOHRmuu+037n1lYrA2oMjWIsHqQVpgX+KmnBNlJyzTX7TIZKsKVDkAyBdWkCKz0xuOWyjZx7HhlhEgS6epJxKjzCDboeLYV1PtSGm6L32qucBLFwSAC5HGyEIoppptcivoy6Lfyo+UNXGdA/ulA40n2s36tcMDJTORH8FohRBNOcJ/grBrLaTGSUqaSgYr8bogVH4yYcpsCOyyi6RhVJjpI4XFIBxmn4OedvyRBGKkNcoBMcRUjn2uFXdwJOqdZ3oHRh4xPXIhfds9brJ9ZByiZURjuCY21AkppHwaczIpVZyGE4IpprKJLCOCvOyvhWfXgaNE9y4dL8TydjBfoRU/I4WnZJzGctKK02ppOiEW1zFdDYghxT4jDxIMLJwmUOZQEjKomSYkZohNNb27aecJVrpLgGdtD64RY6ecJl8TTGKYgaMwZZKcja3rPn+wffHh69qFf9P9/9/vSTQvO9diWoVecW2+m9i7Oc1Efr8zNCn1iiG7JtlSW2UNmG0u0vBvMFtjniA9+unu2bqFiYX+MiGrRO+qfnpN8avOqEg3qZYugq7DsTxVhOI/seWUrGhrIM44f3v3x4/+6v3/4ox/xreebrcgZ0e2W4ei/LcPXdor5aWdKlTMDBPnaDCke74AnH6vxPtOl9HfPlHf6vdOkXvS+6Fn+cLn1QYr/6wfZ/iZh7Wl7a1m5pgb/1PmxPEi55gnG0m3t5iW4e7Nfw3rf1qFJBtPX/STQrfwNQSwMEFAACAAgArqrhSDiyGvbAAgAAUAoAACEAAAB1bml2ZXJzYWwvZmxhc2hfc2tpbl9zZXR0aW5ncy54bWyVVl1v2jAUfd+vQOyddBUdnZQiQQZSpW6t1qrvTnJJLBw7sh06/v3s2G5sSAjDqoTvPcf3+9JY7DFdfplM4owRxl9BSkwLoSVONsH5wzRtpGR0ljEqgcoZZbxCZLr8um0/cdQix1jsAFxxbtrPCGeHMujMzFfzu/ndNRRrY7u9ZCNjVY3o8YkVbJaibF9w1tB8NJzyWAMnmO51ED8WyWYxhCRYyEcJVeDT5l6f6yg1ByFAu/R9o88oi6AUSBf9bXKbXMnpTF2O/oR2wALLlrb6ps8QrUYFhEm+X+kzjKfq9bAqC30uEyT8laO9VRN0BB4+/nOuzyCD1U39Pz1Sc1bohIacy0X85BCGcjV+2qsbfUYJOiBtaLQKNj33yWK9WHsg+9Wf+1iPK2fkRef1ZCHooqcElpI3EEfuZnSiZB/PjVTzAcsdIkIBfFEHelFOv6BGuGdCWYf7Ax+Y5h7ICjrEOyNNBYnx1wOG8g6fJOt2Vfj+fco8BzkcrNDzsBN2yN8qrWdIT9ghXwnO4ZmS4xn8VGM4rsRrZIt5OftKCxSpq8uXuzmttvSkB1d4pq3AYSqWw1Jod95wBbpqcdTKjEvRmU8xRQdcIIkZ/aVx6bENRsTRicJ2Wn9fxRJLAn3t1vqolrTvsr6GzWiLGXaj+U3oYjP3iVQr/GGKpERZWanfJDGdWJ6aEWVkGvUz9JJUcOCPdMc8Tmt7iFQhvgf+xhi51gxlEq7FMjNYQ87EkZeCOOrPcWwf6Us+baoU+EbVDINrmlBmcCUuSqL+5DuGD8hDwoDSMGWpnqMIf/akJ7ANAIhnpSu/uRhN1RCJCRzAzb0naAMeiiwWqkOHmm0ln2An/fVgJSf96AG8hrRromsUHxcqegjvyq9+htGMb2CJUtFGFky9W8DdDAUr2W0y3Xm+dSOwrRS8rPTnKVRC/Z/kP1BLAwQUAAIACACuquFI2lyM28cDAADvDwAAJgAAAHVuaXZlcnNhbC9odG1sX3B1Ymxpc2hpbmdfc2V0dGluZ3MueG1s3VfNbhs3EL7rKYgtcozWzk/tCCsZhi3DQhTJlTZojKIwqOVIy5pLbkmuFOWUc/sUvfQNCuR5ilz6Fh0uJdmKbGflxilaCILE4cw3/zO70cHbTJApaMOVbAa79Z2AgEwU43LSDF7HJ4/3A2IslYwKJaEZSBWQg1YtyouR4CYdgrXIagjCSNPIbTNIrc0bYTibzerc5NrdKlFYxDf1RGVhrsGAtKDDXNA5/th5DiZYIFQAwG+m5EKsVasREnmkV4oVAghnaLnkzikqTm0mgtBzjWhyOdGqkOxICaWJnoyawTf7h+6z5PFIxzwD6UJiWkh0ZNugjHFnBBVD/g5ICnySorV7zwIy48ymzeDpzhMHg+zhJkwJ7l2nDuZIYQykXeBnYCmjlvqjV2jhrTVLgiexuaQZT2K8Ic7/ZnAcXwy7neP2Ra8ft4cXp/GrrrdhC6G4/SbeQijuxN32NvxV4U/Pz9qDbqf38iLu97tx5+xKCiO6FpAoXI9YhJFVhU5gFbDIpkU2kpQLrNFPwmjAYpULqicQqxOOWRxTYSAgP+Uw+a6ggts5NsMONsMlQH5ockjswKWtGVhdQHAF5wHRMMzlqiaev1jVxN7+muuh137l1o1WRtRamqRYPEgrTYvC66Ql21jJNdfcmYyUYCuHxhhlgb4cak5FQLhF35LVrXURsCdcYPyd7G59LO2Gc0lKtVmL4SqOrpST1g89ZcH86J3zpNtYv1eFYGSuCiL4JRCrCCauyPBfCuR6e5CxVllJFdRYYgRnQKYcZsAOqig6RxVZgZI4LXIB1mv4ueDvyAjGSiMu0CnOFqRz4/HrWwHn1JgrULq08ZEv+k7vuP3mkXOQsimVyZbgmG3Icvsg+HROpLJLOQxHQgsDZVIYZ+VdFd/q90+D4VkhfJq/dDKuQT9gSh5GyzaJ+awFldWmdFo2omuuEhpbkGNKPCZeJDgZuCygKmBCJVFSzAlNcB4b19ZTrgqDFN/AHtrc30IvT7gsTxNc9ahRM9CVIHd2nzx99vzbvf0XjXr45/vfH98ptNhUZ4I6dX5VHd26CqtJfbIQPyN0x1rckD1ROnOFyjaU3rzqFytpc8RHoVsIN++WcgV+ndUybB8Ojk7JoD183Y2HjSrp7SnsJJukWCBj96xXScYFpwrjxw+/fPzw/q/f/qjG/Gt15vNqBvT6Vbj6L6twDfzqPbu2diuZgKN64kcPDmvBM4719p9ovNt64J/37Ffpu7uf6XxXfqG+u1eq/v3h87+NgT+tXn7W3nai8Mb3yhrS11/SW7W/AVBLAwQUAAIACACuquFIfMLq66YBAAAkBgAAHwAAAHVuaXZlcnNhbC9odG1sX3NraW5fc2V0dGluZ3MuanONlE1vwjAMhu/8iiq7TmhDsLLdgIE0icOkcZt2CMWUijSOktDBEP99TflqWncjvpCXp69jR/G+FeSLRSx4CfbF72L/7u8LDZxm9QbufV006KnTmRHJAmZJCiKRwCpIdv70Ih+uBGXMZGE63304W1PyY+j+WXJhyrgiLDShGULLCO2b0LZU4h+vslNVx4pKbZ5vrEXZjlBakLYtUae8YNjdpFjlAiswZqCP6EOxCHTJI/BMu4Nur9trIq+Ok0nVMcJUcbmbYoztOY/WscaNXDQddbVToPMLX58O+ByOxmEZEImxbxbSauJx30UzqTQYA6e8T2MXJCz4HIRXUGfUGf2Besb1gip0lpjEnunBo4syrXgMtS71By58TOZetW6GLuqcha1tum8l+A50zeq168IDUW3UDReoNMauIzW03vMLKpAvEhmfUj+4IDl3WGfb1L1rof1ROAyHzHtCWHlCK+JFpk2D44ZXb8mHaypZp9SbF5QoKRGJxIoCM/I0tjpG3P4zYNxaHq3SfDrkkzFvA9dr0DNEUWwl2nxiBl//TNjsco5jztbhF1BLAwQUAAIACACuquFI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CuquFIsuC9bWQAAABlAAAAHAAAAHVuaXZlcnNhbC9sb2NhbF9zZXR0aW5ncy54bWyzsa/IzVEoSy0qzszPs1Uy1DNQUkjNS85PycxLt1UKDXHTtVBSKC5JzEtJzMnPS7VVystXUrC347LJyU9OzAlOLSkBKixWKMhJrEwtCknNBTJKUv0Sc4Eqn61Y+GzufiV9Oy4AUEsDBBQAAgAIAPeSU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K6q4UgGCTn9RwgAACMgAAApAAAAdW5pdmVyc2FsL3NraW5fY3VzdG9taXphdGlvbl9zZXR0aW5ncy54bWy1Wttu48gRfc9XNBQskACBdaFuDjQKeGnZxMiUVqTtmQQB0RLbFmFetGRLM1roIc/JN+Rh3/IDAfYtP7NYIH+R6iZpkZIsk/ZkOAamq+tUVdetL55B/OQG6jpmoe/+SJgbBiZlzA0e4+FvEBosQi+MphGNKYvre8q9GzjhFz14CDkNqDEjgUMiR+Wz8bCBRuIP6vfkvtaHUVtpt1CvjVu4jzTcUWHuUtIuJRXmtFZTHdQPRCRyI7qgATstdVAvzB4D9CCmEdMDh34dSkXu/FRxBVcRcVzgi4fdNv92mdad1uYfajc7vQ7etWRJkrpI7WhNrbHr9S57chPhRrvTkHZKvyW1JNTsdJqX3V2z1+pIMBpddkFKG192UbvXbre0XQu3AI1kWdFa6q4nXTabMmjD/Ut1NxopvUYDNZtNqa3tOl1ppDQQcEsgQ5b63IGSJilSdycrcrMvoZE6UkbtHdZwV+2gfgt3G41dW1GkRmPv3P3q8u7aU0svJ3PnKwJPhuDkLM+t+onkGizWUQTMFvVXHmEUBcSnH2q//uunX//5n1qakyJ/M47MlCI1IQKZ44cJfFAXg2xGaM+nf56OXOdDbb5mLAwuFmHAwKSLIIx84tWGv00yJLW/DDLc0AhwDfGnBO6BLOheXVtud9qdsrBU12j0mq5F6K9IsB2Hj+HFnCyeHqNwHTillrfcrmjkucETX9RlT8W9c9yeGzOdUb9gH+7zrzxsBV0ppty8LuZfKaRH5tTbe6SlttQKuL3K1z1yAN24scsEVG7y7xx0RR5pMQB9mX/nMQFoKUatx7/XQYx+ZaVyEepoS6OikqQpnkWFq/Wqaj6tovCRO7uIez3QzzgvhB4TPHILG/wrBeIL5ApLRSl1W1/tKT3lgDEdHvaSgQ9aILj55pKShMipYquTm6lsfLbHk6uJrehXtaGaVCXiZfm7Vrf/tdnp/n5QT3ElJZk38nhclIWEsE6jnCzDmk3GNgjEY9vAn6za8Jef//HLz3/770//royf3Fpj3cC1YfqPygKmM3zHDfh7eQNuZzNsWLY51jVs66ZtTCzhoTG2sFYbfg7XaEk2FLEQbVz6BbElRdCo3Yii2HMdMcGbtxusaQl92uRG1g17hk1rpquWPjFqQzOMou0fhGSyZktIoyWJkePGZO5RR6iFZBHzvNGAdnEeQ/CXLV3gDH3iBhdltM/ke924sq3JZGza2NAySm2IAwdpEeGaqguaySaegYyIwL79Nrgt8lBIQLLnVRZyrV9dj+HH4oZcu49LD37YG6yZYgjJlAYlgJA4eAapZ5r3k5nGfQgKEUErEsdfwsgpJE0+dCVk64Y6gdRUrZx8i4vJZEPg3WABqUMXrIS8G2ya8hW2lcknyPHa0JhUBE0+Ql1+rAj6jE2oIWyWgBnynX4l84rgZZgVSFaDC8Lz3dsislgAjntz44brGCjcw1Amohrji8qaTPz9LQRSl8cvVHsiGJwtRo/uhoIpkQMbXgld0JFUrPHs+v5W/7M9kvUx1mxIN21yb1uiX3KlPtmiIGSIOBsSLCia0wVZQyVsYc5xHTHHIy9M+GHt/ogIS/vPd2nrMjT86bs3mFRoeCcsg8MyKIMDy4q9pp27LV3BGw3huf6iFWUc8GYTTBUb8kyffJsQxa6/9pIu/S0C9Wxc1WC9asf7/VU+bP8HY8ykBSs6dDTFDSuBMOzEfMuBzdOrBNSNEaibJv0cGj6/kVYSYExSGUaI3iHmDjxXMOQOPFpNxD1WTN2CE9c9nfN7SAmwqNUkaqfjzW+LHoUL+XOpzulDCOclj5JNcpCBvUuEv0yUc0elwtZi6dYYDDdA5mOSVCDVc31+myon9vYGZ65IdoPCeu7DteeI6vbcJ7EjgJ/XPj0+hz1EoS+oHomzvE42pT+905BkibNE77TaAeK5QEvHKlef74qYieWZem2rsqFifrfg9eyVx0F1cJ+MLdMeywqXAGXiE7ZYwi78wG985WUl1wINj2SQlyy+/iroQHtCRSn1j+WVJwgodd4j8bO8vxgho/FfS8ixZKUIFYOSwPQOlULPrNrSIf2+yYWEJJuOH/r8KauMnTzB0yDJliWr1zdQA+Z5a/eQG3n2EZqYOLeXxQgXlmXeX0jXzHMDWnFJ794y+MosfWrLmiau61BMnrt4SvZJB24a6csc8uDeXkGeei0b0EYPRFLHZdVlil0oay9Qu8l4X7mbk5vSM2H/BuIRaLas8KQSsCj0pvwx6vj1FRj42xlk5JBF/O6djfIc8TL8ksZu+EC8GNjypEPWKdgw5ae6VGSRdsg942Xg5FhTwiHfXehB/1aT1eTYi/RDlKoq4q02b/cz7chwuA6lUznL98RDfoN+ZUf8OeIhv8l7/wTuX0egw5k8Mns/U0iUp5eJHPDQQLSblCcbFXm4BWP+jhrnTEoJRU4/dOhQbGGW69O0mDktb3D9BYsHwfMp44Zj5lux7Jj/nqAwsU/e+vnsHTCXefTl1BbrgALML4sPT6V/miCn8j957j/0RUJFbLuiH2pwXSCLJe/YcQ2lMj7UuNp8lzzGrbJmxntZDimsOQ/1SfREIysMvWoqA75xVkKESaGfN29QP3LToH4uPoNU7MvhC9b+nEYYMsClWWoWaXnuZfZcdSdOjUXYC5N5PFuC6ACuMRkmRygkFSXRYpmlVDLIz8Pxj7ke3dCsS+UIOdecX/0ghso4n9gyG9MHlm9sKeVkBeTYjkogbXP7RMxzFydehIlb00lcMlNtx2FkHovVn+hU2bazr+kTG1HWoXmu561KCIW0PaELeF9y/6Ce32GhQR39GvSQBlCQ9+L/A/gfUEsDBBQAAgAIAK+q4UjFe8CSyxgAABM2AAAXAAAAdW5pdmVyc2FsL3VuaXZlcnNhbC5wbmftW2tUU9e2jrU+WhGw1CYIsg9aq7VIRFoBDYmKz+MpDwsiAolIJbWIISIQIA+tlVAJpNUKx6qkahUEBJRKIoRECyS1USJajDRAJFtEE0jcSN6vu4OvUs+4445xzh3j/OAH7LH32utb3/zmnGvNNbL2N5Hh66a/PettBAIxfcP61ZsQiDcBBOINxtTJ8JPF3nm/wpcJGZvWrULUtHs/hm/eJK78dCUCcZE9zZo0Cb5/K319XAYC8c5e59+E3hSAgkB8UrFh9cpoCn6oh1F4ITtHC2EOYA9gv8YesHcxXN/9uzzs1OTcv1/7at2bIT/tX3ghplVxa21xW3RhSeS7R0s+3vJV5/oAZvTcGPmbn53Rrfth4YaGyx90XLioHpllMAz3ZteY8IGpKfPqtbrclsLQvJQLcfX1gQS9rSs1RdEQP2J9KtWWUZTf9MgE+sseDqvU4QKzvDUrftXg2xfRfhKo7/p8jp/W+TAdfzGQFS5ipspqjga9CT+4Fzs4fT7YolPLJF7wLSIhetCV2ybbHk1ytvIq7s3enTd4Ufxb0BsvGmNIzvd4fqIp8OX+jyw3+HJ1pScsIWLfgSVYZ+OUHVTnxfU3I/y/+wEkBhSJTVlphsF6qeb9D9u/CvZQ7qpoZ9Uvdr79uGMd0JMopNtE85jv26qDvZSsivbiYmgCArFeYek17E5IWX+7sDDw9LLly5xj/m3DptjMrL3OcVcc/qlGNfgIBY+97/0NiZ1dHQFOxA2HGyvrzyQ7ORx+PzOGuE7s5PH+BlXlC9zDv8ecnD0bnIhAfPv++ar/d+Cb5g42/WeLJlvY1JQ19IdmucLkWhcAXZnNAaEr2Fev5arOl2dJQw3dGrNOHYSfu3Nj20AWtVg8YK5+webjj+wp0bf1aqys6jmT237ggb3eTv33HfhhB/Xb4rnO4dMj61lut8mfO99w/bIEWrms2GnY1ZU3l2DXi79zkg2uiBNNeawytAD2dMNZNG2nIYjxNOix3aJVhOrvJQft7iC+7N34h22AYR/QTASMVzWaJq0/beQM0EyW5DiJ3/8xxRP4qSoeA/qKDqI8fejGviMc9vbvC4i4VrkP5f5+r9rQ0FekOhdNZnbx6rzn24cU9iFRqvoVsViu0CoRYkyHC/sDfe62PUovIeJQLy2r2R2wsDWodHCZZOhZlz857AfdEY71gWjj4ZqtUpzDqrkyUCa3yRg2WZGMzwMcRvF87hW6zVwk+z2To37hz52bE3jrG39oq3jy+2cRJ62S92ICFiTAHnqwtGdgj0H/UvMqi3zTBjQpAmt6oPFSGEUaucKu/1SKL5D2zIcT70Ga7+6gvKwwwxX8C+entN1pnJfYg6f0HewJEppu9pxhY/8wq2KFuXsslZqM5lcu13cRSfz3Hy809Gjp2YZ+NCPEphba1ddL460gzg5q+phAOBszvN40772egdyX5mb+ITu8sfETs90gFOY9uTYlm+EwMBhz8MWyC3+OjWqjPHoDN8uZR1kMQzYjew6+RvXndmJZzkNYtYaEMeRlLHHQacuD+bgreXBXbt7AcsWVPJua4NatVGaEYMvBjOVYMZhB2/xK/nvJ7CEN/2l7Tyr+6axtZ5QZGKyM+CJFfoqDgs50tr1dt2hMvDeCxct/mzZzW7zyz1AxiT8h5B+/eqvSP3Jf2g8v8yolBrmgL5ahi+3iqQwn046PafD1D+fkPPRcqurN0y5iKLoa4l75OnP/Oyw3eQo1OLy+8qX9qjfmoYCGm8b0EymvyHZO+vti7K7jUF/wzZeZXV857ftt1HtLwRbyWC7XjHVpIiY4lvBXUJKc5Sbe+WerfnwTbGnwBIrvvErmqsYVb4mYaYFY7/JxouNE/5uJNv1qTIeXphMVvQ16tGMYjR6+OtHtgfwuV9udKUvsV0d4sHUN3OahB/13fLQYYVlf+3LtDUMT3+HV+yTfQy0jzHzNojQF1JcMWO5ddwQ5Z2gJt3ZNAMqvqFD/1PUt30o84weUtwg8oadAqSHqWuKWXmJIsB9A4hjyvngdigP1FRKsSk28wnz3OpvYXFFmwzXwKWziVGsXx9Z1/aCFsvkaj8LmiIeUS6N098jHKXn8Rb1Sii3XBVXLFrNkaIDIX4RHkrwACcXmbigyLO813L4TgWvOe3SKGb67ni6UyBcpFBtf12soEMsi+lWjK4mn+9dko5AjUVZUbWGh3h05Qu6zd2dIT2LWUrtW871rC8VspV4inkq+hlv7HWp9CeGPgN1AGxsyJr8/tcOoaw1croSUdpBWRDC4GwBDYrELtKcb27uuO4WP1XgA8ZiHlER+wnQv5tLXPOk/HAqUIDtPfoHZuA2FfApTAFd87C8ClaH+d8WWismFl1EuIsvssDX8hCI36CJaiAxjTQVlHmeumtOSrNQt9qAtAj6VD5mNlNNGcjfDFow++lpg6jcVu3WqWyjxCdXiNRaKjZKy0uVtyNy/xsyTbqWeX4NRb8OcSUp4FAu2DGcmmdTnt9J3ddJK0GiFgUKz8r/sHjj7egzWDBvr3iUVRiW5uIPY8m86fMtCZsxdbeXPAraf2EInFPTXErvP1fOlw/13RMw7dBr68mu8so6BYQlP0AzBxxbGLn4ajewDrnBxBQegeaiABa2SDh4PEJV+wlrpK3gwp+yTGWiYn/FSMTRYgFooEuMEpFbjErYxWGRgbzkkZxG3tEpAO0TpNFAL2EQqFWr4ImQfP/q13JOvETEp7/0yvNFXud3xsxAOsyIHJb6bkbMfQA6QO3CH5EUBfxPt75cyjZS15FM4rIAilGgdi3cDtQC3aEYS7FgSRlQxy2eVyxTIvv2LLXZDwUVfPEAiCLDYfCh1K536r0z9DtofLxuf8MaJjhP9fyEagK1LFEJewii7oD7tT8yWa/n1/PUTGuaNqWsN3RkROafe2LWRWiN9xa2Mbt4ppe8rKpRCxgTOS3qNAt0F0pCmUV0zfHoS7/Lo5i77P7g/3cnB2h5H1JNvX3rR+HMEmWy+ESitizLAFXGRYufj8pfcaUucmq5UvzQR6+lU/sfMV3Cj/rnV+Apt1ItfJL6g8cf8UQl/rnlBcejIqNBbY1/Q1193umPKhaoXplk+dzrtwN1xGv9lNBpoIqaDl5VmiODA++drEfTh1uwy6rAoPlz7ERtzyVKVp+miPaJpl0PnLZomqKS01siTPiX7kQBcmV5dTFBcSBjDAK6Kum3F2SdYbgrrH7JwEbM+YRfjSY8We2Ub2/I1JURUUFpvDG4PfBdGaGlxK2PYH/Rnaqk96t38vambx1AdmA0o37CScOYOL5xlZ09bFuazObs9cP7xeKP4oBX1wV3pggLLSX0DXIlYild+3k3kY7Ziw4PTqAViT+kgam7LsD5A4KfQUhhkeT+D3S8W8G0xY+XxN4cCyjlWP6lPARHbOqSUoO+2TcrDHJ/T64O0SIhrWNy2+zNIeYbjvd9PXMXH4AFujvHalAiNB9IBUSAzBQc1RGHWds/3mash0AYD3mmVi8TvoNnOVZ7O4qwjN8FvbUmmFkyYi/cBkruJVFbslTEehOtrd6SMfLGZvnRVjMtkcE6o/68gHS7fJrP6V7gjzeTjxgCNBwloo8xgI5EjEhk7YM4hiwgsEqHcud9YisK9wrf/bQt9w/pukotPpzGSNhiFuWuGSrjNlWOCSy4AW3jfYiVPImfCqhWO8Pax9/vi8V5ICziHEaeDC7lhcYcxBxOOKjII/fPzUdNFgXNFv17k2yhWFY0lLpSJJamxzWO4y4nUgkIIOjuV+OFuAi3jOnT2bXXUti7er0CbBLIrdRJ0X8G1baYbzB1wScbKR4Wu7Uyv89/tARAxD4f1IHjIMRnS7wChu4DlwqYxQXQym4oibHZHDpOTQlncmLm/oCaLAqeeRrmK9l20Dxf1y0WlK1olUQm3xMnVBEAajWr5ZSfYQjlB5vAYn2BbLVtd34alVyey3aKo1clTvyGAewa30FkQdIF5qGrLX4cqmKbiPcEXKpV0Pt/f/yr4y3L/G2EJ36OFnye7uEINutKMVtRiDZf68JdhHWQXGXK2MFwkHHGwu5bBr+23eLVZ4ujVZAclkfoPUA+BRhQohrCyA2td5qkNGZ1js62Q2rIhrf7fTWLkbEAkNNZpfpapVWNbLCw3CeNm38+lICH71oW4v6bmiaV+fgQSlZc5ltXTYjdOo1ZwJCkJI0liuZQ3Y3OdYY4H7KqyPOoG0czav2TNDaamX4sxPbguSU4v4Agtn5KW5cTFjrVr+Yjxyf35uCtNltnaYBN5S/GMxtyxMbkxANtaGu8nZj4BZDUn+Ymxta8BjM5KzingSOkZAOPgQ32H/mIwvDUJKqnGA8ktUxQ2zRHSx55nwvi0kLWPVDF/VQb6dC6Yt7S1rs7aOx228RADmgPX8h98XZM1ZpptkBp/TBtfQ8Zp/CdoHIL2D5m7B7DZYPZW887/2t8qxoHHgceBx4HHgceBx4HHgceBx4HHgceBx4H/LeDHXUROMznHdwPav73gRfuIEWRrnWeEvEo9D4/UK3cVvDzldv8Ddqj+nsY0wBGSr/huaDoS6Nuer7oRPM05MiI98v96+g7h/b2TNiJ4wf/WsXFoCs54zdXZEvnvQg59gsXYfv+syc1q4mg1lKHUbKHuUOygXYy23T7qAcRSqRBZJI63LXN2urSo9liVuvMYL8IozO7JrEnt4qV1E7uFuYpAMicMj+PkUY0imVBg0RFMR4cPNFcqwSJ2k1nnHGlHzsh36/yH0I/BrUt7CbrgjeTjksZwNtvmx87BD/gAvfYS7vfA/RgkkK1TX6lo0gosq3UNl+UkIc15zsq0plbosFuya/N61OF82xCJ0SEPOcH0yV3gkDOMLYDgcZpEUcrrGU7bCOUt3W3QOuzaoOY0vr1aWFtuw+3xZHf0aDpr6boRWU6URGdY4grSOD0PQKeGSnQzGpRmbSRRbGqJeOshebShJ9Y6y9+CfiINxXZ/Kc1FKcEaeihyBpLM7cmSX5+UqNNfJljbCNQO9XZegUx8cLfRxHGYjgAyLrhYKaSxXCGFtZRhKs3YVzDNCuXNoPch6X2/9y3QIHEiGpgFpkGONQm3xHKRRGLZXOlY5w8GpHALCal8h5ER0ivgK3aEjASeU9I4/ekjZNhrCyDkitrc/o8kOE5itI6ysZPmv5C+qNRUuhWWrtJNtTnKlqufiUwlz0DhRG0JmcfP8tIv+LuApMZSJBUStA/beTyjVsD/li3Usa/54vGEH8W33hXGQntc1oKGXSwkmAU5Wigf/CPhBppz9kkGzpDRvy/ghN7xq4A9Q5gPDQ9mQak+DhzwJZXyYVlAZgkxyBQMB9X3lMlf6gYuSSJDezdlciTuwnMqSJ9EvXeHkmuOE3/FoyTiV5SJAgH8Mijvkr25sHDESA59u00Cxr0V4M4qdPAKAO5boIPJqyPgCn3pWEtz6JDjOxowF1/siGiSF83YbmqUZP0q7AeUAZVi/LBTi6lQ6DuVuCOJJaqA0kpLQr4xsH8HzTEFbJlUNO2aCvZ/kEQizKlpnaQ1yjNda83NXmCLeRUGtvkqk2xJ4ktV+p42204HO2EkoD23SQM2FaieQu4wfKUmY2pnMjrGEPK16uIEBC8BOvtWqY3mc7dSnAi3xSkl6EoxBv1yJHWh8CzvPovr5YPf2qntkYRgo7U4FNBekzt4VoVlRobqYVHu5MrkCnyv3a9SPBlxf0+iPiivOprdFN0zsKQN1xcXqslBAf5fJEzdTPJSnh8p7/kgn2ncalGl2kKqjbe/6b9fby1zg8zQ2ZlJplCgRKkHJe/9YqS7QI2QIL/LQP0nHNwd4mD1EF4D9RUxjMwmh+GYdFBgPIgepF1LHKUQVuGTd74xonNNPsxpKQJROgDCEW4PGbwUw26GiVyimfdP+U2MrSpNo27JvstNXO1MwXqWW4DfCX0ESjRpyLiW0WI+/W1LgaOdPANLJykN211cyGRAiA5wLdr/BWsGBPLWE3rn90qHT2P9jaWGODfExh7HXAtmrZWRU8bu758F2A1au0ZTxcbRwXpbec9TJCOqt+GzUYLtO4GN0c3YaCcbYo/AMb3kmVjeZsLi+EofxvlG6Y5CgnqNfc0nsPhtB7t5Fctvmj/Uthj3FF7W2Mg5SmEmNS4Mlew87PKEzW2rny5SlyrS97h4gFkSRVPAu61qUNx1kGYVxNa6WbBr+dKAL070Jx+b/jdkDA2b7zApptzjOiyyoEOlVUQs3xCqDcmJ52M19VT5Jt09ON3CPdgeTo62n2VM1UU47qotdoOQseRGNDe0ajRYvJlm4icfdYKj4VNIhQNyYnp650AyCmnoGCSZQUlACU1pt0imPYX73+Xibp50DDhOJFjZJSQvHIDbPBp/gYcI8gXY/K57t8/7eCH2FRZq90faTOrISnYSrMGpQYsNYLldvRbDYUN++VEJ6bFcz/DU0C2wcD/zh/6o1g2VPAfyKCJS/Rzy1tKfBpeviGZPR1xto2rqOYscg5nrO8UXYad/qxSu1JFvoIB9B6qwgLjeUyn5MAUpg4oWlLbVT9i+10jgKuyn5ZthaIHtdjWkV4n/PirFXcKX70gHC2B3CKync3chEP4Pzxpli+5WspNhjr5tjAMq8J/wMjolloYttquSgY8UWD+hi+8h4hvR3Gmj+eWZUsSNfc70s286+uYoDKdGkc6ZM2SnYgCxM2irsMWeYEtrrGD46BGSxnCXK9B9ADVS4jOB+22VUnGUoXZZqxzscoPAisbE0QiXLk7lN5svbhqNqfrKMoj8w6hr/qmSJjI307xh8q4XzMEpLLeDqPe2f065mYqvz5PLexssR3CmI8f5ppuk3mZVTO2yK0Uz3sjtHAAr8h62uHO9Ykhur9HOeA/y+1YlWRyel7Vadw+BSLhBalbO7Oc0u543B5dUWrw3WYMqRi34LVCKqW8Ci5eHT853oz85UJ7rsCgYe47Da2d5LuFqBOxMkNBYoDVFNtMWCbrn5F4RDG7PaepnHx0NtL1Kwn3UoikFxgC6QECrGA0L069MXIK9S/3tXzSvbg30ojsMDKG390KynBehE+zjVGKBUsfpMMNZpIS0zNRr4JfzP302H+wwzfPpGE4DB8Dnnm3fblL4TWYac6yoGG7t6EhN4OXaRQ5r5oJOcR0cNJFKGZ7mMhts+aVUMHL2CLq8Ym3+sdE12nl6uwlN7ZvWvR07/B37BDVnernFeSZ6+Gk/BnaXO7yKnly6ovXJYv86OBWFrKhns2Nr4PQUpL78efIPVJdMbL2kauhMnohIJ0fgdL9rZAbrwC1DFM3F6T1f+k0otRabXwwl+Qq++5zKZup4T76JoG6H5zzqw9V8Pt1yvHfkXA9g6wCOIrkJtM5JQUFVWEL7GTPVBdw4eS00b2bAKheQA3q3uUc1c06NztSBAXtbS5nRpMLK58l9Qmw+5hmV2fQssTmWQaIEd2D2Kp3RyaHvjhsmEmuP4+8CWySnzDq/ZnNnbW+zoVnbvHMLz9CbR9h7cVZtfO/DCMdIRLbQdFxoOi0np1b4N1yJ05n2+MBx5e7IbTHSXctnTlyD8TjV6Hg2x7g+Y0O87LNrbWdalXMGHKbelzr41ox7O6pGA3xHniW+dxNWH+cJvEcfyKYPnIvyjUZWJdGaCJbLhI9I4s7YxF0Z9apnmp+l5K+kopn9pUmroafGWP92s3Tj5lGZn69275VPd4vKtDxb7J7VF4WJ51Rk57p6Ds5pvW1P4TVj3TZqcHhn29IXQmK+HhXJe9UL1s7MlQUJ7LoDDAfzee91QM5P1O6ni7F+0YSsGQowiXax0S5wEwwq725+QRF/iCTyYMOBcJg9EbEvrEB7MNJ2bPBSNPuKc1GiWgWW30aX21XWI8c6g05Yfy/HHkVWQsPmIWj6fJDTnYC/tUf9UldIl9Q58GDHMonsx2e1SZjdszaXDyta2rfE8Y8ceH08a/RqCguWKN7AjtwKm4/cqiafeioX2uRNbrRHYf0HF8XKcdYWHP/RquPHbb1aG94EwzLpC7fytRQWbDPVGy6nb8+upaWZBuoLC7TcyNC7m7rPNWrXtNaeza2mncyDqyO7SOPe3njPeg2wXtPcJNEzQpZEKxvIHBVtAs6DMD+roCW4dyBHMPmmeALi6ilvJfpY+55FeV2yx0yjpDqD7ca0OzlKGbzRjxXycHyoiOQnzu+zaRmO62nPkeAyKEGJ/spf/YOpWnapNOekj3bAnXEsUwP5eqtIg65JHOEkVoCvwBGG6cHQE9zctLmypvCyYh9SIAauxuv2espuDDSX0EJ8nmL0s4DitolumLo8dbwidzgi3b9NrUzrpDl3FMf/5cZC1QDYnzD7Rz9B8l+YxZTTR84AR199g2S5HkHfJJjh3DKc3p7NSzMocvSjm4+u7aSCcBHzkRhnJ+eEOZGfHjqZ9D0YNvLLNPRgDUGI730LfvqjR9OqwWm4VK7FgazEnxna9jXSOdSGNeGra1Zt++p/AFBLAwQUAAIACACvquFIY1AdNksAAABqAAAAGwAAAHVuaXZlcnNhbC91bml2ZXJzYWwucG5nLnhtbLOxr8jNUShLLSrOzM+zVTLUM1Cyt+PlsikoSi3LTC1XqACKAQUhQEmhEsg1QnDLM1NKMmyVzE2NEWIZqZnpGSW2SqZmpnBBfaCRAFBLAQIAABQAAgAIAK6q4UjXp5f2WAQAAOUQAAAdAAAAAAAAAAEAAAAAAAAAAAB1bml2ZXJzYWwvY29tbW9uX21lc3NhZ2VzLmxuZ1BLAQIAABQAAgAIAK6q4UikbscF9AMAAN4QAAAnAAAAAAAAAAEAAAAAAJMEAAB1bml2ZXJzYWwvZmxhc2hfcHVibGlzaGluZ19zZXR0aW5ncy54bWxQSwECAAAUAAIACACuquFIOLIa9sACAABQCgAAIQAAAAAAAAABAAAAAADMCAAAdW5pdmVyc2FsL2ZsYXNoX3NraW5fc2V0dGluZ3MueG1sUEsBAgAAFAACAAgArqrhSNpcjNvHAwAA7w8AACYAAAAAAAAAAQAAAAAAywsAAHVuaXZlcnNhbC9odG1sX3B1Ymxpc2hpbmdfc2V0dGluZ3MueG1sUEsBAgAAFAACAAgArqrhSHzC6uumAQAAJAYAAB8AAAAAAAAAAQAAAAAA1g8AAHVuaXZlcnNhbC9odG1sX3NraW5fc2V0dGluZ3MuanNQSwECAAAUAAIACACuquFIPTwv0cEAAADlAQAAGgAAAAAAAAABAAAAAAC5EQAAdW5pdmVyc2FsL2kxOG5fcHJlc2V0cy54bWxQSwECAAAUAAIACACuquFIsuC9bWQAAABlAAAAHAAAAAAAAAABAAAAAACyEgAAdW5pdmVyc2FsL2xvY2FsX3NldHRpbmdzLnhtbFBLAQIAABQAAgAIAPeSU0cjtE77+wIAALAIAAAUAAAAAAAAAAEAAAAAAFATAAB1bml2ZXJzYWwvcGxheWVyLnhtbFBLAQIAABQAAgAIAK6q4UgGCTn9RwgAACMgAAApAAAAAAAAAAEAAAAAAH0WAAB1bml2ZXJzYWwvc2tpbl9jdXN0b21pemF0aW9uX3NldHRpbmdzLnhtbFBLAQIAABQAAgAIAK+q4UjFe8CSyxgAABM2AAAXAAAAAAAAAAAAAAAAAAsfAAB1bml2ZXJzYWwvdW5pdmVyc2FsLnBuZ1BLAQIAABQAAgAIAK+q4UhjUB02SwAAAGoAAAAbAAAAAAAAAAEAAAAAAAs4AAB1bml2ZXJzYWwvdW5pdmVyc2FsLnBuZy54bWxQSwUGAAAAAAsACwBJAwAAjzgAAAAA"/>
  <p:tag name="ISPRING_PRESENTATION_TITLE" val="精美大气企业工作总结汇报PPT模板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管人员">
  <a:themeElements>
    <a:clrScheme name="111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172B4B"/>
      </a:accent1>
      <a:accent2>
        <a:srgbClr val="FFC000"/>
      </a:accent2>
      <a:accent3>
        <a:srgbClr val="7F7F7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B2B2B2"/>
      </a:folHlink>
    </a:clrScheme>
    <a:fontScheme name="主管人员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22951</TotalTime>
  <Words>874</Words>
  <Application>Microsoft Office PowerPoint</Application>
  <PresentationFormat>Произвольный</PresentationFormat>
  <Paragraphs>230</Paragraphs>
  <Slides>31</Slides>
  <Notes>31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1" baseType="lpstr">
      <vt:lpstr>微软雅黑</vt:lpstr>
      <vt:lpstr>宋体</vt:lpstr>
      <vt:lpstr>Aharoni</vt:lpstr>
      <vt:lpstr>Arial</vt:lpstr>
      <vt:lpstr>Courier New</vt:lpstr>
      <vt:lpstr>Impact</vt:lpstr>
      <vt:lpstr>Palatino Linotype</vt:lpstr>
      <vt:lpstr>黑体</vt:lpstr>
      <vt:lpstr>Wingdings</vt:lpstr>
      <vt:lpstr>主管人员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Guilddesign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漳州蘑菇节介绍</dc:title>
  <dc:creator>Jackie Qi</dc:creator>
  <cp:lastModifiedBy>Alexander Khrenov</cp:lastModifiedBy>
  <cp:revision>1270</cp:revision>
  <dcterms:created xsi:type="dcterms:W3CDTF">2004-08-26T06:30:40Z</dcterms:created>
  <dcterms:modified xsi:type="dcterms:W3CDTF">2019-04-21T20:12:07Z</dcterms:modified>
</cp:coreProperties>
</file>