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2"/>
  </p:notesMasterIdLst>
  <p:sldIdLst>
    <p:sldId id="256" r:id="rId2"/>
    <p:sldId id="269" r:id="rId3"/>
    <p:sldId id="272" r:id="rId4"/>
    <p:sldId id="317" r:id="rId5"/>
    <p:sldId id="338" r:id="rId6"/>
    <p:sldId id="283" r:id="rId7"/>
    <p:sldId id="320" r:id="rId8"/>
    <p:sldId id="321" r:id="rId9"/>
    <p:sldId id="324" r:id="rId10"/>
    <p:sldId id="322" r:id="rId11"/>
    <p:sldId id="339" r:id="rId12"/>
    <p:sldId id="323" r:id="rId13"/>
    <p:sldId id="325" r:id="rId14"/>
    <p:sldId id="340" r:id="rId15"/>
    <p:sldId id="326" r:id="rId16"/>
    <p:sldId id="327" r:id="rId17"/>
    <p:sldId id="328" r:id="rId18"/>
    <p:sldId id="329" r:id="rId19"/>
    <p:sldId id="330" r:id="rId20"/>
    <p:sldId id="331" r:id="rId21"/>
    <p:sldId id="333" r:id="rId22"/>
    <p:sldId id="334" r:id="rId23"/>
    <p:sldId id="335" r:id="rId24"/>
    <p:sldId id="336" r:id="rId25"/>
    <p:sldId id="337" r:id="rId26"/>
    <p:sldId id="341" r:id="rId27"/>
    <p:sldId id="310" r:id="rId28"/>
    <p:sldId id="308" r:id="rId29"/>
    <p:sldId id="309" r:id="rId30"/>
    <p:sldId id="268" r:id="rId31"/>
  </p:sldIdLst>
  <p:sldSz cx="12192000" cy="6858000"/>
  <p:notesSz cx="6858000" cy="9144000"/>
  <p:embeddedFontLst>
    <p:embeddedFont>
      <p:font typeface="Acumin Pro Condensed" panose="020B0604020202020204" charset="-18"/>
      <p:regular r:id="rId33"/>
      <p:bold r:id="rId34"/>
      <p:italic r:id="rId35"/>
      <p:boldItalic r:id="rId36"/>
    </p:embeddedFont>
    <p:embeddedFont>
      <p:font typeface="Calibri" panose="020F0502020204030204" pitchFamily="34" charset="0"/>
      <p:regular r:id="rId37"/>
      <p:bold r:id="rId38"/>
      <p:italic r:id="rId39"/>
      <p:boldItalic r:id="rId40"/>
    </p:embeddedFont>
    <p:embeddedFont>
      <p:font typeface="Myriad Pro Cond" panose="020B0506030403020204" charset="0"/>
      <p:regular r:id="rId41"/>
      <p:bold r:id="rId42"/>
      <p:italic r:id="rId43"/>
      <p:boldItalic r:id="rId44"/>
    </p:embeddedFont>
  </p:embeddedFontLst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0" autoAdjust="0"/>
    <p:restoredTop sz="94092" autoAdjust="0"/>
  </p:normalViewPr>
  <p:slideViewPr>
    <p:cSldViewPr snapToGrid="0">
      <p:cViewPr varScale="1">
        <p:scale>
          <a:sx n="85" d="100"/>
          <a:sy n="85" d="100"/>
        </p:scale>
        <p:origin x="96" y="630"/>
      </p:cViewPr>
      <p:guideLst/>
    </p:cSldViewPr>
  </p:slideViewPr>
  <p:outlineViewPr>
    <p:cViewPr>
      <p:scale>
        <a:sx n="33" d="100"/>
        <a:sy n="33" d="100"/>
      </p:scale>
      <p:origin x="0" y="-7788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42" Type="http://schemas.openxmlformats.org/officeDocument/2006/relationships/font" Target="fonts/font10.fntdata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Relationship Id="rId43" Type="http://schemas.openxmlformats.org/officeDocument/2006/relationships/font" Target="fonts/font11.fntdata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AC2497-104A-44C2-ACD4-3E8A42D097F1}" type="datetimeFigureOut">
              <a:rPr lang="pl-PL" smtClean="0"/>
              <a:t>2019-09-26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EE877C-EAA0-4550-A1C8-A169F15A784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672706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EE877C-EAA0-4550-A1C8-A169F15A784F}" type="slidenum">
              <a:rPr lang="pl-PL" smtClean="0"/>
              <a:t>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756156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EE877C-EAA0-4550-A1C8-A169F15A784F}" type="slidenum">
              <a:rPr lang="pl-PL" smtClean="0"/>
              <a:t>24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914935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EE877C-EAA0-4550-A1C8-A169F15A784F}" type="slidenum">
              <a:rPr lang="pl-PL" smtClean="0"/>
              <a:t>25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392272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EE877C-EAA0-4550-A1C8-A169F15A784F}" type="slidenum">
              <a:rPr lang="pl-PL" smtClean="0"/>
              <a:t>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290788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EE877C-EAA0-4550-A1C8-A169F15A784F}" type="slidenum">
              <a:rPr lang="pl-PL" smtClean="0"/>
              <a:t>27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868845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meteo.com.pl/" TargetMode="External"/><Relationship Id="rId13" Type="http://schemas.openxmlformats.org/officeDocument/2006/relationships/image" Target="../media/image12.svg"/><Relationship Id="rId3" Type="http://schemas.openxmlformats.org/officeDocument/2006/relationships/image" Target="../media/image5.svg"/><Relationship Id="rId7" Type="http://schemas.openxmlformats.org/officeDocument/2006/relationships/hyperlink" Target="http://www.label.pl/" TargetMode="External"/><Relationship Id="rId12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11" Type="http://schemas.openxmlformats.org/officeDocument/2006/relationships/image" Target="../media/image10.svg"/><Relationship Id="rId5" Type="http://schemas.openxmlformats.org/officeDocument/2006/relationships/image" Target="../media/image7.png"/><Relationship Id="rId10" Type="http://schemas.openxmlformats.org/officeDocument/2006/relationships/image" Target="../media/image9.png"/><Relationship Id="rId4" Type="http://schemas.openxmlformats.org/officeDocument/2006/relationships/image" Target="../media/image6.jpg"/><Relationship Id="rId9" Type="http://schemas.openxmlformats.org/officeDocument/2006/relationships/hyperlink" Target="http://www.climateloggers.com/" TargetMode="Externa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rostokąt: zaokrąglone rogi 32">
            <a:extLst>
              <a:ext uri="{FF2B5EF4-FFF2-40B4-BE49-F238E27FC236}">
                <a16:creationId xmlns:a16="http://schemas.microsoft.com/office/drawing/2014/main" id="{0472C682-765B-4DE3-B87A-55AB144FFF91}"/>
              </a:ext>
            </a:extLst>
          </p:cNvPr>
          <p:cNvSpPr/>
          <p:nvPr userDrawn="1"/>
        </p:nvSpPr>
        <p:spPr>
          <a:xfrm>
            <a:off x="1933628" y="5269458"/>
            <a:ext cx="3819472" cy="921012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CEC8F943-A580-48C4-B202-3330FBF575C2}"/>
              </a:ext>
            </a:extLst>
          </p:cNvPr>
          <p:cNvSpPr/>
          <p:nvPr userDrawn="1"/>
        </p:nvSpPr>
        <p:spPr>
          <a:xfrm>
            <a:off x="0" y="1929620"/>
            <a:ext cx="10179050" cy="313339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4" name="Grafika 13">
            <a:extLst>
              <a:ext uri="{FF2B5EF4-FFF2-40B4-BE49-F238E27FC236}">
                <a16:creationId xmlns:a16="http://schemas.microsoft.com/office/drawing/2014/main" id="{9E428448-A343-4B67-AAED-C34141CE50A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20202" y="290286"/>
            <a:ext cx="2410895" cy="1432890"/>
          </a:xfrm>
          <a:prstGeom prst="rect">
            <a:avLst/>
          </a:prstGeom>
        </p:spPr>
      </p:pic>
      <p:sp>
        <p:nvSpPr>
          <p:cNvPr id="17" name="Symbol zastępczy tekstu 16">
            <a:extLst>
              <a:ext uri="{FF2B5EF4-FFF2-40B4-BE49-F238E27FC236}">
                <a16:creationId xmlns:a16="http://schemas.microsoft.com/office/drawing/2014/main" id="{8293097D-B240-4566-BC8C-884DDBA4BEF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600" y="2193858"/>
            <a:ext cx="7726951" cy="1759772"/>
          </a:xfrm>
        </p:spPr>
        <p:txBody>
          <a:bodyPr>
            <a:noAutofit/>
          </a:bodyPr>
          <a:lstStyle>
            <a:lvl1pPr marL="0" indent="0">
              <a:buNone/>
              <a:defRPr sz="60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l-PL" dirty="0"/>
              <a:t>TUTAJ UMIEŚĆ TYTUŁ PREZENTACJI</a:t>
            </a:r>
          </a:p>
        </p:txBody>
      </p:sp>
      <p:sp>
        <p:nvSpPr>
          <p:cNvPr id="21" name="Symbol zastępczy tekstu 20">
            <a:extLst>
              <a:ext uri="{FF2B5EF4-FFF2-40B4-BE49-F238E27FC236}">
                <a16:creationId xmlns:a16="http://schemas.microsoft.com/office/drawing/2014/main" id="{11520BC7-3A3B-43B6-B8E9-62633A10AEB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0100" y="4114913"/>
            <a:ext cx="8139113" cy="535213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l-PL" dirty="0"/>
              <a:t>Tutaj wpisz podtytuł swojej prezentacji</a:t>
            </a:r>
          </a:p>
        </p:txBody>
      </p:sp>
      <p:cxnSp>
        <p:nvCxnSpPr>
          <p:cNvPr id="23" name="Łącznik prosty 22">
            <a:extLst>
              <a:ext uri="{FF2B5EF4-FFF2-40B4-BE49-F238E27FC236}">
                <a16:creationId xmlns:a16="http://schemas.microsoft.com/office/drawing/2014/main" id="{4BF56547-4C8B-4E97-9DC1-65568B3A252C}"/>
              </a:ext>
            </a:extLst>
          </p:cNvPr>
          <p:cNvCxnSpPr/>
          <p:nvPr userDrawn="1"/>
        </p:nvCxnSpPr>
        <p:spPr>
          <a:xfrm>
            <a:off x="934948" y="3953630"/>
            <a:ext cx="62889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Symbol zastępczy obrazu 24">
            <a:extLst>
              <a:ext uri="{FF2B5EF4-FFF2-40B4-BE49-F238E27FC236}">
                <a16:creationId xmlns:a16="http://schemas.microsoft.com/office/drawing/2014/main" id="{C0659374-0045-443B-9448-E93CF9BF99A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00100" y="4793697"/>
            <a:ext cx="1874356" cy="1839409"/>
          </a:xfrm>
          <a:prstGeom prst="ellipse">
            <a:avLst/>
          </a:prstGeom>
          <a:blipFill>
            <a:blip r:embed="rId4"/>
            <a:stretch>
              <a:fillRect/>
            </a:stretch>
          </a:blipFill>
          <a:ln w="95250" cmpd="sng">
            <a:solidFill>
              <a:schemeClr val="bg1"/>
            </a:solidFill>
          </a:ln>
        </p:spPr>
        <p:txBody>
          <a:bodyPr anchor="b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pl-PL" dirty="0"/>
              <a:t>Kliknij, aby dodać zdjęcie prelegenta</a:t>
            </a:r>
          </a:p>
        </p:txBody>
      </p:sp>
      <p:sp>
        <p:nvSpPr>
          <p:cNvPr id="27" name="Symbol zastępczy tekstu 26">
            <a:extLst>
              <a:ext uri="{FF2B5EF4-FFF2-40B4-BE49-F238E27FC236}">
                <a16:creationId xmlns:a16="http://schemas.microsoft.com/office/drawing/2014/main" id="{F53153CB-947E-4172-A619-4E2D33EA701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794447" y="5363169"/>
            <a:ext cx="2882453" cy="350234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accent4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l-PL" dirty="0"/>
              <a:t>Imię i nazwisko prelegenta</a:t>
            </a:r>
          </a:p>
        </p:txBody>
      </p:sp>
      <p:sp>
        <p:nvSpPr>
          <p:cNvPr id="29" name="Symbol zastępczy tekstu 28">
            <a:extLst>
              <a:ext uri="{FF2B5EF4-FFF2-40B4-BE49-F238E27FC236}">
                <a16:creationId xmlns:a16="http://schemas.microsoft.com/office/drawing/2014/main" id="{DC12FF74-B5DE-435B-9CE6-99A5D184ADF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104062" y="1582220"/>
            <a:ext cx="3062288" cy="347400"/>
          </a:xfrm>
          <a:solidFill>
            <a:schemeClr val="accent6"/>
          </a:solidFill>
        </p:spPr>
        <p:txBody>
          <a:bodyPr anchor="ctr">
            <a:normAutofit/>
          </a:bodyPr>
          <a:lstStyle>
            <a:lvl1pPr marL="0" indent="0" algn="r">
              <a:buNone/>
              <a:defRPr sz="1800">
                <a:solidFill>
                  <a:schemeClr val="accent4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l-PL" dirty="0"/>
              <a:t>Miejsce i data prezentacji</a:t>
            </a:r>
          </a:p>
        </p:txBody>
      </p:sp>
      <p:sp>
        <p:nvSpPr>
          <p:cNvPr id="35" name="Symbol zastępczy tekstu 34">
            <a:extLst>
              <a:ext uri="{FF2B5EF4-FFF2-40B4-BE49-F238E27FC236}">
                <a16:creationId xmlns:a16="http://schemas.microsoft.com/office/drawing/2014/main" id="{E3B46EF3-EA30-45A7-8E7E-A071E78FE24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794447" y="5729964"/>
            <a:ext cx="2882453" cy="304068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l-PL" dirty="0"/>
              <a:t>E-mail</a:t>
            </a:r>
          </a:p>
        </p:txBody>
      </p:sp>
    </p:spTree>
    <p:extLst>
      <p:ext uri="{BB962C8B-B14F-4D97-AF65-F5344CB8AC3E}">
        <p14:creationId xmlns:p14="http://schemas.microsoft.com/office/powerpoint/2010/main" val="2070847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A4E9730-DAD6-47D4-B726-F6D08AC16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153E748B-33F9-4E01-873E-6CA0859C0D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47850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8CE2E85-33F3-4EAC-9C01-16BB55A83C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4EACD0-FBA0-43B1-B704-F1BCA2FE9DF5}" type="datetimeFigureOut">
              <a:rPr lang="pl-PL" smtClean="0"/>
              <a:t>2019-09-26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EAEF567-32DE-4140-AE3A-F7871BF250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670EBF9-F53A-4807-9EC6-9DFF14D129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BC0DBD-BB4F-42E7-8184-ABF20B581D0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5045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E3449994-92AB-420A-A0AA-5E1C66E4AB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C92EF9E3-0B99-4108-9EA4-16AB63C26F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8CB8DE6-EC7B-410F-83A4-AD58119CC19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4EACD0-FBA0-43B1-B704-F1BCA2FE9DF5}" type="datetimeFigureOut">
              <a:rPr lang="pl-PL" smtClean="0"/>
              <a:t>2019-09-26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CFD653B7-AA09-4B9F-8140-4479CFD7A6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F36C936-553D-4D75-B7E1-B479AF66B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BC0DBD-BB4F-42E7-8184-ABF20B581D0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594157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448316E-BA75-470A-88C2-1584789EEC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cumin Pro Condensed" panose="020B0506020202020204" pitchFamily="34" charset="-18"/>
              </a:defRPr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8213B604-C9AD-4950-B699-7B63092128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cumin Pro Condensed" panose="020B0506020202020204" pitchFamily="34" charset="-1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40802B6-BDC1-44DF-B494-5088F3B9A1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cumin Pro Condensed" panose="020B0506020202020204" pitchFamily="34" charset="-18"/>
              </a:defRPr>
            </a:lvl1pPr>
          </a:lstStyle>
          <a:p>
            <a:fld id="{913B3FA7-2058-453F-839B-1E43BE9A83BE}" type="datetimeFigureOut">
              <a:rPr lang="pl-PL" smtClean="0"/>
              <a:pPr/>
              <a:t>2019-09-26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7BEB985C-1E1B-45C2-A354-6EB8044E38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cumin Pro Condensed" panose="020B0506020202020204" pitchFamily="34" charset="-18"/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3A2224A-D4EB-4CD8-8D12-87D10313D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cumin Pro Condensed" panose="020B0506020202020204" pitchFamily="34" charset="-18"/>
              </a:defRPr>
            </a:lvl1pPr>
          </a:lstStyle>
          <a:p>
            <a:fld id="{CF4CF2A9-C028-4852-BF7A-8B25B2CBF3DA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17802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D37B924-D225-4019-B6CC-16B67D2DA8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78" y="168275"/>
            <a:ext cx="10515600" cy="72183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r>
              <a:rPr lang="pl-PL" dirty="0"/>
              <a:t>KLIKNIJ, ABY DODAĆ TYTUŁ SLAJDU</a:t>
            </a:r>
          </a:p>
        </p:txBody>
      </p:sp>
      <p:sp>
        <p:nvSpPr>
          <p:cNvPr id="64" name="Symbol zastępczy tekstu 63">
            <a:extLst>
              <a:ext uri="{FF2B5EF4-FFF2-40B4-BE49-F238E27FC236}">
                <a16:creationId xmlns:a16="http://schemas.microsoft.com/office/drawing/2014/main" id="{9AF6D4C1-F918-47D2-AEF9-F6C9E4BA5C8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30288" y="1346400"/>
            <a:ext cx="7951787" cy="4086225"/>
          </a:xfrm>
        </p:spPr>
        <p:txBody>
          <a:bodyPr/>
          <a:lstStyle>
            <a:lvl1pPr marL="361950" indent="-361950">
              <a:defRPr/>
            </a:lvl1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679226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akończe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rostokąt 30">
            <a:extLst>
              <a:ext uri="{FF2B5EF4-FFF2-40B4-BE49-F238E27FC236}">
                <a16:creationId xmlns:a16="http://schemas.microsoft.com/office/drawing/2014/main" id="{8D992AAA-4A60-4F3F-A8B5-88853E1FDA5A}"/>
              </a:ext>
            </a:extLst>
          </p:cNvPr>
          <p:cNvSpPr/>
          <p:nvPr userDrawn="1"/>
        </p:nvSpPr>
        <p:spPr>
          <a:xfrm>
            <a:off x="0" y="4345969"/>
            <a:ext cx="12192000" cy="2539944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Prostokąt: zaokrąglone rogi 4">
            <a:extLst>
              <a:ext uri="{FF2B5EF4-FFF2-40B4-BE49-F238E27FC236}">
                <a16:creationId xmlns:a16="http://schemas.microsoft.com/office/drawing/2014/main" id="{C10818C0-A87A-497A-A573-6F09BDC6E190}"/>
              </a:ext>
            </a:extLst>
          </p:cNvPr>
          <p:cNvSpPr/>
          <p:nvPr userDrawn="1"/>
        </p:nvSpPr>
        <p:spPr>
          <a:xfrm>
            <a:off x="2209300" y="584214"/>
            <a:ext cx="3819472" cy="921012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8215D6E6-CB43-4B98-ADB2-9AEA8B0711C9}"/>
              </a:ext>
            </a:extLst>
          </p:cNvPr>
          <p:cNvSpPr/>
          <p:nvPr userDrawn="1"/>
        </p:nvSpPr>
        <p:spPr>
          <a:xfrm>
            <a:off x="0" y="1683624"/>
            <a:ext cx="10179050" cy="143289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33" name="Grupa 32">
            <a:extLst>
              <a:ext uri="{FF2B5EF4-FFF2-40B4-BE49-F238E27FC236}">
                <a16:creationId xmlns:a16="http://schemas.microsoft.com/office/drawing/2014/main" id="{42E47BE0-D6B6-4AB2-90EB-F6166BAA4F5F}"/>
              </a:ext>
            </a:extLst>
          </p:cNvPr>
          <p:cNvGrpSpPr/>
          <p:nvPr userDrawn="1"/>
        </p:nvGrpSpPr>
        <p:grpSpPr>
          <a:xfrm>
            <a:off x="534704" y="4864068"/>
            <a:ext cx="2530114" cy="1503746"/>
            <a:chOff x="277936" y="3141526"/>
            <a:chExt cx="3069651" cy="1824414"/>
          </a:xfrm>
        </p:grpSpPr>
        <p:sp>
          <p:nvSpPr>
            <p:cNvPr id="32" name="Prostokąt 31">
              <a:extLst>
                <a:ext uri="{FF2B5EF4-FFF2-40B4-BE49-F238E27FC236}">
                  <a16:creationId xmlns:a16="http://schemas.microsoft.com/office/drawing/2014/main" id="{C8988349-773A-4D47-B179-F356F945F103}"/>
                </a:ext>
              </a:extLst>
            </p:cNvPr>
            <p:cNvSpPr/>
            <p:nvPr userDrawn="1"/>
          </p:nvSpPr>
          <p:spPr>
            <a:xfrm>
              <a:off x="384425" y="3235069"/>
              <a:ext cx="2835667" cy="16076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7" name="Grafika 6">
              <a:extLst>
                <a:ext uri="{FF2B5EF4-FFF2-40B4-BE49-F238E27FC236}">
                  <a16:creationId xmlns:a16="http://schemas.microsoft.com/office/drawing/2014/main" id="{C662E3FE-FCF9-4EAD-961F-DD425E2EA8A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77936" y="3141526"/>
              <a:ext cx="3069651" cy="1824414"/>
            </a:xfrm>
            <a:prstGeom prst="rect">
              <a:avLst/>
            </a:prstGeom>
          </p:spPr>
        </p:pic>
      </p:grpSp>
      <p:sp>
        <p:nvSpPr>
          <p:cNvPr id="8" name="Symbol zastępczy tekstu 16">
            <a:extLst>
              <a:ext uri="{FF2B5EF4-FFF2-40B4-BE49-F238E27FC236}">
                <a16:creationId xmlns:a16="http://schemas.microsoft.com/office/drawing/2014/main" id="{9293C951-CED0-4B1B-859C-F8FC400FF98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600" y="2084287"/>
            <a:ext cx="7726951" cy="1031893"/>
          </a:xfrm>
        </p:spPr>
        <p:txBody>
          <a:bodyPr>
            <a:noAutofit/>
          </a:bodyPr>
          <a:lstStyle>
            <a:lvl1pPr marL="0" indent="0">
              <a:buNone/>
              <a:defRPr sz="60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l-PL" dirty="0"/>
              <a:t>DZIĘKUJĘ ZA UWAGĘ!</a:t>
            </a:r>
          </a:p>
        </p:txBody>
      </p:sp>
      <p:sp>
        <p:nvSpPr>
          <p:cNvPr id="9" name="Symbol zastępczy obrazu 24">
            <a:extLst>
              <a:ext uri="{FF2B5EF4-FFF2-40B4-BE49-F238E27FC236}">
                <a16:creationId xmlns:a16="http://schemas.microsoft.com/office/drawing/2014/main" id="{DF87EC96-B27C-4973-A994-BD6BE038BAD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075772" y="108453"/>
            <a:ext cx="1874356" cy="1839409"/>
          </a:xfrm>
          <a:prstGeom prst="ellipse">
            <a:avLst/>
          </a:prstGeom>
          <a:blipFill>
            <a:blip r:embed="rId4"/>
            <a:stretch>
              <a:fillRect/>
            </a:stretch>
          </a:blipFill>
          <a:ln w="95250" cmpd="sng">
            <a:solidFill>
              <a:schemeClr val="bg1"/>
            </a:solidFill>
          </a:ln>
        </p:spPr>
        <p:txBody>
          <a:bodyPr anchor="b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pl-PL" dirty="0"/>
              <a:t>Kliknij, aby dodać zdjęcie prelegenta</a:t>
            </a:r>
          </a:p>
        </p:txBody>
      </p:sp>
      <p:sp>
        <p:nvSpPr>
          <p:cNvPr id="10" name="Symbol zastępczy tekstu 26">
            <a:extLst>
              <a:ext uri="{FF2B5EF4-FFF2-40B4-BE49-F238E27FC236}">
                <a16:creationId xmlns:a16="http://schemas.microsoft.com/office/drawing/2014/main" id="{AE343471-B29A-4F0A-82C3-A9AAD4E1E90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070119" y="677925"/>
            <a:ext cx="2882453" cy="350234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accent4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l-PL" dirty="0"/>
              <a:t>Imię i nazwisko prelegenta</a:t>
            </a:r>
          </a:p>
        </p:txBody>
      </p:sp>
      <p:sp>
        <p:nvSpPr>
          <p:cNvPr id="11" name="Symbol zastępczy tekstu 34">
            <a:extLst>
              <a:ext uri="{FF2B5EF4-FFF2-40B4-BE49-F238E27FC236}">
                <a16:creationId xmlns:a16="http://schemas.microsoft.com/office/drawing/2014/main" id="{BD0C83CC-A02D-4B53-AF01-15B5B9CFFB4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070119" y="1044720"/>
            <a:ext cx="2882453" cy="304068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l-PL" dirty="0"/>
              <a:t>E-mail</a:t>
            </a:r>
          </a:p>
        </p:txBody>
      </p:sp>
      <p:pic>
        <p:nvPicPr>
          <p:cNvPr id="25" name="Grafika 24">
            <a:extLst>
              <a:ext uri="{FF2B5EF4-FFF2-40B4-BE49-F238E27FC236}">
                <a16:creationId xmlns:a16="http://schemas.microsoft.com/office/drawing/2014/main" id="{10D55219-A5C7-43DD-BA6E-3D84F593810F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260761" y="4933408"/>
            <a:ext cx="589266" cy="589266"/>
          </a:xfrm>
          <a:prstGeom prst="rect">
            <a:avLst/>
          </a:prstGeom>
        </p:spPr>
      </p:pic>
      <p:sp>
        <p:nvSpPr>
          <p:cNvPr id="12" name="pole tekstowe 11">
            <a:extLst>
              <a:ext uri="{FF2B5EF4-FFF2-40B4-BE49-F238E27FC236}">
                <a16:creationId xmlns:a16="http://schemas.microsoft.com/office/drawing/2014/main" id="{5F4DF3F8-1B84-4B11-B48F-38E761C44E76}"/>
              </a:ext>
            </a:extLst>
          </p:cNvPr>
          <p:cNvSpPr txBox="1"/>
          <p:nvPr userDrawn="1"/>
        </p:nvSpPr>
        <p:spPr>
          <a:xfrm>
            <a:off x="3814194" y="5680857"/>
            <a:ext cx="14007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/>
              <a:t>ul. Herbaciana 9</a:t>
            </a:r>
          </a:p>
          <a:p>
            <a:pPr algn="ctr"/>
            <a:r>
              <a:rPr lang="pl-PL" dirty="0"/>
              <a:t>05-816 </a:t>
            </a:r>
            <a:r>
              <a:rPr lang="pl-PL" dirty="0" err="1"/>
              <a:t>Reguly</a:t>
            </a:r>
            <a:endParaRPr lang="pl-PL" dirty="0"/>
          </a:p>
          <a:p>
            <a:pPr algn="ctr"/>
            <a:r>
              <a:rPr lang="pl-PL" dirty="0"/>
              <a:t>POLAND 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84FD5F53-5267-4BFB-BA20-B226E86A1376}"/>
              </a:ext>
            </a:extLst>
          </p:cNvPr>
          <p:cNvSpPr txBox="1"/>
          <p:nvPr userDrawn="1"/>
        </p:nvSpPr>
        <p:spPr>
          <a:xfrm>
            <a:off x="6221048" y="5680857"/>
            <a:ext cx="19666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/>
              <a:t>tel.: +48 22 753 61 30</a:t>
            </a:r>
          </a:p>
          <a:p>
            <a:pPr algn="ctr"/>
            <a:r>
              <a:rPr lang="pl-PL" dirty="0"/>
              <a:t>Fax: +48 22 753 61 35</a:t>
            </a:r>
          </a:p>
          <a:p>
            <a:pPr algn="ctr"/>
            <a:r>
              <a:rPr lang="pl-PL" dirty="0"/>
              <a:t>e-mail:  info@label.pl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2E503BE1-36B4-4D6A-929D-97F816B24A29}"/>
              </a:ext>
            </a:extLst>
          </p:cNvPr>
          <p:cNvSpPr txBox="1"/>
          <p:nvPr userDrawn="1"/>
        </p:nvSpPr>
        <p:spPr>
          <a:xfrm>
            <a:off x="9127183" y="5680857"/>
            <a:ext cx="18104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>
                <a:hlinkClick r:id="rId7"/>
              </a:rPr>
              <a:t>www.label.pl</a:t>
            </a:r>
            <a:endParaRPr lang="pl-PL" dirty="0"/>
          </a:p>
          <a:p>
            <a:pPr algn="ctr"/>
            <a:r>
              <a:rPr lang="pl-PL" dirty="0">
                <a:hlinkClick r:id="rId8"/>
              </a:rPr>
              <a:t>www.meteo.com.pl</a:t>
            </a:r>
            <a:endParaRPr lang="pl-PL" dirty="0"/>
          </a:p>
          <a:p>
            <a:pPr algn="ctr"/>
            <a:r>
              <a:rPr lang="pl-PL" dirty="0">
                <a:hlinkClick r:id="rId9"/>
              </a:rPr>
              <a:t>climateloggers.com</a:t>
            </a:r>
            <a:endParaRPr lang="pl-PL" dirty="0"/>
          </a:p>
          <a:p>
            <a:pPr algn="ctr"/>
            <a:endParaRPr lang="pl-PL" dirty="0"/>
          </a:p>
        </p:txBody>
      </p:sp>
      <p:pic>
        <p:nvPicPr>
          <p:cNvPr id="20" name="Grafika 19">
            <a:extLst>
              <a:ext uri="{FF2B5EF4-FFF2-40B4-BE49-F238E27FC236}">
                <a16:creationId xmlns:a16="http://schemas.microsoft.com/office/drawing/2014/main" id="{D7E92030-A18E-424F-9670-1A557D35A503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099589" y="4802307"/>
            <a:ext cx="515024" cy="515024"/>
          </a:xfrm>
          <a:prstGeom prst="rect">
            <a:avLst/>
          </a:prstGeom>
        </p:spPr>
      </p:pic>
      <p:pic>
        <p:nvPicPr>
          <p:cNvPr id="22" name="Grafika 21">
            <a:extLst>
              <a:ext uri="{FF2B5EF4-FFF2-40B4-BE49-F238E27FC236}">
                <a16:creationId xmlns:a16="http://schemas.microsoft.com/office/drawing/2014/main" id="{A9C31927-5337-43B7-B25F-0E4C8ECB0579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796966" y="4998125"/>
            <a:ext cx="515024" cy="515024"/>
          </a:xfrm>
          <a:prstGeom prst="rect">
            <a:avLst/>
          </a:prstGeom>
        </p:spPr>
      </p:pic>
      <p:sp>
        <p:nvSpPr>
          <p:cNvPr id="29" name="Dowolny kształt: kształt 28">
            <a:extLst>
              <a:ext uri="{FF2B5EF4-FFF2-40B4-BE49-F238E27FC236}">
                <a16:creationId xmlns:a16="http://schemas.microsoft.com/office/drawing/2014/main" id="{061DBA4D-B8F2-4C75-8869-F03D35E0D533}"/>
              </a:ext>
            </a:extLst>
          </p:cNvPr>
          <p:cNvSpPr/>
          <p:nvPr/>
        </p:nvSpPr>
        <p:spPr>
          <a:xfrm>
            <a:off x="9773386" y="4802307"/>
            <a:ext cx="682052" cy="682052"/>
          </a:xfrm>
          <a:custGeom>
            <a:avLst/>
            <a:gdLst>
              <a:gd name="connsiteX0" fmla="*/ 629086 w 682052"/>
              <a:gd name="connsiteY0" fmla="*/ 309049 h 682052"/>
              <a:gd name="connsiteX1" fmla="*/ 501040 w 682052"/>
              <a:gd name="connsiteY1" fmla="*/ 437052 h 682052"/>
              <a:gd name="connsiteX2" fmla="*/ 245041 w 682052"/>
              <a:gd name="connsiteY2" fmla="*/ 437052 h 682052"/>
              <a:gd name="connsiteX3" fmla="*/ 217548 w 682052"/>
              <a:gd name="connsiteY3" fmla="*/ 400540 h 682052"/>
              <a:gd name="connsiteX4" fmla="*/ 277044 w 682052"/>
              <a:gd name="connsiteY4" fmla="*/ 341049 h 682052"/>
              <a:gd name="connsiteX5" fmla="*/ 286701 w 682052"/>
              <a:gd name="connsiteY5" fmla="*/ 334637 h 682052"/>
              <a:gd name="connsiteX6" fmla="*/ 309046 w 682052"/>
              <a:gd name="connsiteY6" fmla="*/ 373047 h 682052"/>
              <a:gd name="connsiteX7" fmla="*/ 437042 w 682052"/>
              <a:gd name="connsiteY7" fmla="*/ 373047 h 682052"/>
              <a:gd name="connsiteX8" fmla="*/ 565047 w 682052"/>
              <a:gd name="connsiteY8" fmla="*/ 245047 h 682052"/>
              <a:gd name="connsiteX9" fmla="*/ 565047 w 682052"/>
              <a:gd name="connsiteY9" fmla="*/ 117022 h 682052"/>
              <a:gd name="connsiteX10" fmla="*/ 437042 w 682052"/>
              <a:gd name="connsiteY10" fmla="*/ 117022 h 682052"/>
              <a:gd name="connsiteX11" fmla="*/ 391524 w 682052"/>
              <a:gd name="connsiteY11" fmla="*/ 162590 h 682052"/>
              <a:gd name="connsiteX12" fmla="*/ 276048 w 682052"/>
              <a:gd name="connsiteY12" fmla="*/ 150017 h 682052"/>
              <a:gd name="connsiteX13" fmla="*/ 373044 w 682052"/>
              <a:gd name="connsiteY13" fmla="*/ 53024 h 682052"/>
              <a:gd name="connsiteX14" fmla="*/ 629086 w 682052"/>
              <a:gd name="connsiteY14" fmla="*/ 53024 h 682052"/>
              <a:gd name="connsiteX15" fmla="*/ 629086 w 682052"/>
              <a:gd name="connsiteY15" fmla="*/ 309049 h 682052"/>
              <a:gd name="connsiteX16" fmla="*/ 290591 w 682052"/>
              <a:gd name="connsiteY16" fmla="*/ 519530 h 682052"/>
              <a:gd name="connsiteX17" fmla="*/ 245039 w 682052"/>
              <a:gd name="connsiteY17" fmla="*/ 565098 h 682052"/>
              <a:gd name="connsiteX18" fmla="*/ 117020 w 682052"/>
              <a:gd name="connsiteY18" fmla="*/ 565098 h 682052"/>
              <a:gd name="connsiteX19" fmla="*/ 117020 w 682052"/>
              <a:gd name="connsiteY19" fmla="*/ 437052 h 682052"/>
              <a:gd name="connsiteX20" fmla="*/ 245039 w 682052"/>
              <a:gd name="connsiteY20" fmla="*/ 309049 h 682052"/>
              <a:gd name="connsiteX21" fmla="*/ 373043 w 682052"/>
              <a:gd name="connsiteY21" fmla="*/ 309049 h 682052"/>
              <a:gd name="connsiteX22" fmla="*/ 395409 w 682052"/>
              <a:gd name="connsiteY22" fmla="*/ 347414 h 682052"/>
              <a:gd name="connsiteX23" fmla="*/ 405041 w 682052"/>
              <a:gd name="connsiteY23" fmla="*/ 341047 h 682052"/>
              <a:gd name="connsiteX24" fmla="*/ 464532 w 682052"/>
              <a:gd name="connsiteY24" fmla="*/ 281580 h 682052"/>
              <a:gd name="connsiteX25" fmla="*/ 437039 w 682052"/>
              <a:gd name="connsiteY25" fmla="*/ 245050 h 682052"/>
              <a:gd name="connsiteX26" fmla="*/ 181019 w 682052"/>
              <a:gd name="connsiteY26" fmla="*/ 245050 h 682052"/>
              <a:gd name="connsiteX27" fmla="*/ 53019 w 682052"/>
              <a:gd name="connsiteY27" fmla="*/ 373054 h 682052"/>
              <a:gd name="connsiteX28" fmla="*/ 53019 w 682052"/>
              <a:gd name="connsiteY28" fmla="*/ 629090 h 682052"/>
              <a:gd name="connsiteX29" fmla="*/ 309045 w 682052"/>
              <a:gd name="connsiteY29" fmla="*/ 629090 h 682052"/>
              <a:gd name="connsiteX30" fmla="*/ 406066 w 682052"/>
              <a:gd name="connsiteY30" fmla="*/ 532076 h 682052"/>
              <a:gd name="connsiteX31" fmla="*/ 290591 w 682052"/>
              <a:gd name="connsiteY31" fmla="*/ 519530 h 6820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682052" h="682052">
                <a:moveTo>
                  <a:pt x="629086" y="309049"/>
                </a:moveTo>
                <a:lnTo>
                  <a:pt x="501040" y="437052"/>
                </a:lnTo>
                <a:cubicBezTo>
                  <a:pt x="430370" y="507765"/>
                  <a:pt x="315724" y="507765"/>
                  <a:pt x="245041" y="437052"/>
                </a:cubicBezTo>
                <a:cubicBezTo>
                  <a:pt x="233907" y="425950"/>
                  <a:pt x="225197" y="413440"/>
                  <a:pt x="217548" y="400540"/>
                </a:cubicBezTo>
                <a:lnTo>
                  <a:pt x="277044" y="341049"/>
                </a:lnTo>
                <a:cubicBezTo>
                  <a:pt x="279872" y="338197"/>
                  <a:pt x="283364" y="336562"/>
                  <a:pt x="286701" y="334637"/>
                </a:cubicBezTo>
                <a:cubicBezTo>
                  <a:pt x="290815" y="348690"/>
                  <a:pt x="297995" y="361994"/>
                  <a:pt x="309046" y="373047"/>
                </a:cubicBezTo>
                <a:cubicBezTo>
                  <a:pt x="344340" y="408369"/>
                  <a:pt x="401770" y="408320"/>
                  <a:pt x="437042" y="373047"/>
                </a:cubicBezTo>
                <a:lnTo>
                  <a:pt x="565047" y="245047"/>
                </a:lnTo>
                <a:cubicBezTo>
                  <a:pt x="600368" y="209729"/>
                  <a:pt x="600368" y="152313"/>
                  <a:pt x="565047" y="117022"/>
                </a:cubicBezTo>
                <a:cubicBezTo>
                  <a:pt x="529773" y="81732"/>
                  <a:pt x="472358" y="81732"/>
                  <a:pt x="437042" y="117022"/>
                </a:cubicBezTo>
                <a:lnTo>
                  <a:pt x="391524" y="162590"/>
                </a:lnTo>
                <a:cubicBezTo>
                  <a:pt x="354586" y="148207"/>
                  <a:pt x="314789" y="144340"/>
                  <a:pt x="276048" y="150017"/>
                </a:cubicBezTo>
                <a:lnTo>
                  <a:pt x="373044" y="53024"/>
                </a:lnTo>
                <a:cubicBezTo>
                  <a:pt x="443757" y="-17675"/>
                  <a:pt x="558373" y="-17675"/>
                  <a:pt x="629086" y="53024"/>
                </a:cubicBezTo>
                <a:cubicBezTo>
                  <a:pt x="699764" y="123720"/>
                  <a:pt x="699764" y="238354"/>
                  <a:pt x="629086" y="309049"/>
                </a:cubicBezTo>
                <a:close/>
                <a:moveTo>
                  <a:pt x="290591" y="519530"/>
                </a:moveTo>
                <a:lnTo>
                  <a:pt x="245039" y="565098"/>
                </a:lnTo>
                <a:cubicBezTo>
                  <a:pt x="209749" y="600370"/>
                  <a:pt x="152316" y="600370"/>
                  <a:pt x="117020" y="565098"/>
                </a:cubicBezTo>
                <a:cubicBezTo>
                  <a:pt x="81726" y="529776"/>
                  <a:pt x="81726" y="472359"/>
                  <a:pt x="117020" y="437052"/>
                </a:cubicBezTo>
                <a:lnTo>
                  <a:pt x="245039" y="309049"/>
                </a:lnTo>
                <a:cubicBezTo>
                  <a:pt x="280358" y="273735"/>
                  <a:pt x="337752" y="273735"/>
                  <a:pt x="373043" y="309049"/>
                </a:cubicBezTo>
                <a:cubicBezTo>
                  <a:pt x="384069" y="320078"/>
                  <a:pt x="391257" y="333379"/>
                  <a:pt x="395409" y="347414"/>
                </a:cubicBezTo>
                <a:cubicBezTo>
                  <a:pt x="398765" y="345463"/>
                  <a:pt x="402214" y="343878"/>
                  <a:pt x="405041" y="341047"/>
                </a:cubicBezTo>
                <a:lnTo>
                  <a:pt x="464532" y="281580"/>
                </a:lnTo>
                <a:cubicBezTo>
                  <a:pt x="456932" y="268629"/>
                  <a:pt x="448178" y="256164"/>
                  <a:pt x="437039" y="245050"/>
                </a:cubicBezTo>
                <a:cubicBezTo>
                  <a:pt x="366375" y="174350"/>
                  <a:pt x="251718" y="174350"/>
                  <a:pt x="181019" y="245050"/>
                </a:cubicBezTo>
                <a:lnTo>
                  <a:pt x="53019" y="373054"/>
                </a:lnTo>
                <a:cubicBezTo>
                  <a:pt x="-17673" y="443774"/>
                  <a:pt x="-17673" y="558376"/>
                  <a:pt x="53019" y="629090"/>
                </a:cubicBezTo>
                <a:cubicBezTo>
                  <a:pt x="123718" y="699766"/>
                  <a:pt x="238347" y="699766"/>
                  <a:pt x="309045" y="629090"/>
                </a:cubicBezTo>
                <a:lnTo>
                  <a:pt x="406066" y="532076"/>
                </a:lnTo>
                <a:cubicBezTo>
                  <a:pt x="367304" y="537786"/>
                  <a:pt x="327498" y="533886"/>
                  <a:pt x="290591" y="519530"/>
                </a:cubicBezTo>
                <a:close/>
              </a:path>
            </a:pathLst>
          </a:custGeom>
          <a:solidFill>
            <a:schemeClr val="accent4"/>
          </a:solidFill>
          <a:ln w="1480" cap="flat">
            <a:noFill/>
            <a:prstDash val="solid"/>
            <a:miter/>
          </a:ln>
        </p:spPr>
        <p:txBody>
          <a:bodyPr rtlCol="0" anchor="ctr"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401555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DE66790-9BFE-4A52-BD19-E753CF20BE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B665C90-C317-4D1B-83AE-C8141D239F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B0294E5-1DC7-4610-AEA8-CF36231783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4EACD0-FBA0-43B1-B704-F1BCA2FE9DF5}" type="datetimeFigureOut">
              <a:rPr lang="pl-PL" smtClean="0"/>
              <a:t>2019-09-26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C7B7BB7C-54A3-496C-B9BE-DACAFD122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993C143-B582-4810-95BE-27CA2D33C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BC0DBD-BB4F-42E7-8184-ABF20B581D0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243391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80DB313-B2CE-4DE4-908F-5C7254F0F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98E0FDF-C32D-4CC5-9A9A-D363072D73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E01F06CA-712E-482E-8A40-4716DECB6F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8084374C-1DCC-4B34-BF94-AB07E27957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4EACD0-FBA0-43B1-B704-F1BCA2FE9DF5}" type="datetimeFigureOut">
              <a:rPr lang="pl-PL" smtClean="0"/>
              <a:t>2019-09-26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5C13ABD4-4CAD-44F8-B449-DD1ED6CE11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8AB47F76-F074-4029-A1CB-2E00EC9EA8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BC0DBD-BB4F-42E7-8184-ABF20B581D0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242093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0DCAF5C-AE84-4F14-9ADA-A283998F13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D05D1133-A343-49C9-ABD2-B6D0777F8F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45CA70A3-20CD-4EEB-98EA-B8F5F6D7CC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232787A3-98C4-4C43-A7E5-D1DCF46F43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CF13BD31-2B78-4FD3-9DA3-6151B9D724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C439C81C-41EE-4D25-8811-282C752A13C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4EACD0-FBA0-43B1-B704-F1BCA2FE9DF5}" type="datetimeFigureOut">
              <a:rPr lang="pl-PL" smtClean="0"/>
              <a:t>2019-09-26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4E95339D-9884-465D-A1CE-A5FB6999F4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275F7E72-67C1-4DFD-B896-C704DFAE18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BC0DBD-BB4F-42E7-8184-ABF20B581D0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868101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7189DED-1F45-4C5E-9C6B-A3301951C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082E7A44-B7C0-4A38-B589-34732D91288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4EACD0-FBA0-43B1-B704-F1BCA2FE9DF5}" type="datetimeFigureOut">
              <a:rPr lang="pl-PL" smtClean="0"/>
              <a:t>2019-09-26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1078BF81-413E-4525-A17C-502F4BC4E1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E2756517-9A2A-47FB-9DDA-E367EEA4B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BC0DBD-BB4F-42E7-8184-ABF20B581D0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07444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6873EFC-D144-4CC5-95B2-52F790884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BD3EE1B-CEF3-41FF-80CC-DDB6AE9EAF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BDC2A3AF-D3A9-444D-8E05-14CE673C97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836057C1-DA26-4418-BE6B-4935376E4A5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4EACD0-FBA0-43B1-B704-F1BCA2FE9DF5}" type="datetimeFigureOut">
              <a:rPr lang="pl-PL" smtClean="0"/>
              <a:t>2019-09-26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5D80AC09-BBFA-4516-80B4-5923D6D331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F391537A-1121-4A44-9C91-E30F79C48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BC0DBD-BB4F-42E7-8184-ABF20B581D0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550786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76F646C-938D-411E-BF65-877A1C171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6D4C435C-88D4-413B-8286-EB97675D9D2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31804902-EE81-4B2D-9007-487CE035A0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47A7C0B8-7AC1-4130-9321-BB2A54B27E5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4EACD0-FBA0-43B1-B704-F1BCA2FE9DF5}" type="datetimeFigureOut">
              <a:rPr lang="pl-PL" smtClean="0"/>
              <a:t>2019-09-26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31648280-025B-4D8E-8E60-289665A50E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A7AA5E62-675B-4455-AC1A-84506F9762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BC0DBD-BB4F-42E7-8184-ABF20B581D0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19564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sv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B792CD11-250E-4C3E-8EA9-06F990EBD0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78" y="168275"/>
            <a:ext cx="10515600" cy="7234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DODAĆ TYTUŁ SLAJDU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975ECCA1-9115-47B5-BCA2-2ED4D65207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30278" y="1346993"/>
            <a:ext cx="8699349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2D52AF3-B53E-4818-B45E-B1B9FB9CBF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4EACD0-FBA0-43B1-B704-F1BCA2FE9DF5}" type="datetimeFigureOut">
              <a:rPr lang="pl-PL" smtClean="0"/>
              <a:t>2019-09-26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8189FD6-D84B-473E-A83F-7835F6766C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F8FC19F-11CB-45F5-B953-EAE4C82683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BC0DBD-BB4F-42E7-8184-ABF20B581D09}" type="slidenum">
              <a:rPr lang="pl-PL" smtClean="0"/>
              <a:t>‹#›</a:t>
            </a:fld>
            <a:endParaRPr lang="pl-PL"/>
          </a:p>
        </p:txBody>
      </p:sp>
      <p:pic>
        <p:nvPicPr>
          <p:cNvPr id="29" name="Obraz 28">
            <a:extLst>
              <a:ext uri="{FF2B5EF4-FFF2-40B4-BE49-F238E27FC236}">
                <a16:creationId xmlns:a16="http://schemas.microsoft.com/office/drawing/2014/main" id="{95E491FC-8BF9-457D-B9AE-769858F5D2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screen">
            <a:alphaModFix amt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5466"/>
          <a:stretch/>
        </p:blipFill>
        <p:spPr>
          <a:xfrm>
            <a:off x="8509697" y="3724606"/>
            <a:ext cx="3682303" cy="3133394"/>
          </a:xfrm>
          <a:prstGeom prst="rect">
            <a:avLst/>
          </a:prstGeom>
          <a:effectLst/>
        </p:spPr>
      </p:pic>
      <p:grpSp>
        <p:nvGrpSpPr>
          <p:cNvPr id="30" name="Grupa 29">
            <a:extLst>
              <a:ext uri="{FF2B5EF4-FFF2-40B4-BE49-F238E27FC236}">
                <a16:creationId xmlns:a16="http://schemas.microsoft.com/office/drawing/2014/main" id="{5AB917B4-1FCC-4EA0-BCEE-74FEA5F35778}"/>
              </a:ext>
            </a:extLst>
          </p:cNvPr>
          <p:cNvGrpSpPr/>
          <p:nvPr userDrawn="1"/>
        </p:nvGrpSpPr>
        <p:grpSpPr>
          <a:xfrm>
            <a:off x="11353800" y="-1"/>
            <a:ext cx="838200" cy="6858000"/>
            <a:chOff x="11353800" y="-1"/>
            <a:chExt cx="838200" cy="6858000"/>
          </a:xfrm>
        </p:grpSpPr>
        <p:sp>
          <p:nvSpPr>
            <p:cNvPr id="31" name="Prostokąt 30">
              <a:extLst>
                <a:ext uri="{FF2B5EF4-FFF2-40B4-BE49-F238E27FC236}">
                  <a16:creationId xmlns:a16="http://schemas.microsoft.com/office/drawing/2014/main" id="{5BBFBF4F-9447-43F1-800C-3FA22536027A}"/>
                </a:ext>
              </a:extLst>
            </p:cNvPr>
            <p:cNvSpPr/>
            <p:nvPr userDrawn="1"/>
          </p:nvSpPr>
          <p:spPr>
            <a:xfrm flipV="1">
              <a:off x="11353800" y="-1"/>
              <a:ext cx="8382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32" name="Grafika 31">
              <a:extLst>
                <a:ext uri="{FF2B5EF4-FFF2-40B4-BE49-F238E27FC236}">
                  <a16:creationId xmlns:a16="http://schemas.microsoft.com/office/drawing/2014/main" id="{71A68326-F48C-4C2E-BDDD-ED373B9DAE6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11426718" y="173691"/>
              <a:ext cx="692364" cy="382868"/>
            </a:xfrm>
            <a:prstGeom prst="rect">
              <a:avLst/>
            </a:prstGeom>
          </p:spPr>
        </p:pic>
      </p:grpSp>
      <p:sp>
        <p:nvSpPr>
          <p:cNvPr id="33" name="Prostokąt 32">
            <a:extLst>
              <a:ext uri="{FF2B5EF4-FFF2-40B4-BE49-F238E27FC236}">
                <a16:creationId xmlns:a16="http://schemas.microsoft.com/office/drawing/2014/main" id="{1698BC1C-AF38-4BC1-B9CC-9C70D2CD0EA9}"/>
              </a:ext>
            </a:extLst>
          </p:cNvPr>
          <p:cNvSpPr/>
          <p:nvPr userDrawn="1"/>
        </p:nvSpPr>
        <p:spPr>
          <a:xfrm>
            <a:off x="668356" y="883919"/>
            <a:ext cx="7136097" cy="5365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7" name="Grupa 6">
            <a:extLst>
              <a:ext uri="{FF2B5EF4-FFF2-40B4-BE49-F238E27FC236}">
                <a16:creationId xmlns:a16="http://schemas.microsoft.com/office/drawing/2014/main" id="{ECEB33EE-4FED-4E9B-914B-59522CEF5F23}"/>
              </a:ext>
            </a:extLst>
          </p:cNvPr>
          <p:cNvGrpSpPr/>
          <p:nvPr userDrawn="1"/>
        </p:nvGrpSpPr>
        <p:grpSpPr>
          <a:xfrm>
            <a:off x="-1" y="-1"/>
            <a:ext cx="940604" cy="1201737"/>
            <a:chOff x="-1" y="-1"/>
            <a:chExt cx="940604" cy="1201737"/>
          </a:xfrm>
        </p:grpSpPr>
        <p:sp>
          <p:nvSpPr>
            <p:cNvPr id="36" name="Prostokąt 35">
              <a:extLst>
                <a:ext uri="{FF2B5EF4-FFF2-40B4-BE49-F238E27FC236}">
                  <a16:creationId xmlns:a16="http://schemas.microsoft.com/office/drawing/2014/main" id="{2496FB63-98C5-4D5E-B650-6ABF3B1C2E47}"/>
                </a:ext>
              </a:extLst>
            </p:cNvPr>
            <p:cNvSpPr/>
            <p:nvPr userDrawn="1"/>
          </p:nvSpPr>
          <p:spPr>
            <a:xfrm>
              <a:off x="0" y="168276"/>
              <a:ext cx="171460" cy="25638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7" name="Prostokąt 36">
              <a:extLst>
                <a:ext uri="{FF2B5EF4-FFF2-40B4-BE49-F238E27FC236}">
                  <a16:creationId xmlns:a16="http://schemas.microsoft.com/office/drawing/2014/main" id="{B40763DA-F879-427A-A112-186E544C7B88}"/>
                </a:ext>
              </a:extLst>
            </p:cNvPr>
            <p:cNvSpPr/>
            <p:nvPr userDrawn="1"/>
          </p:nvSpPr>
          <p:spPr>
            <a:xfrm>
              <a:off x="171460" y="424657"/>
              <a:ext cx="256381" cy="25638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8" name="Prostokąt 37">
              <a:extLst>
                <a:ext uri="{FF2B5EF4-FFF2-40B4-BE49-F238E27FC236}">
                  <a16:creationId xmlns:a16="http://schemas.microsoft.com/office/drawing/2014/main" id="{9C982168-5B82-43A2-BB28-F7ABEB7EB85D}"/>
                </a:ext>
              </a:extLst>
            </p:cNvPr>
            <p:cNvSpPr/>
            <p:nvPr userDrawn="1"/>
          </p:nvSpPr>
          <p:spPr>
            <a:xfrm>
              <a:off x="171460" y="-1"/>
              <a:ext cx="256381" cy="16827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9" name="Prostokąt 38">
              <a:extLst>
                <a:ext uri="{FF2B5EF4-FFF2-40B4-BE49-F238E27FC236}">
                  <a16:creationId xmlns:a16="http://schemas.microsoft.com/office/drawing/2014/main" id="{EB6B5BD2-52D5-45CF-BC3E-BB4122B99C9B}"/>
                </a:ext>
              </a:extLst>
            </p:cNvPr>
            <p:cNvSpPr/>
            <p:nvPr userDrawn="1"/>
          </p:nvSpPr>
          <p:spPr>
            <a:xfrm>
              <a:off x="427841" y="681038"/>
              <a:ext cx="256381" cy="25638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0" name="Prostokąt 39">
              <a:extLst>
                <a:ext uri="{FF2B5EF4-FFF2-40B4-BE49-F238E27FC236}">
                  <a16:creationId xmlns:a16="http://schemas.microsoft.com/office/drawing/2014/main" id="{FB28E38D-5618-4AFB-9B5E-2E9F3C4850A4}"/>
                </a:ext>
              </a:extLst>
            </p:cNvPr>
            <p:cNvSpPr/>
            <p:nvPr userDrawn="1"/>
          </p:nvSpPr>
          <p:spPr>
            <a:xfrm>
              <a:off x="427841" y="172244"/>
              <a:ext cx="256381" cy="256381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1" name="Prostokąt 40">
              <a:extLst>
                <a:ext uri="{FF2B5EF4-FFF2-40B4-BE49-F238E27FC236}">
                  <a16:creationId xmlns:a16="http://schemas.microsoft.com/office/drawing/2014/main" id="{73166785-25A0-49B4-AF31-61B129240E49}"/>
                </a:ext>
              </a:extLst>
            </p:cNvPr>
            <p:cNvSpPr/>
            <p:nvPr userDrawn="1"/>
          </p:nvSpPr>
          <p:spPr>
            <a:xfrm>
              <a:off x="684222" y="432593"/>
              <a:ext cx="256381" cy="25638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2" name="Prostokąt 41">
              <a:extLst>
                <a:ext uri="{FF2B5EF4-FFF2-40B4-BE49-F238E27FC236}">
                  <a16:creationId xmlns:a16="http://schemas.microsoft.com/office/drawing/2014/main" id="{2CF84C62-9BC8-45C0-A269-24955D6AE491}"/>
                </a:ext>
              </a:extLst>
            </p:cNvPr>
            <p:cNvSpPr/>
            <p:nvPr userDrawn="1"/>
          </p:nvSpPr>
          <p:spPr>
            <a:xfrm>
              <a:off x="-1" y="688974"/>
              <a:ext cx="171460" cy="25638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3" name="Prostokąt 42">
              <a:extLst>
                <a:ext uri="{FF2B5EF4-FFF2-40B4-BE49-F238E27FC236}">
                  <a16:creationId xmlns:a16="http://schemas.microsoft.com/office/drawing/2014/main" id="{76A26133-7038-4771-8954-457C98ABEB51}"/>
                </a:ext>
              </a:extLst>
            </p:cNvPr>
            <p:cNvSpPr/>
            <p:nvPr userDrawn="1"/>
          </p:nvSpPr>
          <p:spPr>
            <a:xfrm>
              <a:off x="684222" y="-1"/>
              <a:ext cx="256381" cy="16827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4" name="Prostokąt 43">
              <a:extLst>
                <a:ext uri="{FF2B5EF4-FFF2-40B4-BE49-F238E27FC236}">
                  <a16:creationId xmlns:a16="http://schemas.microsoft.com/office/drawing/2014/main" id="{DFF179AA-CA11-43E3-A783-CD909F7088B3}"/>
                </a:ext>
              </a:extLst>
            </p:cNvPr>
            <p:cNvSpPr/>
            <p:nvPr userDrawn="1"/>
          </p:nvSpPr>
          <p:spPr>
            <a:xfrm>
              <a:off x="174626" y="945355"/>
              <a:ext cx="256381" cy="256381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2590613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  <p:sldLayoutId id="2147483651" r:id="rId4"/>
    <p:sldLayoutId id="2147483652" r:id="rId5"/>
    <p:sldLayoutId id="2147483653" r:id="rId6"/>
    <p:sldLayoutId id="2147483654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4"/>
          </a:solidFill>
          <a:latin typeface="+mj-lt"/>
          <a:ea typeface="+mj-ea"/>
          <a:cs typeface="+mj-cs"/>
        </a:defRPr>
      </a:lvl1pPr>
    </p:titleStyle>
    <p:bodyStyle>
      <a:lvl1pPr marL="361950" indent="-36195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895350" indent="-266700" algn="l" defTabSz="914400" rtl="0" eaLnBrk="1" latinLnBrk="0" hangingPunct="1">
        <a:lnSpc>
          <a:spcPct val="90000"/>
        </a:lnSpc>
        <a:spcBef>
          <a:spcPts val="500"/>
        </a:spcBef>
        <a:buClrTx/>
        <a:buSzPct val="110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Wingdings" panose="05000000000000000000" pitchFamily="2" charset="2"/>
        <a:buChar char="§"/>
        <a:defRPr lang="pl-PL" sz="1600" kern="1200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3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3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3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g"/><Relationship Id="rId5" Type="http://schemas.openxmlformats.org/officeDocument/2006/relationships/image" Target="../media/image26.jpg"/><Relationship Id="rId4" Type="http://schemas.openxmlformats.org/officeDocument/2006/relationships/image" Target="../media/image3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8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3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g"/><Relationship Id="rId4" Type="http://schemas.openxmlformats.org/officeDocument/2006/relationships/image" Target="../media/image3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G"/><Relationship Id="rId4" Type="http://schemas.openxmlformats.org/officeDocument/2006/relationships/image" Target="../media/image3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g"/><Relationship Id="rId4" Type="http://schemas.openxmlformats.org/officeDocument/2006/relationships/image" Target="../media/image3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g"/><Relationship Id="rId4" Type="http://schemas.openxmlformats.org/officeDocument/2006/relationships/image" Target="../media/image3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hyperlink" Target="http://www.label.pl/po/reflista.html" TargetMode="External"/><Relationship Id="rId3" Type="http://schemas.openxmlformats.org/officeDocument/2006/relationships/image" Target="../media/image43.png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17" Type="http://schemas.openxmlformats.org/officeDocument/2006/relationships/image" Target="../media/image54.png"/><Relationship Id="rId2" Type="http://schemas.openxmlformats.org/officeDocument/2006/relationships/image" Target="../media/image42.tiff"/><Relationship Id="rId16" Type="http://schemas.openxmlformats.org/officeDocument/2006/relationships/image" Target="../media/image53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3.svg"/><Relationship Id="rId15" Type="http://schemas.openxmlformats.org/officeDocument/2006/relationships/image" Target="../media/image52.svg"/><Relationship Id="rId10" Type="http://schemas.openxmlformats.org/officeDocument/2006/relationships/image" Target="../media/image48.jpeg"/><Relationship Id="rId4" Type="http://schemas.openxmlformats.org/officeDocument/2006/relationships/image" Target="../media/image2.png"/><Relationship Id="rId9" Type="http://schemas.openxmlformats.org/officeDocument/2006/relationships/image" Target="../media/image47.svg"/><Relationship Id="rId14" Type="http://schemas.openxmlformats.org/officeDocument/2006/relationships/image" Target="../media/image5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g"/><Relationship Id="rId4" Type="http://schemas.openxmlformats.org/officeDocument/2006/relationships/image" Target="../media/image3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climateloggers.com/" TargetMode="External"/><Relationship Id="rId3" Type="http://schemas.openxmlformats.org/officeDocument/2006/relationships/image" Target="../media/image5.svg"/><Relationship Id="rId7" Type="http://schemas.openxmlformats.org/officeDocument/2006/relationships/hyperlink" Target="http://www.meteo.com.pl/" TargetMode="External"/><Relationship Id="rId12" Type="http://schemas.openxmlformats.org/officeDocument/2006/relationships/image" Target="../media/image12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hyperlink" Target="http://www.label.pl/" TargetMode="External"/><Relationship Id="rId11" Type="http://schemas.openxmlformats.org/officeDocument/2006/relationships/image" Target="../media/image11.png"/><Relationship Id="rId5" Type="http://schemas.openxmlformats.org/officeDocument/2006/relationships/image" Target="../media/image8.svg"/><Relationship Id="rId10" Type="http://schemas.openxmlformats.org/officeDocument/2006/relationships/image" Target="../media/image10.svg"/><Relationship Id="rId4" Type="http://schemas.openxmlformats.org/officeDocument/2006/relationships/image" Target="../media/image7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g"/><Relationship Id="rId5" Type="http://schemas.openxmlformats.org/officeDocument/2006/relationships/image" Target="../media/image15.tiff"/><Relationship Id="rId4" Type="http://schemas.openxmlformats.org/officeDocument/2006/relationships/image" Target="../media/image3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5.tiff"/><Relationship Id="rId4" Type="http://schemas.openxmlformats.org/officeDocument/2006/relationships/image" Target="../media/image3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jpg"/><Relationship Id="rId4" Type="http://schemas.openxmlformats.org/officeDocument/2006/relationships/image" Target="../media/image3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g"/><Relationship Id="rId4" Type="http://schemas.openxmlformats.org/officeDocument/2006/relationships/image" Target="../media/image3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g"/><Relationship Id="rId4" Type="http://schemas.openxmlformats.org/officeDocument/2006/relationships/image" Target="../media/image3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g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upa 38">
            <a:extLst>
              <a:ext uri="{FF2B5EF4-FFF2-40B4-BE49-F238E27FC236}">
                <a16:creationId xmlns:a16="http://schemas.microsoft.com/office/drawing/2014/main" id="{4FCC7B2D-9180-4BA8-BCB9-4759F5538417}"/>
              </a:ext>
            </a:extLst>
          </p:cNvPr>
          <p:cNvGrpSpPr/>
          <p:nvPr/>
        </p:nvGrpSpPr>
        <p:grpSpPr>
          <a:xfrm>
            <a:off x="3702653" y="2135597"/>
            <a:ext cx="4848225" cy="2562225"/>
            <a:chOff x="3707225" y="2168843"/>
            <a:chExt cx="4848225" cy="2562225"/>
          </a:xfrm>
        </p:grpSpPr>
        <p:sp>
          <p:nvSpPr>
            <p:cNvPr id="27" name="Dowolny kształt: kształt 26">
              <a:extLst>
                <a:ext uri="{FF2B5EF4-FFF2-40B4-BE49-F238E27FC236}">
                  <a16:creationId xmlns:a16="http://schemas.microsoft.com/office/drawing/2014/main" id="{62ACA1D7-3B80-432F-AF45-03334D8D8455}"/>
                </a:ext>
              </a:extLst>
            </p:cNvPr>
            <p:cNvSpPr/>
            <p:nvPr/>
          </p:nvSpPr>
          <p:spPr>
            <a:xfrm>
              <a:off x="3721703" y="2183321"/>
              <a:ext cx="4810125" cy="2533650"/>
            </a:xfrm>
            <a:custGeom>
              <a:avLst/>
              <a:gdLst>
                <a:gd name="connsiteX0" fmla="*/ 4067175 w 4810125"/>
                <a:gd name="connsiteY0" fmla="*/ 0 h 2533650"/>
                <a:gd name="connsiteX1" fmla="*/ 4481036 w 4810125"/>
                <a:gd name="connsiteY1" fmla="*/ 0 h 2533650"/>
                <a:gd name="connsiteX2" fmla="*/ 4481036 w 4810125"/>
                <a:gd name="connsiteY2" fmla="*/ 2051399 h 2533650"/>
                <a:gd name="connsiteX3" fmla="*/ 4819269 w 4810125"/>
                <a:gd name="connsiteY3" fmla="*/ 2051399 h 2533650"/>
                <a:gd name="connsiteX4" fmla="*/ 4819269 w 4810125"/>
                <a:gd name="connsiteY4" fmla="*/ 2536412 h 2533650"/>
                <a:gd name="connsiteX5" fmla="*/ 4067270 w 4810125"/>
                <a:gd name="connsiteY5" fmla="*/ 2536412 h 2533650"/>
                <a:gd name="connsiteX6" fmla="*/ 4067270 w 4810125"/>
                <a:gd name="connsiteY6" fmla="*/ 0 h 2533650"/>
                <a:gd name="connsiteX7" fmla="*/ 3991547 w 4810125"/>
                <a:gd name="connsiteY7" fmla="*/ 2536508 h 2533650"/>
                <a:gd name="connsiteX8" fmla="*/ 3991547 w 4810125"/>
                <a:gd name="connsiteY8" fmla="*/ 2536508 h 2533650"/>
                <a:gd name="connsiteX9" fmla="*/ 3991547 w 4810125"/>
                <a:gd name="connsiteY9" fmla="*/ 2536508 h 2533650"/>
                <a:gd name="connsiteX10" fmla="*/ 3261741 w 4810125"/>
                <a:gd name="connsiteY10" fmla="*/ 2536508 h 2533650"/>
                <a:gd name="connsiteX11" fmla="*/ 3261741 w 4810125"/>
                <a:gd name="connsiteY11" fmla="*/ 2051495 h 2533650"/>
                <a:gd name="connsiteX12" fmla="*/ 3261741 w 4810125"/>
                <a:gd name="connsiteY12" fmla="*/ 0 h 2533650"/>
                <a:gd name="connsiteX13" fmla="*/ 3991547 w 4810125"/>
                <a:gd name="connsiteY13" fmla="*/ 0 h 2533650"/>
                <a:gd name="connsiteX14" fmla="*/ 3991547 w 4810125"/>
                <a:gd name="connsiteY14" fmla="*/ 498348 h 2533650"/>
                <a:gd name="connsiteX15" fmla="*/ 3675602 w 4810125"/>
                <a:gd name="connsiteY15" fmla="*/ 498348 h 2533650"/>
                <a:gd name="connsiteX16" fmla="*/ 3675602 w 4810125"/>
                <a:gd name="connsiteY16" fmla="*/ 952214 h 2533650"/>
                <a:gd name="connsiteX17" fmla="*/ 3933730 w 4810125"/>
                <a:gd name="connsiteY17" fmla="*/ 952214 h 2533650"/>
                <a:gd name="connsiteX18" fmla="*/ 3933730 w 4810125"/>
                <a:gd name="connsiteY18" fmla="*/ 1450562 h 2533650"/>
                <a:gd name="connsiteX19" fmla="*/ 3675602 w 4810125"/>
                <a:gd name="connsiteY19" fmla="*/ 1450562 h 2533650"/>
                <a:gd name="connsiteX20" fmla="*/ 3675602 w 4810125"/>
                <a:gd name="connsiteY20" fmla="*/ 2051304 h 2533650"/>
                <a:gd name="connsiteX21" fmla="*/ 3991547 w 4810125"/>
                <a:gd name="connsiteY21" fmla="*/ 2051304 h 2533650"/>
                <a:gd name="connsiteX22" fmla="*/ 3991547 w 4810125"/>
                <a:gd name="connsiteY22" fmla="*/ 2536508 h 2533650"/>
                <a:gd name="connsiteX23" fmla="*/ 2754440 w 4810125"/>
                <a:gd name="connsiteY23" fmla="*/ 1085850 h 2533650"/>
                <a:gd name="connsiteX24" fmla="*/ 2754440 w 4810125"/>
                <a:gd name="connsiteY24" fmla="*/ 1085850 h 2533650"/>
                <a:gd name="connsiteX25" fmla="*/ 2754440 w 4810125"/>
                <a:gd name="connsiteY25" fmla="*/ 1085850 h 2533650"/>
                <a:gd name="connsiteX26" fmla="*/ 3194971 w 4810125"/>
                <a:gd name="connsiteY26" fmla="*/ 1085850 h 2533650"/>
                <a:gd name="connsiteX27" fmla="*/ 3194971 w 4810125"/>
                <a:gd name="connsiteY27" fmla="*/ 1441799 h 2533650"/>
                <a:gd name="connsiteX28" fmla="*/ 2754440 w 4810125"/>
                <a:gd name="connsiteY28" fmla="*/ 1441799 h 2533650"/>
                <a:gd name="connsiteX29" fmla="*/ 2754440 w 4810125"/>
                <a:gd name="connsiteY29" fmla="*/ 1085850 h 2533650"/>
                <a:gd name="connsiteX30" fmla="*/ 2167033 w 4810125"/>
                <a:gd name="connsiteY30" fmla="*/ 1513046 h 2533650"/>
                <a:gd name="connsiteX31" fmla="*/ 2167033 w 4810125"/>
                <a:gd name="connsiteY31" fmla="*/ 1513046 h 2533650"/>
                <a:gd name="connsiteX32" fmla="*/ 2167033 w 4810125"/>
                <a:gd name="connsiteY32" fmla="*/ 1513046 h 2533650"/>
                <a:gd name="connsiteX33" fmla="*/ 2327243 w 4810125"/>
                <a:gd name="connsiteY33" fmla="*/ 1513046 h 2533650"/>
                <a:gd name="connsiteX34" fmla="*/ 2327243 w 4810125"/>
                <a:gd name="connsiteY34" fmla="*/ 2060353 h 2533650"/>
                <a:gd name="connsiteX35" fmla="*/ 2167033 w 4810125"/>
                <a:gd name="connsiteY35" fmla="*/ 2060353 h 2533650"/>
                <a:gd name="connsiteX36" fmla="*/ 2167033 w 4810125"/>
                <a:gd name="connsiteY36" fmla="*/ 1513046 h 2533650"/>
                <a:gd name="connsiteX37" fmla="*/ 2167033 w 4810125"/>
                <a:gd name="connsiteY37" fmla="*/ 493967 h 2533650"/>
                <a:gd name="connsiteX38" fmla="*/ 2167033 w 4810125"/>
                <a:gd name="connsiteY38" fmla="*/ 493967 h 2533650"/>
                <a:gd name="connsiteX39" fmla="*/ 2167033 w 4810125"/>
                <a:gd name="connsiteY39" fmla="*/ 493967 h 2533650"/>
                <a:gd name="connsiteX40" fmla="*/ 2327243 w 4810125"/>
                <a:gd name="connsiteY40" fmla="*/ 493967 h 2533650"/>
                <a:gd name="connsiteX41" fmla="*/ 2327243 w 4810125"/>
                <a:gd name="connsiteY41" fmla="*/ 1032415 h 2533650"/>
                <a:gd name="connsiteX42" fmla="*/ 2167033 w 4810125"/>
                <a:gd name="connsiteY42" fmla="*/ 1032415 h 2533650"/>
                <a:gd name="connsiteX43" fmla="*/ 2167033 w 4810125"/>
                <a:gd name="connsiteY43" fmla="*/ 493967 h 2533650"/>
                <a:gd name="connsiteX44" fmla="*/ 1775460 w 4810125"/>
                <a:gd name="connsiteY44" fmla="*/ 0 h 2533650"/>
                <a:gd name="connsiteX45" fmla="*/ 1775460 w 4810125"/>
                <a:gd name="connsiteY45" fmla="*/ 0 h 2533650"/>
                <a:gd name="connsiteX46" fmla="*/ 1775460 w 4810125"/>
                <a:gd name="connsiteY46" fmla="*/ 0 h 2533650"/>
                <a:gd name="connsiteX47" fmla="*/ 2469642 w 4810125"/>
                <a:gd name="connsiteY47" fmla="*/ 0 h 2533650"/>
                <a:gd name="connsiteX48" fmla="*/ 2705481 w 4810125"/>
                <a:gd name="connsiteY48" fmla="*/ 347091 h 2533650"/>
                <a:gd name="connsiteX49" fmla="*/ 2705481 w 4810125"/>
                <a:gd name="connsiteY49" fmla="*/ 1032415 h 2533650"/>
                <a:gd name="connsiteX50" fmla="*/ 2505266 w 4810125"/>
                <a:gd name="connsiteY50" fmla="*/ 1241584 h 2533650"/>
                <a:gd name="connsiteX51" fmla="*/ 2736628 w 4810125"/>
                <a:gd name="connsiteY51" fmla="*/ 1513046 h 2533650"/>
                <a:gd name="connsiteX52" fmla="*/ 2736628 w 4810125"/>
                <a:gd name="connsiteY52" fmla="*/ 2167223 h 2533650"/>
                <a:gd name="connsiteX53" fmla="*/ 2469642 w 4810125"/>
                <a:gd name="connsiteY53" fmla="*/ 2536603 h 2533650"/>
                <a:gd name="connsiteX54" fmla="*/ 1775460 w 4810125"/>
                <a:gd name="connsiteY54" fmla="*/ 2536603 h 2533650"/>
                <a:gd name="connsiteX55" fmla="*/ 1775460 w 4810125"/>
                <a:gd name="connsiteY55" fmla="*/ 0 h 2533650"/>
                <a:gd name="connsiteX56" fmla="*/ 1116902 w 4810125"/>
                <a:gd name="connsiteY56" fmla="*/ 1575340 h 2533650"/>
                <a:gd name="connsiteX57" fmla="*/ 1116902 w 4810125"/>
                <a:gd name="connsiteY57" fmla="*/ 1575340 h 2533650"/>
                <a:gd name="connsiteX58" fmla="*/ 1116902 w 4810125"/>
                <a:gd name="connsiteY58" fmla="*/ 1575340 h 2533650"/>
                <a:gd name="connsiteX59" fmla="*/ 1303782 w 4810125"/>
                <a:gd name="connsiteY59" fmla="*/ 1575340 h 2533650"/>
                <a:gd name="connsiteX60" fmla="*/ 1237012 w 4810125"/>
                <a:gd name="connsiteY60" fmla="*/ 529590 h 2533650"/>
                <a:gd name="connsiteX61" fmla="*/ 1174718 w 4810125"/>
                <a:gd name="connsiteY61" fmla="*/ 529590 h 2533650"/>
                <a:gd name="connsiteX62" fmla="*/ 1116902 w 4810125"/>
                <a:gd name="connsiteY62" fmla="*/ 1575340 h 2533650"/>
                <a:gd name="connsiteX63" fmla="*/ 921067 w 4810125"/>
                <a:gd name="connsiteY63" fmla="*/ 0 h 2533650"/>
                <a:gd name="connsiteX64" fmla="*/ 921067 w 4810125"/>
                <a:gd name="connsiteY64" fmla="*/ 0 h 2533650"/>
                <a:gd name="connsiteX65" fmla="*/ 921067 w 4810125"/>
                <a:gd name="connsiteY65" fmla="*/ 0 h 2533650"/>
                <a:gd name="connsiteX66" fmla="*/ 1481709 w 4810125"/>
                <a:gd name="connsiteY66" fmla="*/ 0 h 2533650"/>
                <a:gd name="connsiteX67" fmla="*/ 1739837 w 4810125"/>
                <a:gd name="connsiteY67" fmla="*/ 2536412 h 2533650"/>
                <a:gd name="connsiteX68" fmla="*/ 1370457 w 4810125"/>
                <a:gd name="connsiteY68" fmla="*/ 2536412 h 2533650"/>
                <a:gd name="connsiteX69" fmla="*/ 1334833 w 4810125"/>
                <a:gd name="connsiteY69" fmla="*/ 2038064 h 2533650"/>
                <a:gd name="connsiteX70" fmla="*/ 1090136 w 4810125"/>
                <a:gd name="connsiteY70" fmla="*/ 2038064 h 2533650"/>
                <a:gd name="connsiteX71" fmla="*/ 1063466 w 4810125"/>
                <a:gd name="connsiteY71" fmla="*/ 2536412 h 2533650"/>
                <a:gd name="connsiteX72" fmla="*/ 671894 w 4810125"/>
                <a:gd name="connsiteY72" fmla="*/ 2536412 h 2533650"/>
                <a:gd name="connsiteX73" fmla="*/ 921067 w 4810125"/>
                <a:gd name="connsiteY73" fmla="*/ 0 h 2533650"/>
                <a:gd name="connsiteX74" fmla="*/ 0 w 4810125"/>
                <a:gd name="connsiteY74" fmla="*/ 0 h 2533650"/>
                <a:gd name="connsiteX75" fmla="*/ 0 w 4810125"/>
                <a:gd name="connsiteY75" fmla="*/ 0 h 2533650"/>
                <a:gd name="connsiteX76" fmla="*/ 0 w 4810125"/>
                <a:gd name="connsiteY76" fmla="*/ 0 h 2533650"/>
                <a:gd name="connsiteX77" fmla="*/ 400526 w 4810125"/>
                <a:gd name="connsiteY77" fmla="*/ 0 h 2533650"/>
                <a:gd name="connsiteX78" fmla="*/ 400526 w 4810125"/>
                <a:gd name="connsiteY78" fmla="*/ 2046923 h 2533650"/>
                <a:gd name="connsiteX79" fmla="*/ 720947 w 4810125"/>
                <a:gd name="connsiteY79" fmla="*/ 2046923 h 2533650"/>
                <a:gd name="connsiteX80" fmla="*/ 671989 w 4810125"/>
                <a:gd name="connsiteY80" fmla="*/ 2536412 h 2533650"/>
                <a:gd name="connsiteX81" fmla="*/ 0 w 4810125"/>
                <a:gd name="connsiteY81" fmla="*/ 2536412 h 2533650"/>
                <a:gd name="connsiteX82" fmla="*/ 0 w 4810125"/>
                <a:gd name="connsiteY82" fmla="*/ 0 h 2533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4810125" h="2533650">
                  <a:moveTo>
                    <a:pt x="4067175" y="0"/>
                  </a:moveTo>
                  <a:lnTo>
                    <a:pt x="4481036" y="0"/>
                  </a:lnTo>
                  <a:lnTo>
                    <a:pt x="4481036" y="2051399"/>
                  </a:lnTo>
                  <a:lnTo>
                    <a:pt x="4819269" y="2051399"/>
                  </a:lnTo>
                  <a:lnTo>
                    <a:pt x="4819269" y="2536412"/>
                  </a:lnTo>
                  <a:lnTo>
                    <a:pt x="4067270" y="2536412"/>
                  </a:lnTo>
                  <a:lnTo>
                    <a:pt x="4067270" y="0"/>
                  </a:lnTo>
                  <a:close/>
                  <a:moveTo>
                    <a:pt x="3991547" y="2536508"/>
                  </a:moveTo>
                  <a:lnTo>
                    <a:pt x="3991547" y="2536508"/>
                  </a:lnTo>
                  <a:close/>
                  <a:moveTo>
                    <a:pt x="3991547" y="2536508"/>
                  </a:moveTo>
                  <a:lnTo>
                    <a:pt x="3261741" y="2536508"/>
                  </a:lnTo>
                  <a:lnTo>
                    <a:pt x="3261741" y="2051495"/>
                  </a:lnTo>
                  <a:lnTo>
                    <a:pt x="3261741" y="0"/>
                  </a:lnTo>
                  <a:lnTo>
                    <a:pt x="3991547" y="0"/>
                  </a:lnTo>
                  <a:lnTo>
                    <a:pt x="3991547" y="498348"/>
                  </a:lnTo>
                  <a:lnTo>
                    <a:pt x="3675602" y="498348"/>
                  </a:lnTo>
                  <a:lnTo>
                    <a:pt x="3675602" y="952214"/>
                  </a:lnTo>
                  <a:lnTo>
                    <a:pt x="3933730" y="952214"/>
                  </a:lnTo>
                  <a:lnTo>
                    <a:pt x="3933730" y="1450562"/>
                  </a:lnTo>
                  <a:lnTo>
                    <a:pt x="3675602" y="1450562"/>
                  </a:lnTo>
                  <a:lnTo>
                    <a:pt x="3675602" y="2051304"/>
                  </a:lnTo>
                  <a:lnTo>
                    <a:pt x="3991547" y="2051304"/>
                  </a:lnTo>
                  <a:lnTo>
                    <a:pt x="3991547" y="2536508"/>
                  </a:lnTo>
                  <a:close/>
                  <a:moveTo>
                    <a:pt x="2754440" y="1085850"/>
                  </a:moveTo>
                  <a:lnTo>
                    <a:pt x="2754440" y="1085850"/>
                  </a:lnTo>
                  <a:close/>
                  <a:moveTo>
                    <a:pt x="2754440" y="1085850"/>
                  </a:moveTo>
                  <a:lnTo>
                    <a:pt x="3194971" y="1085850"/>
                  </a:lnTo>
                  <a:lnTo>
                    <a:pt x="3194971" y="1441799"/>
                  </a:lnTo>
                  <a:lnTo>
                    <a:pt x="2754440" y="1441799"/>
                  </a:lnTo>
                  <a:lnTo>
                    <a:pt x="2754440" y="1085850"/>
                  </a:lnTo>
                  <a:close/>
                  <a:moveTo>
                    <a:pt x="2167033" y="1513046"/>
                  </a:moveTo>
                  <a:lnTo>
                    <a:pt x="2167033" y="1513046"/>
                  </a:lnTo>
                  <a:close/>
                  <a:moveTo>
                    <a:pt x="2167033" y="1513046"/>
                  </a:moveTo>
                  <a:lnTo>
                    <a:pt x="2327243" y="1513046"/>
                  </a:lnTo>
                  <a:lnTo>
                    <a:pt x="2327243" y="2060353"/>
                  </a:lnTo>
                  <a:lnTo>
                    <a:pt x="2167033" y="2060353"/>
                  </a:lnTo>
                  <a:lnTo>
                    <a:pt x="2167033" y="1513046"/>
                  </a:lnTo>
                  <a:close/>
                  <a:moveTo>
                    <a:pt x="2167033" y="493967"/>
                  </a:moveTo>
                  <a:lnTo>
                    <a:pt x="2167033" y="493967"/>
                  </a:lnTo>
                  <a:close/>
                  <a:moveTo>
                    <a:pt x="2167033" y="493967"/>
                  </a:moveTo>
                  <a:lnTo>
                    <a:pt x="2327243" y="493967"/>
                  </a:lnTo>
                  <a:lnTo>
                    <a:pt x="2327243" y="1032415"/>
                  </a:lnTo>
                  <a:lnTo>
                    <a:pt x="2167033" y="1032415"/>
                  </a:lnTo>
                  <a:lnTo>
                    <a:pt x="2167033" y="493967"/>
                  </a:lnTo>
                  <a:close/>
                  <a:moveTo>
                    <a:pt x="1775460" y="0"/>
                  </a:moveTo>
                  <a:lnTo>
                    <a:pt x="1775460" y="0"/>
                  </a:lnTo>
                  <a:close/>
                  <a:moveTo>
                    <a:pt x="1775460" y="0"/>
                  </a:moveTo>
                  <a:lnTo>
                    <a:pt x="2469642" y="0"/>
                  </a:lnTo>
                  <a:lnTo>
                    <a:pt x="2705481" y="347091"/>
                  </a:lnTo>
                  <a:lnTo>
                    <a:pt x="2705481" y="1032415"/>
                  </a:lnTo>
                  <a:lnTo>
                    <a:pt x="2505266" y="1241584"/>
                  </a:lnTo>
                  <a:lnTo>
                    <a:pt x="2736628" y="1513046"/>
                  </a:lnTo>
                  <a:lnTo>
                    <a:pt x="2736628" y="2167223"/>
                  </a:lnTo>
                  <a:lnTo>
                    <a:pt x="2469642" y="2536603"/>
                  </a:lnTo>
                  <a:lnTo>
                    <a:pt x="1775460" y="2536603"/>
                  </a:lnTo>
                  <a:lnTo>
                    <a:pt x="1775460" y="0"/>
                  </a:lnTo>
                  <a:close/>
                  <a:moveTo>
                    <a:pt x="1116902" y="1575340"/>
                  </a:moveTo>
                  <a:lnTo>
                    <a:pt x="1116902" y="1575340"/>
                  </a:lnTo>
                  <a:close/>
                  <a:moveTo>
                    <a:pt x="1116902" y="1575340"/>
                  </a:moveTo>
                  <a:lnTo>
                    <a:pt x="1303782" y="1575340"/>
                  </a:lnTo>
                  <a:lnTo>
                    <a:pt x="1237012" y="529590"/>
                  </a:lnTo>
                  <a:lnTo>
                    <a:pt x="1174718" y="529590"/>
                  </a:lnTo>
                  <a:lnTo>
                    <a:pt x="1116902" y="1575340"/>
                  </a:lnTo>
                  <a:close/>
                  <a:moveTo>
                    <a:pt x="921067" y="0"/>
                  </a:moveTo>
                  <a:lnTo>
                    <a:pt x="921067" y="0"/>
                  </a:lnTo>
                  <a:close/>
                  <a:moveTo>
                    <a:pt x="921067" y="0"/>
                  </a:moveTo>
                  <a:lnTo>
                    <a:pt x="1481709" y="0"/>
                  </a:lnTo>
                  <a:lnTo>
                    <a:pt x="1739837" y="2536412"/>
                  </a:lnTo>
                  <a:lnTo>
                    <a:pt x="1370457" y="2536412"/>
                  </a:lnTo>
                  <a:lnTo>
                    <a:pt x="1334833" y="2038064"/>
                  </a:lnTo>
                  <a:lnTo>
                    <a:pt x="1090136" y="2038064"/>
                  </a:lnTo>
                  <a:lnTo>
                    <a:pt x="1063466" y="2536412"/>
                  </a:lnTo>
                  <a:lnTo>
                    <a:pt x="671894" y="2536412"/>
                  </a:lnTo>
                  <a:lnTo>
                    <a:pt x="921067" y="0"/>
                  </a:lnTo>
                  <a:close/>
                  <a:moveTo>
                    <a:pt x="0" y="0"/>
                  </a:moveTo>
                  <a:lnTo>
                    <a:pt x="0" y="0"/>
                  </a:lnTo>
                  <a:close/>
                  <a:moveTo>
                    <a:pt x="0" y="0"/>
                  </a:moveTo>
                  <a:lnTo>
                    <a:pt x="400526" y="0"/>
                  </a:lnTo>
                  <a:lnTo>
                    <a:pt x="400526" y="2046923"/>
                  </a:lnTo>
                  <a:lnTo>
                    <a:pt x="720947" y="2046923"/>
                  </a:lnTo>
                  <a:lnTo>
                    <a:pt x="671989" y="2536412"/>
                  </a:lnTo>
                  <a:lnTo>
                    <a:pt x="0" y="25364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001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8" name="Dowolny kształt: kształt 27">
              <a:extLst>
                <a:ext uri="{FF2B5EF4-FFF2-40B4-BE49-F238E27FC236}">
                  <a16:creationId xmlns:a16="http://schemas.microsoft.com/office/drawing/2014/main" id="{B36A0C22-1B1C-4C92-8F14-7BFB57FD7447}"/>
                </a:ext>
              </a:extLst>
            </p:cNvPr>
            <p:cNvSpPr/>
            <p:nvPr/>
          </p:nvSpPr>
          <p:spPr>
            <a:xfrm>
              <a:off x="3707225" y="2168843"/>
              <a:ext cx="742950" cy="2562225"/>
            </a:xfrm>
            <a:custGeom>
              <a:avLst/>
              <a:gdLst>
                <a:gd name="connsiteX0" fmla="*/ 699516 w 742950"/>
                <a:gd name="connsiteY0" fmla="*/ 2565464 h 2562225"/>
                <a:gd name="connsiteX1" fmla="*/ 0 w 742950"/>
                <a:gd name="connsiteY1" fmla="*/ 2565464 h 2562225"/>
                <a:gd name="connsiteX2" fmla="*/ 0 w 742950"/>
                <a:gd name="connsiteY2" fmla="*/ 0 h 2562225"/>
                <a:gd name="connsiteX3" fmla="*/ 429482 w 742950"/>
                <a:gd name="connsiteY3" fmla="*/ 0 h 2562225"/>
                <a:gd name="connsiteX4" fmla="*/ 429482 w 742950"/>
                <a:gd name="connsiteY4" fmla="*/ 2046923 h 2562225"/>
                <a:gd name="connsiteX5" fmla="*/ 751427 w 742950"/>
                <a:gd name="connsiteY5" fmla="*/ 2046923 h 2562225"/>
                <a:gd name="connsiteX6" fmla="*/ 699516 w 742950"/>
                <a:gd name="connsiteY6" fmla="*/ 2565464 h 2562225"/>
                <a:gd name="connsiteX7" fmla="*/ 28956 w 742950"/>
                <a:gd name="connsiteY7" fmla="*/ 2536508 h 2562225"/>
                <a:gd name="connsiteX8" fmla="*/ 673322 w 742950"/>
                <a:gd name="connsiteY8" fmla="*/ 2536508 h 2562225"/>
                <a:gd name="connsiteX9" fmla="*/ 719328 w 742950"/>
                <a:gd name="connsiteY9" fmla="*/ 2075974 h 2562225"/>
                <a:gd name="connsiteX10" fmla="*/ 400431 w 742950"/>
                <a:gd name="connsiteY10" fmla="*/ 2075974 h 2562225"/>
                <a:gd name="connsiteX11" fmla="*/ 400431 w 742950"/>
                <a:gd name="connsiteY11" fmla="*/ 28956 h 2562225"/>
                <a:gd name="connsiteX12" fmla="*/ 28956 w 742950"/>
                <a:gd name="connsiteY12" fmla="*/ 28956 h 2562225"/>
                <a:gd name="connsiteX13" fmla="*/ 28956 w 742950"/>
                <a:gd name="connsiteY13" fmla="*/ 2536508 h 2562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42950" h="2562225">
                  <a:moveTo>
                    <a:pt x="699516" y="2565464"/>
                  </a:moveTo>
                  <a:lnTo>
                    <a:pt x="0" y="2565464"/>
                  </a:lnTo>
                  <a:lnTo>
                    <a:pt x="0" y="0"/>
                  </a:lnTo>
                  <a:lnTo>
                    <a:pt x="429482" y="0"/>
                  </a:lnTo>
                  <a:lnTo>
                    <a:pt x="429482" y="2046923"/>
                  </a:lnTo>
                  <a:lnTo>
                    <a:pt x="751427" y="2046923"/>
                  </a:lnTo>
                  <a:lnTo>
                    <a:pt x="699516" y="2565464"/>
                  </a:lnTo>
                  <a:close/>
                  <a:moveTo>
                    <a:pt x="28956" y="2536508"/>
                  </a:moveTo>
                  <a:lnTo>
                    <a:pt x="673322" y="2536508"/>
                  </a:lnTo>
                  <a:lnTo>
                    <a:pt x="719328" y="2075974"/>
                  </a:lnTo>
                  <a:lnTo>
                    <a:pt x="400431" y="2075974"/>
                  </a:lnTo>
                  <a:lnTo>
                    <a:pt x="400431" y="28956"/>
                  </a:lnTo>
                  <a:lnTo>
                    <a:pt x="28956" y="28956"/>
                  </a:lnTo>
                  <a:lnTo>
                    <a:pt x="28956" y="2536508"/>
                  </a:lnTo>
                  <a:close/>
                </a:path>
              </a:pathLst>
            </a:custGeom>
            <a:solidFill>
              <a:srgbClr val="1B191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9" name="Dowolny kształt: kształt 28">
              <a:extLst>
                <a:ext uri="{FF2B5EF4-FFF2-40B4-BE49-F238E27FC236}">
                  <a16:creationId xmlns:a16="http://schemas.microsoft.com/office/drawing/2014/main" id="{C2C10D8C-01B9-430E-A5F1-90C538B0BC21}"/>
                </a:ext>
              </a:extLst>
            </p:cNvPr>
            <p:cNvSpPr/>
            <p:nvPr/>
          </p:nvSpPr>
          <p:spPr>
            <a:xfrm>
              <a:off x="4377595" y="2168843"/>
              <a:ext cx="1095375" cy="2562225"/>
            </a:xfrm>
            <a:custGeom>
              <a:avLst/>
              <a:gdLst>
                <a:gd name="connsiteX0" fmla="*/ 1100042 w 1095375"/>
                <a:gd name="connsiteY0" fmla="*/ 2565464 h 2562225"/>
                <a:gd name="connsiteX1" fmla="*/ 701135 w 1095375"/>
                <a:gd name="connsiteY1" fmla="*/ 2565464 h 2562225"/>
                <a:gd name="connsiteX2" fmla="*/ 665512 w 1095375"/>
                <a:gd name="connsiteY2" fmla="*/ 2067116 h 2562225"/>
                <a:gd name="connsiteX3" fmla="*/ 447961 w 1095375"/>
                <a:gd name="connsiteY3" fmla="*/ 2067116 h 2562225"/>
                <a:gd name="connsiteX4" fmla="*/ 421291 w 1095375"/>
                <a:gd name="connsiteY4" fmla="*/ 2565464 h 2562225"/>
                <a:gd name="connsiteX5" fmla="*/ 0 w 1095375"/>
                <a:gd name="connsiteY5" fmla="*/ 2565464 h 2562225"/>
                <a:gd name="connsiteX6" fmla="*/ 252127 w 1095375"/>
                <a:gd name="connsiteY6" fmla="*/ 0 h 2562225"/>
                <a:gd name="connsiteX7" fmla="*/ 839057 w 1095375"/>
                <a:gd name="connsiteY7" fmla="*/ 0 h 2562225"/>
                <a:gd name="connsiteX8" fmla="*/ 1100042 w 1095375"/>
                <a:gd name="connsiteY8" fmla="*/ 2565464 h 2562225"/>
                <a:gd name="connsiteX9" fmla="*/ 728091 w 1095375"/>
                <a:gd name="connsiteY9" fmla="*/ 2536508 h 2562225"/>
                <a:gd name="connsiteX10" fmla="*/ 1067943 w 1095375"/>
                <a:gd name="connsiteY10" fmla="*/ 2536508 h 2562225"/>
                <a:gd name="connsiteX11" fmla="*/ 812768 w 1095375"/>
                <a:gd name="connsiteY11" fmla="*/ 28956 h 2562225"/>
                <a:gd name="connsiteX12" fmla="*/ 278321 w 1095375"/>
                <a:gd name="connsiteY12" fmla="*/ 28956 h 2562225"/>
                <a:gd name="connsiteX13" fmla="*/ 32004 w 1095375"/>
                <a:gd name="connsiteY13" fmla="*/ 2536508 h 2562225"/>
                <a:gd name="connsiteX14" fmla="*/ 393859 w 1095375"/>
                <a:gd name="connsiteY14" fmla="*/ 2536508 h 2562225"/>
                <a:gd name="connsiteX15" fmla="*/ 420529 w 1095375"/>
                <a:gd name="connsiteY15" fmla="*/ 2038159 h 2562225"/>
                <a:gd name="connsiteX16" fmla="*/ 692468 w 1095375"/>
                <a:gd name="connsiteY16" fmla="*/ 2038159 h 2562225"/>
                <a:gd name="connsiteX17" fmla="*/ 728091 w 1095375"/>
                <a:gd name="connsiteY17" fmla="*/ 2536508 h 2562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95375" h="2562225">
                  <a:moveTo>
                    <a:pt x="1100042" y="2565464"/>
                  </a:moveTo>
                  <a:lnTo>
                    <a:pt x="701135" y="2565464"/>
                  </a:lnTo>
                  <a:lnTo>
                    <a:pt x="665512" y="2067116"/>
                  </a:lnTo>
                  <a:lnTo>
                    <a:pt x="447961" y="2067116"/>
                  </a:lnTo>
                  <a:lnTo>
                    <a:pt x="421291" y="2565464"/>
                  </a:lnTo>
                  <a:lnTo>
                    <a:pt x="0" y="2565464"/>
                  </a:lnTo>
                  <a:lnTo>
                    <a:pt x="252127" y="0"/>
                  </a:lnTo>
                  <a:lnTo>
                    <a:pt x="839057" y="0"/>
                  </a:lnTo>
                  <a:lnTo>
                    <a:pt x="1100042" y="2565464"/>
                  </a:lnTo>
                  <a:close/>
                  <a:moveTo>
                    <a:pt x="728091" y="2536508"/>
                  </a:moveTo>
                  <a:lnTo>
                    <a:pt x="1067943" y="2536508"/>
                  </a:lnTo>
                  <a:lnTo>
                    <a:pt x="812768" y="28956"/>
                  </a:lnTo>
                  <a:lnTo>
                    <a:pt x="278321" y="28956"/>
                  </a:lnTo>
                  <a:lnTo>
                    <a:pt x="32004" y="2536508"/>
                  </a:lnTo>
                  <a:lnTo>
                    <a:pt x="393859" y="2536508"/>
                  </a:lnTo>
                  <a:lnTo>
                    <a:pt x="420529" y="2038159"/>
                  </a:lnTo>
                  <a:lnTo>
                    <a:pt x="692468" y="2038159"/>
                  </a:lnTo>
                  <a:lnTo>
                    <a:pt x="728091" y="2536508"/>
                  </a:lnTo>
                  <a:close/>
                </a:path>
              </a:pathLst>
            </a:custGeom>
            <a:solidFill>
              <a:srgbClr val="1B191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0" name="Dowolny kształt: kształt 29">
              <a:extLst>
                <a:ext uri="{FF2B5EF4-FFF2-40B4-BE49-F238E27FC236}">
                  <a16:creationId xmlns:a16="http://schemas.microsoft.com/office/drawing/2014/main" id="{CBAB0FDE-68F3-4FAC-BD16-11422B8B5376}"/>
                </a:ext>
              </a:extLst>
            </p:cNvPr>
            <p:cNvSpPr/>
            <p:nvPr/>
          </p:nvSpPr>
          <p:spPr>
            <a:xfrm>
              <a:off x="4823270" y="2698433"/>
              <a:ext cx="209550" cy="1066800"/>
            </a:xfrm>
            <a:custGeom>
              <a:avLst/>
              <a:gdLst>
                <a:gd name="connsiteX0" fmla="*/ 217646 w 209550"/>
                <a:gd name="connsiteY0" fmla="*/ 1074706 h 1066800"/>
                <a:gd name="connsiteX1" fmla="*/ 0 w 209550"/>
                <a:gd name="connsiteY1" fmla="*/ 1074706 h 1066800"/>
                <a:gd name="connsiteX2" fmla="*/ 59436 w 209550"/>
                <a:gd name="connsiteY2" fmla="*/ 0 h 1066800"/>
                <a:gd name="connsiteX3" fmla="*/ 149066 w 209550"/>
                <a:gd name="connsiteY3" fmla="*/ 0 h 1066800"/>
                <a:gd name="connsiteX4" fmla="*/ 217646 w 209550"/>
                <a:gd name="connsiteY4" fmla="*/ 1074706 h 1066800"/>
                <a:gd name="connsiteX5" fmla="*/ 30671 w 209550"/>
                <a:gd name="connsiteY5" fmla="*/ 1045750 h 1066800"/>
                <a:gd name="connsiteX6" fmla="*/ 186785 w 209550"/>
                <a:gd name="connsiteY6" fmla="*/ 1045750 h 1066800"/>
                <a:gd name="connsiteX7" fmla="*/ 121920 w 209550"/>
                <a:gd name="connsiteY7" fmla="*/ 28956 h 1066800"/>
                <a:gd name="connsiteX8" fmla="*/ 86868 w 209550"/>
                <a:gd name="connsiteY8" fmla="*/ 28956 h 1066800"/>
                <a:gd name="connsiteX9" fmla="*/ 30671 w 209550"/>
                <a:gd name="connsiteY9" fmla="*/ 1045750 h 1066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9550" h="1066800">
                  <a:moveTo>
                    <a:pt x="217646" y="1074706"/>
                  </a:moveTo>
                  <a:lnTo>
                    <a:pt x="0" y="1074706"/>
                  </a:lnTo>
                  <a:lnTo>
                    <a:pt x="59436" y="0"/>
                  </a:lnTo>
                  <a:lnTo>
                    <a:pt x="149066" y="0"/>
                  </a:lnTo>
                  <a:lnTo>
                    <a:pt x="217646" y="1074706"/>
                  </a:lnTo>
                  <a:close/>
                  <a:moveTo>
                    <a:pt x="30671" y="1045750"/>
                  </a:moveTo>
                  <a:lnTo>
                    <a:pt x="186785" y="1045750"/>
                  </a:lnTo>
                  <a:lnTo>
                    <a:pt x="121920" y="28956"/>
                  </a:lnTo>
                  <a:lnTo>
                    <a:pt x="86868" y="28956"/>
                  </a:lnTo>
                  <a:lnTo>
                    <a:pt x="30671" y="1045750"/>
                  </a:lnTo>
                  <a:close/>
                </a:path>
              </a:pathLst>
            </a:custGeom>
            <a:solidFill>
              <a:srgbClr val="1B191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1" name="Dowolny kształt: kształt 30">
              <a:extLst>
                <a:ext uri="{FF2B5EF4-FFF2-40B4-BE49-F238E27FC236}">
                  <a16:creationId xmlns:a16="http://schemas.microsoft.com/office/drawing/2014/main" id="{6E09AD5E-287E-4DCA-A14E-2F41CBD21637}"/>
                </a:ext>
              </a:extLst>
            </p:cNvPr>
            <p:cNvSpPr/>
            <p:nvPr/>
          </p:nvSpPr>
          <p:spPr>
            <a:xfrm>
              <a:off x="5482685" y="2168843"/>
              <a:ext cx="981075" cy="2562225"/>
            </a:xfrm>
            <a:custGeom>
              <a:avLst/>
              <a:gdLst>
                <a:gd name="connsiteX0" fmla="*/ 716090 w 981075"/>
                <a:gd name="connsiteY0" fmla="*/ 2565464 h 2562225"/>
                <a:gd name="connsiteX1" fmla="*/ 0 w 981075"/>
                <a:gd name="connsiteY1" fmla="*/ 2565464 h 2562225"/>
                <a:gd name="connsiteX2" fmla="*/ 0 w 981075"/>
                <a:gd name="connsiteY2" fmla="*/ 0 h 2562225"/>
                <a:gd name="connsiteX3" fmla="*/ 716375 w 981075"/>
                <a:gd name="connsiteY3" fmla="*/ 0 h 2562225"/>
                <a:gd name="connsiteX4" fmla="*/ 959072 w 981075"/>
                <a:gd name="connsiteY4" fmla="*/ 357092 h 2562225"/>
                <a:gd name="connsiteX5" fmla="*/ 959072 w 981075"/>
                <a:gd name="connsiteY5" fmla="*/ 1052608 h 2562225"/>
                <a:gd name="connsiteX6" fmla="*/ 763810 w 981075"/>
                <a:gd name="connsiteY6" fmla="*/ 1256538 h 2562225"/>
                <a:gd name="connsiteX7" fmla="*/ 990219 w 981075"/>
                <a:gd name="connsiteY7" fmla="*/ 1522095 h 2562225"/>
                <a:gd name="connsiteX8" fmla="*/ 990219 w 981075"/>
                <a:gd name="connsiteY8" fmla="*/ 2186273 h 2562225"/>
                <a:gd name="connsiteX9" fmla="*/ 716090 w 981075"/>
                <a:gd name="connsiteY9" fmla="*/ 2565464 h 2562225"/>
                <a:gd name="connsiteX10" fmla="*/ 28956 w 981075"/>
                <a:gd name="connsiteY10" fmla="*/ 2536508 h 2562225"/>
                <a:gd name="connsiteX11" fmla="*/ 701231 w 981075"/>
                <a:gd name="connsiteY11" fmla="*/ 2536508 h 2562225"/>
                <a:gd name="connsiteX12" fmla="*/ 961168 w 981075"/>
                <a:gd name="connsiteY12" fmla="*/ 2176939 h 2562225"/>
                <a:gd name="connsiteX13" fmla="*/ 961168 w 981075"/>
                <a:gd name="connsiteY13" fmla="*/ 1532858 h 2562225"/>
                <a:gd name="connsiteX14" fmla="*/ 724757 w 981075"/>
                <a:gd name="connsiteY14" fmla="*/ 1255490 h 2562225"/>
                <a:gd name="connsiteX15" fmla="*/ 930021 w 981075"/>
                <a:gd name="connsiteY15" fmla="*/ 1041083 h 2562225"/>
                <a:gd name="connsiteX16" fmla="*/ 930021 w 981075"/>
                <a:gd name="connsiteY16" fmla="*/ 366046 h 2562225"/>
                <a:gd name="connsiteX17" fmla="*/ 701040 w 981075"/>
                <a:gd name="connsiteY17" fmla="*/ 28956 h 2562225"/>
                <a:gd name="connsiteX18" fmla="*/ 29051 w 981075"/>
                <a:gd name="connsiteY18" fmla="*/ 28956 h 2562225"/>
                <a:gd name="connsiteX19" fmla="*/ 29051 w 981075"/>
                <a:gd name="connsiteY19" fmla="*/ 2536508 h 2562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81075" h="2562225">
                  <a:moveTo>
                    <a:pt x="716090" y="2565464"/>
                  </a:moveTo>
                  <a:lnTo>
                    <a:pt x="0" y="2565464"/>
                  </a:lnTo>
                  <a:lnTo>
                    <a:pt x="0" y="0"/>
                  </a:lnTo>
                  <a:lnTo>
                    <a:pt x="716375" y="0"/>
                  </a:lnTo>
                  <a:lnTo>
                    <a:pt x="959072" y="357092"/>
                  </a:lnTo>
                  <a:lnTo>
                    <a:pt x="959072" y="1052608"/>
                  </a:lnTo>
                  <a:lnTo>
                    <a:pt x="763810" y="1256538"/>
                  </a:lnTo>
                  <a:lnTo>
                    <a:pt x="990219" y="1522095"/>
                  </a:lnTo>
                  <a:lnTo>
                    <a:pt x="990219" y="2186273"/>
                  </a:lnTo>
                  <a:lnTo>
                    <a:pt x="716090" y="2565464"/>
                  </a:lnTo>
                  <a:close/>
                  <a:moveTo>
                    <a:pt x="28956" y="2536508"/>
                  </a:moveTo>
                  <a:lnTo>
                    <a:pt x="701231" y="2536508"/>
                  </a:lnTo>
                  <a:lnTo>
                    <a:pt x="961168" y="2176939"/>
                  </a:lnTo>
                  <a:lnTo>
                    <a:pt x="961168" y="1532858"/>
                  </a:lnTo>
                  <a:lnTo>
                    <a:pt x="724757" y="1255490"/>
                  </a:lnTo>
                  <a:lnTo>
                    <a:pt x="930021" y="1041083"/>
                  </a:lnTo>
                  <a:lnTo>
                    <a:pt x="930021" y="366046"/>
                  </a:lnTo>
                  <a:lnTo>
                    <a:pt x="701040" y="28956"/>
                  </a:lnTo>
                  <a:lnTo>
                    <a:pt x="29051" y="28956"/>
                  </a:lnTo>
                  <a:lnTo>
                    <a:pt x="29051" y="2536508"/>
                  </a:lnTo>
                  <a:close/>
                </a:path>
              </a:pathLst>
            </a:custGeom>
            <a:solidFill>
              <a:srgbClr val="1B191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2" name="Dowolny kształt: kształt 31">
              <a:extLst>
                <a:ext uri="{FF2B5EF4-FFF2-40B4-BE49-F238E27FC236}">
                  <a16:creationId xmlns:a16="http://schemas.microsoft.com/office/drawing/2014/main" id="{14C7F2A2-BC84-40D4-9D24-82FF6EFD10D7}"/>
                </a:ext>
              </a:extLst>
            </p:cNvPr>
            <p:cNvSpPr/>
            <p:nvPr/>
          </p:nvSpPr>
          <p:spPr>
            <a:xfrm>
              <a:off x="5874258" y="2662809"/>
              <a:ext cx="180975" cy="561975"/>
            </a:xfrm>
            <a:custGeom>
              <a:avLst/>
              <a:gdLst>
                <a:gd name="connsiteX0" fmla="*/ 189166 w 180975"/>
                <a:gd name="connsiteY0" fmla="*/ 567404 h 561975"/>
                <a:gd name="connsiteX1" fmla="*/ 0 w 180975"/>
                <a:gd name="connsiteY1" fmla="*/ 567404 h 561975"/>
                <a:gd name="connsiteX2" fmla="*/ 0 w 180975"/>
                <a:gd name="connsiteY2" fmla="*/ 0 h 561975"/>
                <a:gd name="connsiteX3" fmla="*/ 189166 w 180975"/>
                <a:gd name="connsiteY3" fmla="*/ 0 h 561975"/>
                <a:gd name="connsiteX4" fmla="*/ 189166 w 180975"/>
                <a:gd name="connsiteY4" fmla="*/ 567404 h 561975"/>
                <a:gd name="connsiteX5" fmla="*/ 28956 w 180975"/>
                <a:gd name="connsiteY5" fmla="*/ 538448 h 561975"/>
                <a:gd name="connsiteX6" fmla="*/ 160211 w 180975"/>
                <a:gd name="connsiteY6" fmla="*/ 538448 h 561975"/>
                <a:gd name="connsiteX7" fmla="*/ 160211 w 180975"/>
                <a:gd name="connsiteY7" fmla="*/ 28956 h 561975"/>
                <a:gd name="connsiteX8" fmla="*/ 28956 w 180975"/>
                <a:gd name="connsiteY8" fmla="*/ 28956 h 561975"/>
                <a:gd name="connsiteX9" fmla="*/ 28956 w 180975"/>
                <a:gd name="connsiteY9" fmla="*/ 538448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561975">
                  <a:moveTo>
                    <a:pt x="189166" y="567404"/>
                  </a:moveTo>
                  <a:lnTo>
                    <a:pt x="0" y="567404"/>
                  </a:lnTo>
                  <a:lnTo>
                    <a:pt x="0" y="0"/>
                  </a:lnTo>
                  <a:lnTo>
                    <a:pt x="189166" y="0"/>
                  </a:lnTo>
                  <a:lnTo>
                    <a:pt x="189166" y="567404"/>
                  </a:lnTo>
                  <a:close/>
                  <a:moveTo>
                    <a:pt x="28956" y="538448"/>
                  </a:moveTo>
                  <a:lnTo>
                    <a:pt x="160211" y="538448"/>
                  </a:lnTo>
                  <a:lnTo>
                    <a:pt x="160211" y="28956"/>
                  </a:lnTo>
                  <a:lnTo>
                    <a:pt x="28956" y="28956"/>
                  </a:lnTo>
                  <a:lnTo>
                    <a:pt x="28956" y="538448"/>
                  </a:lnTo>
                  <a:close/>
                </a:path>
              </a:pathLst>
            </a:custGeom>
            <a:solidFill>
              <a:srgbClr val="1B191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3" name="Dowolny kształt: kształt 32">
              <a:extLst>
                <a:ext uri="{FF2B5EF4-FFF2-40B4-BE49-F238E27FC236}">
                  <a16:creationId xmlns:a16="http://schemas.microsoft.com/office/drawing/2014/main" id="{F26CD292-415D-4AED-8DB8-8564827AF6AA}"/>
                </a:ext>
              </a:extLst>
            </p:cNvPr>
            <p:cNvSpPr/>
            <p:nvPr/>
          </p:nvSpPr>
          <p:spPr>
            <a:xfrm>
              <a:off x="5874258" y="3681889"/>
              <a:ext cx="180975" cy="571500"/>
            </a:xfrm>
            <a:custGeom>
              <a:avLst/>
              <a:gdLst>
                <a:gd name="connsiteX0" fmla="*/ 189166 w 180975"/>
                <a:gd name="connsiteY0" fmla="*/ 576262 h 571500"/>
                <a:gd name="connsiteX1" fmla="*/ 0 w 180975"/>
                <a:gd name="connsiteY1" fmla="*/ 576262 h 571500"/>
                <a:gd name="connsiteX2" fmla="*/ 0 w 180975"/>
                <a:gd name="connsiteY2" fmla="*/ 0 h 571500"/>
                <a:gd name="connsiteX3" fmla="*/ 189166 w 180975"/>
                <a:gd name="connsiteY3" fmla="*/ 0 h 571500"/>
                <a:gd name="connsiteX4" fmla="*/ 189166 w 180975"/>
                <a:gd name="connsiteY4" fmla="*/ 576262 h 571500"/>
                <a:gd name="connsiteX5" fmla="*/ 28956 w 180975"/>
                <a:gd name="connsiteY5" fmla="*/ 547307 h 571500"/>
                <a:gd name="connsiteX6" fmla="*/ 160211 w 180975"/>
                <a:gd name="connsiteY6" fmla="*/ 547307 h 571500"/>
                <a:gd name="connsiteX7" fmla="*/ 160211 w 180975"/>
                <a:gd name="connsiteY7" fmla="*/ 28956 h 571500"/>
                <a:gd name="connsiteX8" fmla="*/ 28956 w 180975"/>
                <a:gd name="connsiteY8" fmla="*/ 28956 h 571500"/>
                <a:gd name="connsiteX9" fmla="*/ 28956 w 180975"/>
                <a:gd name="connsiteY9" fmla="*/ 547307 h 57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571500">
                  <a:moveTo>
                    <a:pt x="189166" y="576262"/>
                  </a:moveTo>
                  <a:lnTo>
                    <a:pt x="0" y="576262"/>
                  </a:lnTo>
                  <a:lnTo>
                    <a:pt x="0" y="0"/>
                  </a:lnTo>
                  <a:lnTo>
                    <a:pt x="189166" y="0"/>
                  </a:lnTo>
                  <a:lnTo>
                    <a:pt x="189166" y="576262"/>
                  </a:lnTo>
                  <a:close/>
                  <a:moveTo>
                    <a:pt x="28956" y="547307"/>
                  </a:moveTo>
                  <a:lnTo>
                    <a:pt x="160211" y="547307"/>
                  </a:lnTo>
                  <a:lnTo>
                    <a:pt x="160211" y="28956"/>
                  </a:lnTo>
                  <a:lnTo>
                    <a:pt x="28956" y="28956"/>
                  </a:lnTo>
                  <a:lnTo>
                    <a:pt x="28956" y="547307"/>
                  </a:lnTo>
                  <a:close/>
                </a:path>
              </a:pathLst>
            </a:custGeom>
            <a:solidFill>
              <a:srgbClr val="1B191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4" name="Dowolny kształt: kształt 33">
              <a:extLst>
                <a:ext uri="{FF2B5EF4-FFF2-40B4-BE49-F238E27FC236}">
                  <a16:creationId xmlns:a16="http://schemas.microsoft.com/office/drawing/2014/main" id="{C39B0CE5-0B75-42F8-B13B-4BF9CB9A1D18}"/>
                </a:ext>
              </a:extLst>
            </p:cNvPr>
            <p:cNvSpPr/>
            <p:nvPr/>
          </p:nvSpPr>
          <p:spPr>
            <a:xfrm>
              <a:off x="6461665" y="3254692"/>
              <a:ext cx="466725" cy="381000"/>
            </a:xfrm>
            <a:custGeom>
              <a:avLst/>
              <a:gdLst>
                <a:gd name="connsiteX0" fmla="*/ 469487 w 466725"/>
                <a:gd name="connsiteY0" fmla="*/ 384905 h 381000"/>
                <a:gd name="connsiteX1" fmla="*/ 0 w 466725"/>
                <a:gd name="connsiteY1" fmla="*/ 384905 h 381000"/>
                <a:gd name="connsiteX2" fmla="*/ 0 w 466725"/>
                <a:gd name="connsiteY2" fmla="*/ 0 h 381000"/>
                <a:gd name="connsiteX3" fmla="*/ 469487 w 466725"/>
                <a:gd name="connsiteY3" fmla="*/ 0 h 381000"/>
                <a:gd name="connsiteX4" fmla="*/ 469487 w 466725"/>
                <a:gd name="connsiteY4" fmla="*/ 384905 h 381000"/>
                <a:gd name="connsiteX5" fmla="*/ 28956 w 466725"/>
                <a:gd name="connsiteY5" fmla="*/ 355949 h 381000"/>
                <a:gd name="connsiteX6" fmla="*/ 440531 w 466725"/>
                <a:gd name="connsiteY6" fmla="*/ 355949 h 381000"/>
                <a:gd name="connsiteX7" fmla="*/ 440531 w 466725"/>
                <a:gd name="connsiteY7" fmla="*/ 28956 h 381000"/>
                <a:gd name="connsiteX8" fmla="*/ 28956 w 466725"/>
                <a:gd name="connsiteY8" fmla="*/ 28956 h 381000"/>
                <a:gd name="connsiteX9" fmla="*/ 28956 w 466725"/>
                <a:gd name="connsiteY9" fmla="*/ 35594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66725" h="381000">
                  <a:moveTo>
                    <a:pt x="469487" y="384905"/>
                  </a:moveTo>
                  <a:lnTo>
                    <a:pt x="0" y="384905"/>
                  </a:lnTo>
                  <a:lnTo>
                    <a:pt x="0" y="0"/>
                  </a:lnTo>
                  <a:lnTo>
                    <a:pt x="469487" y="0"/>
                  </a:lnTo>
                  <a:lnTo>
                    <a:pt x="469487" y="384905"/>
                  </a:lnTo>
                  <a:close/>
                  <a:moveTo>
                    <a:pt x="28956" y="355949"/>
                  </a:moveTo>
                  <a:lnTo>
                    <a:pt x="440531" y="355949"/>
                  </a:lnTo>
                  <a:lnTo>
                    <a:pt x="440531" y="28956"/>
                  </a:lnTo>
                  <a:lnTo>
                    <a:pt x="28956" y="28956"/>
                  </a:lnTo>
                  <a:lnTo>
                    <a:pt x="28956" y="355949"/>
                  </a:lnTo>
                  <a:close/>
                </a:path>
              </a:pathLst>
            </a:custGeom>
            <a:solidFill>
              <a:srgbClr val="1B191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5" name="Dowolny kształt: kształt 34">
              <a:extLst>
                <a:ext uri="{FF2B5EF4-FFF2-40B4-BE49-F238E27FC236}">
                  <a16:creationId xmlns:a16="http://schemas.microsoft.com/office/drawing/2014/main" id="{7DE80E33-43AC-45F2-8CF7-CFA24C662969}"/>
                </a:ext>
              </a:extLst>
            </p:cNvPr>
            <p:cNvSpPr/>
            <p:nvPr/>
          </p:nvSpPr>
          <p:spPr>
            <a:xfrm>
              <a:off x="6968966" y="2168843"/>
              <a:ext cx="752475" cy="2562225"/>
            </a:xfrm>
            <a:custGeom>
              <a:avLst/>
              <a:gdLst>
                <a:gd name="connsiteX0" fmla="*/ 758762 w 752475"/>
                <a:gd name="connsiteY0" fmla="*/ 2565464 h 2562225"/>
                <a:gd name="connsiteX1" fmla="*/ 0 w 752475"/>
                <a:gd name="connsiteY1" fmla="*/ 2565464 h 2562225"/>
                <a:gd name="connsiteX2" fmla="*/ 0 w 752475"/>
                <a:gd name="connsiteY2" fmla="*/ 0 h 2562225"/>
                <a:gd name="connsiteX3" fmla="*/ 758762 w 752475"/>
                <a:gd name="connsiteY3" fmla="*/ 0 h 2562225"/>
                <a:gd name="connsiteX4" fmla="*/ 758762 w 752475"/>
                <a:gd name="connsiteY4" fmla="*/ 527399 h 2562225"/>
                <a:gd name="connsiteX5" fmla="*/ 442817 w 752475"/>
                <a:gd name="connsiteY5" fmla="*/ 527399 h 2562225"/>
                <a:gd name="connsiteX6" fmla="*/ 442817 w 752475"/>
                <a:gd name="connsiteY6" fmla="*/ 952309 h 2562225"/>
                <a:gd name="connsiteX7" fmla="*/ 700945 w 752475"/>
                <a:gd name="connsiteY7" fmla="*/ 952309 h 2562225"/>
                <a:gd name="connsiteX8" fmla="*/ 700945 w 752475"/>
                <a:gd name="connsiteY8" fmla="*/ 1479709 h 2562225"/>
                <a:gd name="connsiteX9" fmla="*/ 442817 w 752475"/>
                <a:gd name="connsiteY9" fmla="*/ 1479709 h 2562225"/>
                <a:gd name="connsiteX10" fmla="*/ 442817 w 752475"/>
                <a:gd name="connsiteY10" fmla="*/ 2051494 h 2562225"/>
                <a:gd name="connsiteX11" fmla="*/ 758762 w 752475"/>
                <a:gd name="connsiteY11" fmla="*/ 2051494 h 2562225"/>
                <a:gd name="connsiteX12" fmla="*/ 758762 w 752475"/>
                <a:gd name="connsiteY12" fmla="*/ 2565464 h 2562225"/>
                <a:gd name="connsiteX13" fmla="*/ 28956 w 752475"/>
                <a:gd name="connsiteY13" fmla="*/ 2536508 h 2562225"/>
                <a:gd name="connsiteX14" fmla="*/ 729805 w 752475"/>
                <a:gd name="connsiteY14" fmla="*/ 2536508 h 2562225"/>
                <a:gd name="connsiteX15" fmla="*/ 729805 w 752475"/>
                <a:gd name="connsiteY15" fmla="*/ 2080451 h 2562225"/>
                <a:gd name="connsiteX16" fmla="*/ 413861 w 752475"/>
                <a:gd name="connsiteY16" fmla="*/ 2080451 h 2562225"/>
                <a:gd name="connsiteX17" fmla="*/ 413861 w 752475"/>
                <a:gd name="connsiteY17" fmla="*/ 1450658 h 2562225"/>
                <a:gd name="connsiteX18" fmla="*/ 671989 w 752475"/>
                <a:gd name="connsiteY18" fmla="*/ 1450658 h 2562225"/>
                <a:gd name="connsiteX19" fmla="*/ 671989 w 752475"/>
                <a:gd name="connsiteY19" fmla="*/ 981266 h 2562225"/>
                <a:gd name="connsiteX20" fmla="*/ 413861 w 752475"/>
                <a:gd name="connsiteY20" fmla="*/ 981266 h 2562225"/>
                <a:gd name="connsiteX21" fmla="*/ 413861 w 752475"/>
                <a:gd name="connsiteY21" fmla="*/ 498443 h 2562225"/>
                <a:gd name="connsiteX22" fmla="*/ 729805 w 752475"/>
                <a:gd name="connsiteY22" fmla="*/ 498443 h 2562225"/>
                <a:gd name="connsiteX23" fmla="*/ 729805 w 752475"/>
                <a:gd name="connsiteY23" fmla="*/ 28956 h 2562225"/>
                <a:gd name="connsiteX24" fmla="*/ 28956 w 752475"/>
                <a:gd name="connsiteY24" fmla="*/ 28956 h 2562225"/>
                <a:gd name="connsiteX25" fmla="*/ 28956 w 752475"/>
                <a:gd name="connsiteY25" fmla="*/ 2536508 h 2562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52475" h="2562225">
                  <a:moveTo>
                    <a:pt x="758762" y="2565464"/>
                  </a:moveTo>
                  <a:lnTo>
                    <a:pt x="0" y="2565464"/>
                  </a:lnTo>
                  <a:lnTo>
                    <a:pt x="0" y="0"/>
                  </a:lnTo>
                  <a:lnTo>
                    <a:pt x="758762" y="0"/>
                  </a:lnTo>
                  <a:lnTo>
                    <a:pt x="758762" y="527399"/>
                  </a:lnTo>
                  <a:lnTo>
                    <a:pt x="442817" y="527399"/>
                  </a:lnTo>
                  <a:lnTo>
                    <a:pt x="442817" y="952309"/>
                  </a:lnTo>
                  <a:lnTo>
                    <a:pt x="700945" y="952309"/>
                  </a:lnTo>
                  <a:lnTo>
                    <a:pt x="700945" y="1479709"/>
                  </a:lnTo>
                  <a:lnTo>
                    <a:pt x="442817" y="1479709"/>
                  </a:lnTo>
                  <a:lnTo>
                    <a:pt x="442817" y="2051494"/>
                  </a:lnTo>
                  <a:lnTo>
                    <a:pt x="758762" y="2051494"/>
                  </a:lnTo>
                  <a:lnTo>
                    <a:pt x="758762" y="2565464"/>
                  </a:lnTo>
                  <a:close/>
                  <a:moveTo>
                    <a:pt x="28956" y="2536508"/>
                  </a:moveTo>
                  <a:lnTo>
                    <a:pt x="729805" y="2536508"/>
                  </a:lnTo>
                  <a:lnTo>
                    <a:pt x="729805" y="2080451"/>
                  </a:lnTo>
                  <a:lnTo>
                    <a:pt x="413861" y="2080451"/>
                  </a:lnTo>
                  <a:lnTo>
                    <a:pt x="413861" y="1450658"/>
                  </a:lnTo>
                  <a:lnTo>
                    <a:pt x="671989" y="1450658"/>
                  </a:lnTo>
                  <a:lnTo>
                    <a:pt x="671989" y="981266"/>
                  </a:lnTo>
                  <a:lnTo>
                    <a:pt x="413861" y="981266"/>
                  </a:lnTo>
                  <a:lnTo>
                    <a:pt x="413861" y="498443"/>
                  </a:lnTo>
                  <a:lnTo>
                    <a:pt x="729805" y="498443"/>
                  </a:lnTo>
                  <a:lnTo>
                    <a:pt x="729805" y="28956"/>
                  </a:lnTo>
                  <a:lnTo>
                    <a:pt x="28956" y="28956"/>
                  </a:lnTo>
                  <a:lnTo>
                    <a:pt x="28956" y="2536508"/>
                  </a:lnTo>
                  <a:close/>
                </a:path>
              </a:pathLst>
            </a:custGeom>
            <a:solidFill>
              <a:srgbClr val="1B191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6" name="Dowolny kształt: kształt 35">
              <a:extLst>
                <a:ext uri="{FF2B5EF4-FFF2-40B4-BE49-F238E27FC236}">
                  <a16:creationId xmlns:a16="http://schemas.microsoft.com/office/drawing/2014/main" id="{30899F83-CACC-48B1-830B-BE99E1F0BF64}"/>
                </a:ext>
              </a:extLst>
            </p:cNvPr>
            <p:cNvSpPr/>
            <p:nvPr/>
          </p:nvSpPr>
          <p:spPr>
            <a:xfrm>
              <a:off x="7774400" y="2168843"/>
              <a:ext cx="781050" cy="2562225"/>
            </a:xfrm>
            <a:custGeom>
              <a:avLst/>
              <a:gdLst>
                <a:gd name="connsiteX0" fmla="*/ 780955 w 781050"/>
                <a:gd name="connsiteY0" fmla="*/ 2565464 h 2562225"/>
                <a:gd name="connsiteX1" fmla="*/ 0 w 781050"/>
                <a:gd name="connsiteY1" fmla="*/ 2565464 h 2562225"/>
                <a:gd name="connsiteX2" fmla="*/ 0 w 781050"/>
                <a:gd name="connsiteY2" fmla="*/ 0 h 2562225"/>
                <a:gd name="connsiteX3" fmla="*/ 442817 w 781050"/>
                <a:gd name="connsiteY3" fmla="*/ 0 h 2562225"/>
                <a:gd name="connsiteX4" fmla="*/ 442817 w 781050"/>
                <a:gd name="connsiteY4" fmla="*/ 2051399 h 2562225"/>
                <a:gd name="connsiteX5" fmla="*/ 781050 w 781050"/>
                <a:gd name="connsiteY5" fmla="*/ 2051399 h 2562225"/>
                <a:gd name="connsiteX6" fmla="*/ 781050 w 781050"/>
                <a:gd name="connsiteY6" fmla="*/ 2565464 h 2562225"/>
                <a:gd name="connsiteX7" fmla="*/ 28956 w 781050"/>
                <a:gd name="connsiteY7" fmla="*/ 2536508 h 2562225"/>
                <a:gd name="connsiteX8" fmla="*/ 751999 w 781050"/>
                <a:gd name="connsiteY8" fmla="*/ 2536508 h 2562225"/>
                <a:gd name="connsiteX9" fmla="*/ 751999 w 781050"/>
                <a:gd name="connsiteY9" fmla="*/ 2080451 h 2562225"/>
                <a:gd name="connsiteX10" fmla="*/ 413766 w 781050"/>
                <a:gd name="connsiteY10" fmla="*/ 2080451 h 2562225"/>
                <a:gd name="connsiteX11" fmla="*/ 413766 w 781050"/>
                <a:gd name="connsiteY11" fmla="*/ 28956 h 2562225"/>
                <a:gd name="connsiteX12" fmla="*/ 28861 w 781050"/>
                <a:gd name="connsiteY12" fmla="*/ 28956 h 2562225"/>
                <a:gd name="connsiteX13" fmla="*/ 28861 w 781050"/>
                <a:gd name="connsiteY13" fmla="*/ 2536508 h 2562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81050" h="2562225">
                  <a:moveTo>
                    <a:pt x="780955" y="2565464"/>
                  </a:moveTo>
                  <a:lnTo>
                    <a:pt x="0" y="2565464"/>
                  </a:lnTo>
                  <a:lnTo>
                    <a:pt x="0" y="0"/>
                  </a:lnTo>
                  <a:lnTo>
                    <a:pt x="442817" y="0"/>
                  </a:lnTo>
                  <a:lnTo>
                    <a:pt x="442817" y="2051399"/>
                  </a:lnTo>
                  <a:lnTo>
                    <a:pt x="781050" y="2051399"/>
                  </a:lnTo>
                  <a:lnTo>
                    <a:pt x="781050" y="2565464"/>
                  </a:lnTo>
                  <a:close/>
                  <a:moveTo>
                    <a:pt x="28956" y="2536508"/>
                  </a:moveTo>
                  <a:lnTo>
                    <a:pt x="751999" y="2536508"/>
                  </a:lnTo>
                  <a:lnTo>
                    <a:pt x="751999" y="2080451"/>
                  </a:lnTo>
                  <a:lnTo>
                    <a:pt x="413766" y="2080451"/>
                  </a:lnTo>
                  <a:lnTo>
                    <a:pt x="413766" y="28956"/>
                  </a:lnTo>
                  <a:lnTo>
                    <a:pt x="28861" y="28956"/>
                  </a:lnTo>
                  <a:lnTo>
                    <a:pt x="28861" y="2536508"/>
                  </a:lnTo>
                  <a:close/>
                </a:path>
              </a:pathLst>
            </a:custGeom>
            <a:solidFill>
              <a:srgbClr val="1B191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40" name="Prostokąt 39">
            <a:extLst>
              <a:ext uri="{FF2B5EF4-FFF2-40B4-BE49-F238E27FC236}">
                <a16:creationId xmlns:a16="http://schemas.microsoft.com/office/drawing/2014/main" id="{1A8FB377-3088-40C6-899A-AC70DB154B8B}"/>
              </a:ext>
            </a:extLst>
          </p:cNvPr>
          <p:cNvSpPr/>
          <p:nvPr/>
        </p:nvSpPr>
        <p:spPr>
          <a:xfrm>
            <a:off x="0" y="1771028"/>
            <a:ext cx="3334130" cy="33159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Dowolny kształt: kształt 17">
            <a:extLst>
              <a:ext uri="{FF2B5EF4-FFF2-40B4-BE49-F238E27FC236}">
                <a16:creationId xmlns:a16="http://schemas.microsoft.com/office/drawing/2014/main" id="{29C1B69F-4BEB-4B4C-B695-24FACD375787}"/>
              </a:ext>
            </a:extLst>
          </p:cNvPr>
          <p:cNvSpPr/>
          <p:nvPr/>
        </p:nvSpPr>
        <p:spPr>
          <a:xfrm>
            <a:off x="3251230" y="1771028"/>
            <a:ext cx="5751070" cy="3291363"/>
          </a:xfrm>
          <a:custGeom>
            <a:avLst/>
            <a:gdLst>
              <a:gd name="connsiteX0" fmla="*/ 131700 w 5751070"/>
              <a:gd name="connsiteY0" fmla="*/ 137318 h 3291363"/>
              <a:gd name="connsiteX1" fmla="*/ 131700 w 5751070"/>
              <a:gd name="connsiteY1" fmla="*/ 3158013 h 3291363"/>
              <a:gd name="connsiteX2" fmla="*/ 5620895 w 5751070"/>
              <a:gd name="connsiteY2" fmla="*/ 3158013 h 3291363"/>
              <a:gd name="connsiteX3" fmla="*/ 5620895 w 5751070"/>
              <a:gd name="connsiteY3" fmla="*/ 137318 h 3291363"/>
              <a:gd name="connsiteX4" fmla="*/ 0 w 5751070"/>
              <a:gd name="connsiteY4" fmla="*/ 0 h 3291363"/>
              <a:gd name="connsiteX5" fmla="*/ 5751070 w 5751070"/>
              <a:gd name="connsiteY5" fmla="*/ 0 h 3291363"/>
              <a:gd name="connsiteX6" fmla="*/ 5751070 w 5751070"/>
              <a:gd name="connsiteY6" fmla="*/ 3291363 h 3291363"/>
              <a:gd name="connsiteX7" fmla="*/ 0 w 5751070"/>
              <a:gd name="connsiteY7" fmla="*/ 3291363 h 3291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751070" h="3291363">
                <a:moveTo>
                  <a:pt x="131700" y="137318"/>
                </a:moveTo>
                <a:lnTo>
                  <a:pt x="131700" y="3158013"/>
                </a:lnTo>
                <a:lnTo>
                  <a:pt x="5620895" y="3158013"/>
                </a:lnTo>
                <a:lnTo>
                  <a:pt x="5620895" y="137318"/>
                </a:lnTo>
                <a:close/>
                <a:moveTo>
                  <a:pt x="0" y="0"/>
                </a:moveTo>
                <a:lnTo>
                  <a:pt x="5751070" y="0"/>
                </a:lnTo>
                <a:lnTo>
                  <a:pt x="5751070" y="3291363"/>
                </a:lnTo>
                <a:lnTo>
                  <a:pt x="0" y="329136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13207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Obraz 34">
            <a:extLst>
              <a:ext uri="{FF2B5EF4-FFF2-40B4-BE49-F238E27FC236}">
                <a16:creationId xmlns:a16="http://schemas.microsoft.com/office/drawing/2014/main" id="{B45E8D2E-32F1-43BD-93FD-796800EB9AC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 amt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5466"/>
          <a:stretch/>
        </p:blipFill>
        <p:spPr>
          <a:xfrm>
            <a:off x="8509697" y="3724606"/>
            <a:ext cx="3682303" cy="3133394"/>
          </a:xfrm>
          <a:prstGeom prst="rect">
            <a:avLst/>
          </a:prstGeom>
          <a:effectLst/>
        </p:spPr>
      </p:pic>
      <p:sp>
        <p:nvSpPr>
          <p:cNvPr id="34" name="Prostokąt 33">
            <a:extLst>
              <a:ext uri="{FF2B5EF4-FFF2-40B4-BE49-F238E27FC236}">
                <a16:creationId xmlns:a16="http://schemas.microsoft.com/office/drawing/2014/main" id="{3E6D00E6-FA8D-4927-99F7-9274E4284B1F}"/>
              </a:ext>
            </a:extLst>
          </p:cNvPr>
          <p:cNvSpPr/>
          <p:nvPr/>
        </p:nvSpPr>
        <p:spPr>
          <a:xfrm>
            <a:off x="299649" y="1611948"/>
            <a:ext cx="6929826" cy="481742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dirty="0">
                <a:solidFill>
                  <a:schemeClr val="tx1"/>
                </a:solidFill>
              </a:rPr>
              <a:t>System dowilżania posadzkowego ma za zadanie zapewnienie utrzymanie stabilnej wilgotności powietrza w hali uprawowej z ograniczoną do niezbędnego minimum instalacji dowilżania powietrza. </a:t>
            </a:r>
          </a:p>
          <a:p>
            <a:endParaRPr lang="pl-PL" dirty="0">
              <a:solidFill>
                <a:schemeClr val="tx1"/>
              </a:solidFill>
            </a:endParaRPr>
          </a:p>
          <a:p>
            <a:r>
              <a:rPr lang="pl-PL" dirty="0">
                <a:solidFill>
                  <a:schemeClr val="tx1"/>
                </a:solidFill>
              </a:rPr>
              <a:t>W razie obniżenia wilgotności względnej powietrza w hali w pierwszej kolejności włącza się ten system, a dopiero później instalację dowilżania powietrza. </a:t>
            </a:r>
          </a:p>
          <a:p>
            <a:endParaRPr lang="pl-PL" dirty="0">
              <a:solidFill>
                <a:schemeClr val="tx1"/>
              </a:solidFill>
            </a:endParaRPr>
          </a:p>
          <a:p>
            <a:r>
              <a:rPr lang="pl-PL" dirty="0">
                <a:solidFill>
                  <a:schemeClr val="tx1"/>
                </a:solidFill>
              </a:rPr>
              <a:t>Przy dużych ruchach powietrza trzeba mieć możliwość utrzymania wilgotności względnej na poziomie 94% w okresie zbioru.  </a:t>
            </a:r>
          </a:p>
          <a:p>
            <a:endParaRPr lang="pl-PL" dirty="0">
              <a:solidFill>
                <a:schemeClr val="tx1"/>
              </a:solidFill>
            </a:endParaRPr>
          </a:p>
          <a:p>
            <a:r>
              <a:rPr lang="pl-PL" dirty="0">
                <a:solidFill>
                  <a:schemeClr val="tx1"/>
                </a:solidFill>
              </a:rPr>
              <a:t>W przeciwnym wypadku </a:t>
            </a:r>
            <a:r>
              <a:rPr lang="pl-PL" dirty="0" err="1">
                <a:solidFill>
                  <a:schemeClr val="tx1"/>
                </a:solidFill>
              </a:rPr>
              <a:t>ewapotranspiracja</a:t>
            </a:r>
            <a:r>
              <a:rPr lang="pl-PL" dirty="0">
                <a:solidFill>
                  <a:schemeClr val="tx1"/>
                </a:solidFill>
              </a:rPr>
              <a:t> jest za duża, a owocniki rosną zbyt szybko i tracą wagę.</a:t>
            </a:r>
          </a:p>
          <a:p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77332A11-1243-40FA-B372-4F1532C51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78" y="168275"/>
            <a:ext cx="9613487" cy="721837"/>
          </a:xfrm>
          <a:noFill/>
          <a:ln>
            <a:noFill/>
          </a:ln>
        </p:spPr>
        <p:txBody>
          <a:bodyPr/>
          <a:lstStyle/>
          <a:p>
            <a:r>
              <a:rPr lang="pl-PL" dirty="0"/>
              <a:t>SYSTEM DOWILŻANIA POSADZKOWEGO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83CC2400-D740-4925-B3BA-A86BC813099D}"/>
              </a:ext>
            </a:extLst>
          </p:cNvPr>
          <p:cNvSpPr/>
          <p:nvPr/>
        </p:nvSpPr>
        <p:spPr>
          <a:xfrm>
            <a:off x="1030278" y="930577"/>
            <a:ext cx="9613487" cy="5311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2" name="Prostokąt 31">
            <a:extLst>
              <a:ext uri="{FF2B5EF4-FFF2-40B4-BE49-F238E27FC236}">
                <a16:creationId xmlns:a16="http://schemas.microsoft.com/office/drawing/2014/main" id="{0C68425D-7B3B-4819-8D7A-3F645800E1A1}"/>
              </a:ext>
            </a:extLst>
          </p:cNvPr>
          <p:cNvSpPr/>
          <p:nvPr/>
        </p:nvSpPr>
        <p:spPr>
          <a:xfrm>
            <a:off x="684221" y="890112"/>
            <a:ext cx="7173525" cy="473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43" name="Grupa 42">
            <a:extLst>
              <a:ext uri="{FF2B5EF4-FFF2-40B4-BE49-F238E27FC236}">
                <a16:creationId xmlns:a16="http://schemas.microsoft.com/office/drawing/2014/main" id="{7BC66A8E-A3B9-4EF0-BEEB-064A40DD3339}"/>
              </a:ext>
            </a:extLst>
          </p:cNvPr>
          <p:cNvGrpSpPr/>
          <p:nvPr/>
        </p:nvGrpSpPr>
        <p:grpSpPr>
          <a:xfrm>
            <a:off x="11353800" y="-1"/>
            <a:ext cx="838200" cy="6858000"/>
            <a:chOff x="11353800" y="-1"/>
            <a:chExt cx="838200" cy="6858000"/>
          </a:xfrm>
        </p:grpSpPr>
        <p:sp>
          <p:nvSpPr>
            <p:cNvPr id="45" name="Prostokąt 44">
              <a:extLst>
                <a:ext uri="{FF2B5EF4-FFF2-40B4-BE49-F238E27FC236}">
                  <a16:creationId xmlns:a16="http://schemas.microsoft.com/office/drawing/2014/main" id="{86DC1BA9-8386-403A-9189-1DA0B1CBD342}"/>
                </a:ext>
              </a:extLst>
            </p:cNvPr>
            <p:cNvSpPr/>
            <p:nvPr userDrawn="1"/>
          </p:nvSpPr>
          <p:spPr>
            <a:xfrm flipV="1">
              <a:off x="11353800" y="-1"/>
              <a:ext cx="8382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48" name="Grafika 47">
              <a:extLst>
                <a:ext uri="{FF2B5EF4-FFF2-40B4-BE49-F238E27FC236}">
                  <a16:creationId xmlns:a16="http://schemas.microsoft.com/office/drawing/2014/main" id="{F31DCDFB-BFC5-4045-9C60-874E30E9B41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1426718" y="173691"/>
              <a:ext cx="692364" cy="382868"/>
            </a:xfrm>
            <a:prstGeom prst="rect">
              <a:avLst/>
            </a:prstGeom>
          </p:spPr>
        </p:pic>
      </p:grpSp>
      <p:grpSp>
        <p:nvGrpSpPr>
          <p:cNvPr id="5" name="Grupa 4">
            <a:extLst>
              <a:ext uri="{FF2B5EF4-FFF2-40B4-BE49-F238E27FC236}">
                <a16:creationId xmlns:a16="http://schemas.microsoft.com/office/drawing/2014/main" id="{1909B82D-056F-46CA-8E38-D6CAB03B56C9}"/>
              </a:ext>
            </a:extLst>
          </p:cNvPr>
          <p:cNvGrpSpPr/>
          <p:nvPr/>
        </p:nvGrpSpPr>
        <p:grpSpPr>
          <a:xfrm>
            <a:off x="-1" y="-1"/>
            <a:ext cx="940604" cy="1201737"/>
            <a:chOff x="-1" y="-1"/>
            <a:chExt cx="940604" cy="1201737"/>
          </a:xfrm>
        </p:grpSpPr>
        <p:sp>
          <p:nvSpPr>
            <p:cNvPr id="53" name="Prostokąt 52">
              <a:extLst>
                <a:ext uri="{FF2B5EF4-FFF2-40B4-BE49-F238E27FC236}">
                  <a16:creationId xmlns:a16="http://schemas.microsoft.com/office/drawing/2014/main" id="{128BCC96-F026-456A-A885-C7789BFEC20E}"/>
                </a:ext>
              </a:extLst>
            </p:cNvPr>
            <p:cNvSpPr/>
            <p:nvPr userDrawn="1"/>
          </p:nvSpPr>
          <p:spPr>
            <a:xfrm>
              <a:off x="0" y="168276"/>
              <a:ext cx="171460" cy="25638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4" name="Prostokąt 53">
              <a:extLst>
                <a:ext uri="{FF2B5EF4-FFF2-40B4-BE49-F238E27FC236}">
                  <a16:creationId xmlns:a16="http://schemas.microsoft.com/office/drawing/2014/main" id="{03F23E3A-13CF-42FA-ABD6-F5E774F9625F}"/>
                </a:ext>
              </a:extLst>
            </p:cNvPr>
            <p:cNvSpPr/>
            <p:nvPr userDrawn="1"/>
          </p:nvSpPr>
          <p:spPr>
            <a:xfrm>
              <a:off x="171460" y="424657"/>
              <a:ext cx="256381" cy="25638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5" name="Prostokąt 54">
              <a:extLst>
                <a:ext uri="{FF2B5EF4-FFF2-40B4-BE49-F238E27FC236}">
                  <a16:creationId xmlns:a16="http://schemas.microsoft.com/office/drawing/2014/main" id="{698B5D45-BE1F-4E53-BD7A-29DF376EA529}"/>
                </a:ext>
              </a:extLst>
            </p:cNvPr>
            <p:cNvSpPr/>
            <p:nvPr userDrawn="1"/>
          </p:nvSpPr>
          <p:spPr>
            <a:xfrm>
              <a:off x="171460" y="-1"/>
              <a:ext cx="256381" cy="16827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6" name="Prostokąt 55">
              <a:extLst>
                <a:ext uri="{FF2B5EF4-FFF2-40B4-BE49-F238E27FC236}">
                  <a16:creationId xmlns:a16="http://schemas.microsoft.com/office/drawing/2014/main" id="{6C13D4CB-7E09-4DF1-BE0A-25DDAED9D34E}"/>
                </a:ext>
              </a:extLst>
            </p:cNvPr>
            <p:cNvSpPr/>
            <p:nvPr userDrawn="1"/>
          </p:nvSpPr>
          <p:spPr>
            <a:xfrm>
              <a:off x="427841" y="681038"/>
              <a:ext cx="256381" cy="25638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7" name="Prostokąt 56">
              <a:extLst>
                <a:ext uri="{FF2B5EF4-FFF2-40B4-BE49-F238E27FC236}">
                  <a16:creationId xmlns:a16="http://schemas.microsoft.com/office/drawing/2014/main" id="{CF7BA8F2-A388-40C4-B448-B17109152F7D}"/>
                </a:ext>
              </a:extLst>
            </p:cNvPr>
            <p:cNvSpPr/>
            <p:nvPr userDrawn="1"/>
          </p:nvSpPr>
          <p:spPr>
            <a:xfrm>
              <a:off x="427841" y="172244"/>
              <a:ext cx="256381" cy="256381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8" name="Prostokąt 57">
              <a:extLst>
                <a:ext uri="{FF2B5EF4-FFF2-40B4-BE49-F238E27FC236}">
                  <a16:creationId xmlns:a16="http://schemas.microsoft.com/office/drawing/2014/main" id="{F59F4A4E-A5AE-4A61-95E6-1F99D6B0F691}"/>
                </a:ext>
              </a:extLst>
            </p:cNvPr>
            <p:cNvSpPr/>
            <p:nvPr userDrawn="1"/>
          </p:nvSpPr>
          <p:spPr>
            <a:xfrm>
              <a:off x="684222" y="432593"/>
              <a:ext cx="256381" cy="25638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9" name="Prostokąt 58">
              <a:extLst>
                <a:ext uri="{FF2B5EF4-FFF2-40B4-BE49-F238E27FC236}">
                  <a16:creationId xmlns:a16="http://schemas.microsoft.com/office/drawing/2014/main" id="{F2E9B19A-53DE-469A-B84F-34C89073BD6D}"/>
                </a:ext>
              </a:extLst>
            </p:cNvPr>
            <p:cNvSpPr/>
            <p:nvPr userDrawn="1"/>
          </p:nvSpPr>
          <p:spPr>
            <a:xfrm>
              <a:off x="-1" y="688974"/>
              <a:ext cx="171460" cy="25638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0" name="Prostokąt 59">
              <a:extLst>
                <a:ext uri="{FF2B5EF4-FFF2-40B4-BE49-F238E27FC236}">
                  <a16:creationId xmlns:a16="http://schemas.microsoft.com/office/drawing/2014/main" id="{D69668D5-6DF0-4C4C-B601-D425BCB6DA1F}"/>
                </a:ext>
              </a:extLst>
            </p:cNvPr>
            <p:cNvSpPr/>
            <p:nvPr userDrawn="1"/>
          </p:nvSpPr>
          <p:spPr>
            <a:xfrm>
              <a:off x="684222" y="-1"/>
              <a:ext cx="256381" cy="16827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2" name="Prostokąt 61">
              <a:extLst>
                <a:ext uri="{FF2B5EF4-FFF2-40B4-BE49-F238E27FC236}">
                  <a16:creationId xmlns:a16="http://schemas.microsoft.com/office/drawing/2014/main" id="{5BF7E3C2-1C5F-4681-88E5-D3C0591E5522}"/>
                </a:ext>
              </a:extLst>
            </p:cNvPr>
            <p:cNvSpPr/>
            <p:nvPr userDrawn="1"/>
          </p:nvSpPr>
          <p:spPr>
            <a:xfrm>
              <a:off x="174626" y="945355"/>
              <a:ext cx="256381" cy="256381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4" name="Prostokąt 63">
              <a:extLst>
                <a:ext uri="{FF2B5EF4-FFF2-40B4-BE49-F238E27FC236}">
                  <a16:creationId xmlns:a16="http://schemas.microsoft.com/office/drawing/2014/main" id="{CCF6A8C0-C5B7-4F47-94FB-FF7A448FEF36}"/>
                </a:ext>
              </a:extLst>
            </p:cNvPr>
            <p:cNvSpPr/>
            <p:nvPr/>
          </p:nvSpPr>
          <p:spPr>
            <a:xfrm>
              <a:off x="171459" y="688973"/>
              <a:ext cx="256381" cy="25638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sp>
        <p:nvSpPr>
          <p:cNvPr id="12" name="Prostokąt 11">
            <a:extLst>
              <a:ext uri="{FF2B5EF4-FFF2-40B4-BE49-F238E27FC236}">
                <a16:creationId xmlns:a16="http://schemas.microsoft.com/office/drawing/2014/main" id="{1292CDC6-DAE2-4C96-8999-9BA000EB0919}"/>
              </a:ext>
            </a:extLst>
          </p:cNvPr>
          <p:cNvSpPr/>
          <p:nvPr/>
        </p:nvSpPr>
        <p:spPr>
          <a:xfrm>
            <a:off x="-1" y="2012353"/>
            <a:ext cx="299650" cy="42360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23" name="Obraz 22">
            <a:extLst>
              <a:ext uri="{FF2B5EF4-FFF2-40B4-BE49-F238E27FC236}">
                <a16:creationId xmlns:a16="http://schemas.microsoft.com/office/drawing/2014/main" id="{47447F57-FF5F-46C8-803C-C5EAA2F70C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37024" y="1138557"/>
            <a:ext cx="2174506" cy="3970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26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Obraz 34">
            <a:extLst>
              <a:ext uri="{FF2B5EF4-FFF2-40B4-BE49-F238E27FC236}">
                <a16:creationId xmlns:a16="http://schemas.microsoft.com/office/drawing/2014/main" id="{B45E8D2E-32F1-43BD-93FD-796800EB9AC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 amt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5466"/>
          <a:stretch/>
        </p:blipFill>
        <p:spPr>
          <a:xfrm>
            <a:off x="8509697" y="3724606"/>
            <a:ext cx="3682303" cy="3133394"/>
          </a:xfrm>
          <a:prstGeom prst="rect">
            <a:avLst/>
          </a:prstGeom>
          <a:effectLst/>
        </p:spPr>
      </p:pic>
      <p:sp>
        <p:nvSpPr>
          <p:cNvPr id="34" name="Prostokąt 33">
            <a:extLst>
              <a:ext uri="{FF2B5EF4-FFF2-40B4-BE49-F238E27FC236}">
                <a16:creationId xmlns:a16="http://schemas.microsoft.com/office/drawing/2014/main" id="{3E6D00E6-FA8D-4927-99F7-9274E4284B1F}"/>
              </a:ext>
            </a:extLst>
          </p:cNvPr>
          <p:cNvSpPr/>
          <p:nvPr/>
        </p:nvSpPr>
        <p:spPr>
          <a:xfrm>
            <a:off x="299649" y="1611948"/>
            <a:ext cx="6929826" cy="481742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dirty="0">
                <a:solidFill>
                  <a:schemeClr val="tx1"/>
                </a:solidFill>
              </a:rPr>
              <a:t>Zwilżona posadzka działa jak bufor i stabilizator wilgotności. Poza tym parująca woda jest wbudowywana bezpośrednio w powietrze (system naturalny), a koszt nawilżania posadzkowego jest najniższy. </a:t>
            </a:r>
          </a:p>
          <a:p>
            <a:endParaRPr lang="pl-PL" dirty="0">
              <a:solidFill>
                <a:schemeClr val="tx1"/>
              </a:solidFill>
            </a:endParaRPr>
          </a:p>
          <a:p>
            <a:r>
              <a:rPr lang="pl-PL" dirty="0">
                <a:solidFill>
                  <a:schemeClr val="tx1"/>
                </a:solidFill>
              </a:rPr>
              <a:t>System dowilżania posadzkowego wpływa także na ograniczenie infekcjami pieczarki chorobami, gdyż w suchym rękawie nie namnażają się bakterie i nie kiełkują zarodniki chorób rozwijających się w stojącej wodzie.</a:t>
            </a:r>
          </a:p>
          <a:p>
            <a:endParaRPr lang="pl-PL" dirty="0">
              <a:solidFill>
                <a:schemeClr val="tx1"/>
              </a:solidFill>
            </a:endParaRPr>
          </a:p>
          <a:p>
            <a:r>
              <a:rPr lang="pl-PL" dirty="0">
                <a:solidFill>
                  <a:schemeClr val="tx1"/>
                </a:solidFill>
              </a:rPr>
              <a:t>Brak utrzymującej się w rękawie wody eliminuje niekontrolowaną powierzchni parowania w rękawie .</a:t>
            </a:r>
          </a:p>
          <a:p>
            <a:endParaRPr lang="pl-PL" dirty="0">
              <a:solidFill>
                <a:schemeClr val="tx1"/>
              </a:solidFill>
            </a:endParaRPr>
          </a:p>
          <a:p>
            <a:r>
              <a:rPr lang="pl-PL" dirty="0">
                <a:solidFill>
                  <a:schemeClr val="tx1"/>
                </a:solidFill>
              </a:rPr>
              <a:t>Niedostateczną wydajność źródła wody można poprawić stosując inteligentny system dystrybucji wody pomiędzy poszczególne hale, który uniezależnia nawilżanie posadzkowe od strat ciśnienia w układach dystrybucyjnych.</a:t>
            </a:r>
          </a:p>
          <a:p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77332A11-1243-40FA-B372-4F1532C51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78" y="168275"/>
            <a:ext cx="9613487" cy="721837"/>
          </a:xfrm>
          <a:noFill/>
          <a:ln>
            <a:noFill/>
          </a:ln>
        </p:spPr>
        <p:txBody>
          <a:bodyPr/>
          <a:lstStyle/>
          <a:p>
            <a:r>
              <a:rPr lang="pl-PL" dirty="0"/>
              <a:t>SYSTEM DOWILŻANIA POSADZKOWEGO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83CC2400-D740-4925-B3BA-A86BC813099D}"/>
              </a:ext>
            </a:extLst>
          </p:cNvPr>
          <p:cNvSpPr/>
          <p:nvPr/>
        </p:nvSpPr>
        <p:spPr>
          <a:xfrm>
            <a:off x="1030278" y="930577"/>
            <a:ext cx="9613487" cy="5311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2" name="Prostokąt 31">
            <a:extLst>
              <a:ext uri="{FF2B5EF4-FFF2-40B4-BE49-F238E27FC236}">
                <a16:creationId xmlns:a16="http://schemas.microsoft.com/office/drawing/2014/main" id="{0C68425D-7B3B-4819-8D7A-3F645800E1A1}"/>
              </a:ext>
            </a:extLst>
          </p:cNvPr>
          <p:cNvSpPr/>
          <p:nvPr/>
        </p:nvSpPr>
        <p:spPr>
          <a:xfrm>
            <a:off x="684221" y="890112"/>
            <a:ext cx="7173525" cy="473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43" name="Grupa 42">
            <a:extLst>
              <a:ext uri="{FF2B5EF4-FFF2-40B4-BE49-F238E27FC236}">
                <a16:creationId xmlns:a16="http://schemas.microsoft.com/office/drawing/2014/main" id="{7BC66A8E-A3B9-4EF0-BEEB-064A40DD3339}"/>
              </a:ext>
            </a:extLst>
          </p:cNvPr>
          <p:cNvGrpSpPr/>
          <p:nvPr/>
        </p:nvGrpSpPr>
        <p:grpSpPr>
          <a:xfrm>
            <a:off x="11353800" y="-1"/>
            <a:ext cx="838200" cy="6858000"/>
            <a:chOff x="11353800" y="-1"/>
            <a:chExt cx="838200" cy="6858000"/>
          </a:xfrm>
        </p:grpSpPr>
        <p:sp>
          <p:nvSpPr>
            <p:cNvPr id="45" name="Prostokąt 44">
              <a:extLst>
                <a:ext uri="{FF2B5EF4-FFF2-40B4-BE49-F238E27FC236}">
                  <a16:creationId xmlns:a16="http://schemas.microsoft.com/office/drawing/2014/main" id="{86DC1BA9-8386-403A-9189-1DA0B1CBD342}"/>
                </a:ext>
              </a:extLst>
            </p:cNvPr>
            <p:cNvSpPr/>
            <p:nvPr userDrawn="1"/>
          </p:nvSpPr>
          <p:spPr>
            <a:xfrm flipV="1">
              <a:off x="11353800" y="-1"/>
              <a:ext cx="8382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48" name="Grafika 47">
              <a:extLst>
                <a:ext uri="{FF2B5EF4-FFF2-40B4-BE49-F238E27FC236}">
                  <a16:creationId xmlns:a16="http://schemas.microsoft.com/office/drawing/2014/main" id="{F31DCDFB-BFC5-4045-9C60-874E30E9B41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1426718" y="173691"/>
              <a:ext cx="692364" cy="382868"/>
            </a:xfrm>
            <a:prstGeom prst="rect">
              <a:avLst/>
            </a:prstGeom>
          </p:spPr>
        </p:pic>
      </p:grpSp>
      <p:grpSp>
        <p:nvGrpSpPr>
          <p:cNvPr id="5" name="Grupa 4">
            <a:extLst>
              <a:ext uri="{FF2B5EF4-FFF2-40B4-BE49-F238E27FC236}">
                <a16:creationId xmlns:a16="http://schemas.microsoft.com/office/drawing/2014/main" id="{1909B82D-056F-46CA-8E38-D6CAB03B56C9}"/>
              </a:ext>
            </a:extLst>
          </p:cNvPr>
          <p:cNvGrpSpPr/>
          <p:nvPr/>
        </p:nvGrpSpPr>
        <p:grpSpPr>
          <a:xfrm>
            <a:off x="-1" y="-1"/>
            <a:ext cx="940604" cy="1201737"/>
            <a:chOff x="-1" y="-1"/>
            <a:chExt cx="940604" cy="1201737"/>
          </a:xfrm>
        </p:grpSpPr>
        <p:sp>
          <p:nvSpPr>
            <p:cNvPr id="53" name="Prostokąt 52">
              <a:extLst>
                <a:ext uri="{FF2B5EF4-FFF2-40B4-BE49-F238E27FC236}">
                  <a16:creationId xmlns:a16="http://schemas.microsoft.com/office/drawing/2014/main" id="{128BCC96-F026-456A-A885-C7789BFEC20E}"/>
                </a:ext>
              </a:extLst>
            </p:cNvPr>
            <p:cNvSpPr/>
            <p:nvPr userDrawn="1"/>
          </p:nvSpPr>
          <p:spPr>
            <a:xfrm>
              <a:off x="0" y="168276"/>
              <a:ext cx="171460" cy="25638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4" name="Prostokąt 53">
              <a:extLst>
                <a:ext uri="{FF2B5EF4-FFF2-40B4-BE49-F238E27FC236}">
                  <a16:creationId xmlns:a16="http://schemas.microsoft.com/office/drawing/2014/main" id="{03F23E3A-13CF-42FA-ABD6-F5E774F9625F}"/>
                </a:ext>
              </a:extLst>
            </p:cNvPr>
            <p:cNvSpPr/>
            <p:nvPr userDrawn="1"/>
          </p:nvSpPr>
          <p:spPr>
            <a:xfrm>
              <a:off x="171460" y="424657"/>
              <a:ext cx="256381" cy="25638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5" name="Prostokąt 54">
              <a:extLst>
                <a:ext uri="{FF2B5EF4-FFF2-40B4-BE49-F238E27FC236}">
                  <a16:creationId xmlns:a16="http://schemas.microsoft.com/office/drawing/2014/main" id="{698B5D45-BE1F-4E53-BD7A-29DF376EA529}"/>
                </a:ext>
              </a:extLst>
            </p:cNvPr>
            <p:cNvSpPr/>
            <p:nvPr userDrawn="1"/>
          </p:nvSpPr>
          <p:spPr>
            <a:xfrm>
              <a:off x="171460" y="-1"/>
              <a:ext cx="256381" cy="16827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6" name="Prostokąt 55">
              <a:extLst>
                <a:ext uri="{FF2B5EF4-FFF2-40B4-BE49-F238E27FC236}">
                  <a16:creationId xmlns:a16="http://schemas.microsoft.com/office/drawing/2014/main" id="{6C13D4CB-7E09-4DF1-BE0A-25DDAED9D34E}"/>
                </a:ext>
              </a:extLst>
            </p:cNvPr>
            <p:cNvSpPr/>
            <p:nvPr userDrawn="1"/>
          </p:nvSpPr>
          <p:spPr>
            <a:xfrm>
              <a:off x="427841" y="681038"/>
              <a:ext cx="256381" cy="25638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7" name="Prostokąt 56">
              <a:extLst>
                <a:ext uri="{FF2B5EF4-FFF2-40B4-BE49-F238E27FC236}">
                  <a16:creationId xmlns:a16="http://schemas.microsoft.com/office/drawing/2014/main" id="{CF7BA8F2-A388-40C4-B448-B17109152F7D}"/>
                </a:ext>
              </a:extLst>
            </p:cNvPr>
            <p:cNvSpPr/>
            <p:nvPr userDrawn="1"/>
          </p:nvSpPr>
          <p:spPr>
            <a:xfrm>
              <a:off x="427841" y="172244"/>
              <a:ext cx="256381" cy="256381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8" name="Prostokąt 57">
              <a:extLst>
                <a:ext uri="{FF2B5EF4-FFF2-40B4-BE49-F238E27FC236}">
                  <a16:creationId xmlns:a16="http://schemas.microsoft.com/office/drawing/2014/main" id="{F59F4A4E-A5AE-4A61-95E6-1F99D6B0F691}"/>
                </a:ext>
              </a:extLst>
            </p:cNvPr>
            <p:cNvSpPr/>
            <p:nvPr userDrawn="1"/>
          </p:nvSpPr>
          <p:spPr>
            <a:xfrm>
              <a:off x="684222" y="432593"/>
              <a:ext cx="256381" cy="25638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9" name="Prostokąt 58">
              <a:extLst>
                <a:ext uri="{FF2B5EF4-FFF2-40B4-BE49-F238E27FC236}">
                  <a16:creationId xmlns:a16="http://schemas.microsoft.com/office/drawing/2014/main" id="{F2E9B19A-53DE-469A-B84F-34C89073BD6D}"/>
                </a:ext>
              </a:extLst>
            </p:cNvPr>
            <p:cNvSpPr/>
            <p:nvPr userDrawn="1"/>
          </p:nvSpPr>
          <p:spPr>
            <a:xfrm>
              <a:off x="-1" y="688974"/>
              <a:ext cx="171460" cy="25638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0" name="Prostokąt 59">
              <a:extLst>
                <a:ext uri="{FF2B5EF4-FFF2-40B4-BE49-F238E27FC236}">
                  <a16:creationId xmlns:a16="http://schemas.microsoft.com/office/drawing/2014/main" id="{D69668D5-6DF0-4C4C-B601-D425BCB6DA1F}"/>
                </a:ext>
              </a:extLst>
            </p:cNvPr>
            <p:cNvSpPr/>
            <p:nvPr userDrawn="1"/>
          </p:nvSpPr>
          <p:spPr>
            <a:xfrm>
              <a:off x="684222" y="-1"/>
              <a:ext cx="256381" cy="16827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2" name="Prostokąt 61">
              <a:extLst>
                <a:ext uri="{FF2B5EF4-FFF2-40B4-BE49-F238E27FC236}">
                  <a16:creationId xmlns:a16="http://schemas.microsoft.com/office/drawing/2014/main" id="{5BF7E3C2-1C5F-4681-88E5-D3C0591E5522}"/>
                </a:ext>
              </a:extLst>
            </p:cNvPr>
            <p:cNvSpPr/>
            <p:nvPr userDrawn="1"/>
          </p:nvSpPr>
          <p:spPr>
            <a:xfrm>
              <a:off x="174626" y="945355"/>
              <a:ext cx="256381" cy="256381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4" name="Prostokąt 63">
              <a:extLst>
                <a:ext uri="{FF2B5EF4-FFF2-40B4-BE49-F238E27FC236}">
                  <a16:creationId xmlns:a16="http://schemas.microsoft.com/office/drawing/2014/main" id="{CCF6A8C0-C5B7-4F47-94FB-FF7A448FEF36}"/>
                </a:ext>
              </a:extLst>
            </p:cNvPr>
            <p:cNvSpPr/>
            <p:nvPr/>
          </p:nvSpPr>
          <p:spPr>
            <a:xfrm>
              <a:off x="171459" y="688973"/>
              <a:ext cx="256381" cy="25638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sp>
        <p:nvSpPr>
          <p:cNvPr id="12" name="Prostokąt 11">
            <a:extLst>
              <a:ext uri="{FF2B5EF4-FFF2-40B4-BE49-F238E27FC236}">
                <a16:creationId xmlns:a16="http://schemas.microsoft.com/office/drawing/2014/main" id="{1292CDC6-DAE2-4C96-8999-9BA000EB0919}"/>
              </a:ext>
            </a:extLst>
          </p:cNvPr>
          <p:cNvSpPr/>
          <p:nvPr/>
        </p:nvSpPr>
        <p:spPr>
          <a:xfrm>
            <a:off x="-1" y="2012353"/>
            <a:ext cx="299650" cy="42360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24" name="Obraz 23">
            <a:extLst>
              <a:ext uri="{FF2B5EF4-FFF2-40B4-BE49-F238E27FC236}">
                <a16:creationId xmlns:a16="http://schemas.microsoft.com/office/drawing/2014/main" id="{B171982C-D298-48E1-9239-F3298AF28B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91325" y="1435822"/>
            <a:ext cx="49815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368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Obraz 34">
            <a:extLst>
              <a:ext uri="{FF2B5EF4-FFF2-40B4-BE49-F238E27FC236}">
                <a16:creationId xmlns:a16="http://schemas.microsoft.com/office/drawing/2014/main" id="{B45E8D2E-32F1-43BD-93FD-796800EB9AC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 amt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5466"/>
          <a:stretch/>
        </p:blipFill>
        <p:spPr>
          <a:xfrm>
            <a:off x="8509697" y="3724606"/>
            <a:ext cx="3682303" cy="3133394"/>
          </a:xfrm>
          <a:prstGeom prst="rect">
            <a:avLst/>
          </a:prstGeom>
          <a:effectLst/>
        </p:spPr>
      </p:pic>
      <p:sp>
        <p:nvSpPr>
          <p:cNvPr id="34" name="Prostokąt 33">
            <a:extLst>
              <a:ext uri="{FF2B5EF4-FFF2-40B4-BE49-F238E27FC236}">
                <a16:creationId xmlns:a16="http://schemas.microsoft.com/office/drawing/2014/main" id="{3E6D00E6-FA8D-4927-99F7-9274E4284B1F}"/>
              </a:ext>
            </a:extLst>
          </p:cNvPr>
          <p:cNvSpPr/>
          <p:nvPr/>
        </p:nvSpPr>
        <p:spPr>
          <a:xfrm>
            <a:off x="299649" y="1611948"/>
            <a:ext cx="6929826" cy="481742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dirty="0">
                <a:solidFill>
                  <a:schemeClr val="tx1"/>
                </a:solidFill>
              </a:rPr>
              <a:t>Utrzymywanie stałego nadciśnienia w hali uprawowej pieczarkarni przez żaluzje wylotowe z siłownikiem.</a:t>
            </a:r>
          </a:p>
          <a:p>
            <a:endParaRPr lang="pl-PL" dirty="0">
              <a:solidFill>
                <a:schemeClr val="tx1"/>
              </a:solidFill>
            </a:endParaRPr>
          </a:p>
          <a:p>
            <a:r>
              <a:rPr lang="pl-PL" dirty="0">
                <a:solidFill>
                  <a:schemeClr val="tx1"/>
                </a:solidFill>
              </a:rPr>
              <a:t>Miernik nadciśnienia jest dołączony do sterownika, z którego sygnał steruje siłownikiem kontrolującym otwarcie regulowanej żaluzji wylotowej.</a:t>
            </a:r>
          </a:p>
          <a:p>
            <a:endParaRPr lang="pl-PL" dirty="0">
              <a:solidFill>
                <a:schemeClr val="tx1"/>
              </a:solidFill>
            </a:endParaRPr>
          </a:p>
          <a:p>
            <a:r>
              <a:rPr lang="pl-PL" dirty="0">
                <a:solidFill>
                  <a:schemeClr val="tx1"/>
                </a:solidFill>
              </a:rPr>
              <a:t>W hali z nadciśnieniem łatwiej jest kontrolować wilgotność.</a:t>
            </a:r>
          </a:p>
          <a:p>
            <a:endParaRPr lang="pl-PL" dirty="0">
              <a:solidFill>
                <a:schemeClr val="tx1"/>
              </a:solidFill>
            </a:endParaRPr>
          </a:p>
          <a:p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77332A11-1243-40FA-B372-4F1532C51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78" y="168275"/>
            <a:ext cx="9613487" cy="721837"/>
          </a:xfrm>
          <a:noFill/>
          <a:ln>
            <a:noFill/>
          </a:ln>
        </p:spPr>
        <p:txBody>
          <a:bodyPr/>
          <a:lstStyle/>
          <a:p>
            <a:r>
              <a:rPr lang="pl-PL" dirty="0"/>
              <a:t>UTRZYMYWANIE STAŁEGO NADCIŚNIENIA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83CC2400-D740-4925-B3BA-A86BC813099D}"/>
              </a:ext>
            </a:extLst>
          </p:cNvPr>
          <p:cNvSpPr/>
          <p:nvPr/>
        </p:nvSpPr>
        <p:spPr>
          <a:xfrm>
            <a:off x="1030278" y="930577"/>
            <a:ext cx="9613487" cy="5311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2" name="Prostokąt 31">
            <a:extLst>
              <a:ext uri="{FF2B5EF4-FFF2-40B4-BE49-F238E27FC236}">
                <a16:creationId xmlns:a16="http://schemas.microsoft.com/office/drawing/2014/main" id="{0C68425D-7B3B-4819-8D7A-3F645800E1A1}"/>
              </a:ext>
            </a:extLst>
          </p:cNvPr>
          <p:cNvSpPr/>
          <p:nvPr/>
        </p:nvSpPr>
        <p:spPr>
          <a:xfrm>
            <a:off x="684221" y="890112"/>
            <a:ext cx="7173525" cy="473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43" name="Grupa 42">
            <a:extLst>
              <a:ext uri="{FF2B5EF4-FFF2-40B4-BE49-F238E27FC236}">
                <a16:creationId xmlns:a16="http://schemas.microsoft.com/office/drawing/2014/main" id="{7BC66A8E-A3B9-4EF0-BEEB-064A40DD3339}"/>
              </a:ext>
            </a:extLst>
          </p:cNvPr>
          <p:cNvGrpSpPr/>
          <p:nvPr/>
        </p:nvGrpSpPr>
        <p:grpSpPr>
          <a:xfrm>
            <a:off x="11353800" y="-1"/>
            <a:ext cx="838200" cy="6858000"/>
            <a:chOff x="11353800" y="-1"/>
            <a:chExt cx="838200" cy="6858000"/>
          </a:xfrm>
        </p:grpSpPr>
        <p:sp>
          <p:nvSpPr>
            <p:cNvPr id="45" name="Prostokąt 44">
              <a:extLst>
                <a:ext uri="{FF2B5EF4-FFF2-40B4-BE49-F238E27FC236}">
                  <a16:creationId xmlns:a16="http://schemas.microsoft.com/office/drawing/2014/main" id="{86DC1BA9-8386-403A-9189-1DA0B1CBD342}"/>
                </a:ext>
              </a:extLst>
            </p:cNvPr>
            <p:cNvSpPr/>
            <p:nvPr userDrawn="1"/>
          </p:nvSpPr>
          <p:spPr>
            <a:xfrm flipV="1">
              <a:off x="11353800" y="-1"/>
              <a:ext cx="8382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48" name="Grafika 47">
              <a:extLst>
                <a:ext uri="{FF2B5EF4-FFF2-40B4-BE49-F238E27FC236}">
                  <a16:creationId xmlns:a16="http://schemas.microsoft.com/office/drawing/2014/main" id="{F31DCDFB-BFC5-4045-9C60-874E30E9B41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1426718" y="173691"/>
              <a:ext cx="692364" cy="382868"/>
            </a:xfrm>
            <a:prstGeom prst="rect">
              <a:avLst/>
            </a:prstGeom>
          </p:spPr>
        </p:pic>
      </p:grpSp>
      <p:grpSp>
        <p:nvGrpSpPr>
          <p:cNvPr id="5" name="Grupa 4">
            <a:extLst>
              <a:ext uri="{FF2B5EF4-FFF2-40B4-BE49-F238E27FC236}">
                <a16:creationId xmlns:a16="http://schemas.microsoft.com/office/drawing/2014/main" id="{1909B82D-056F-46CA-8E38-D6CAB03B56C9}"/>
              </a:ext>
            </a:extLst>
          </p:cNvPr>
          <p:cNvGrpSpPr/>
          <p:nvPr/>
        </p:nvGrpSpPr>
        <p:grpSpPr>
          <a:xfrm>
            <a:off x="-1" y="-1"/>
            <a:ext cx="940604" cy="1201737"/>
            <a:chOff x="-1" y="-1"/>
            <a:chExt cx="940604" cy="1201737"/>
          </a:xfrm>
        </p:grpSpPr>
        <p:sp>
          <p:nvSpPr>
            <p:cNvPr id="53" name="Prostokąt 52">
              <a:extLst>
                <a:ext uri="{FF2B5EF4-FFF2-40B4-BE49-F238E27FC236}">
                  <a16:creationId xmlns:a16="http://schemas.microsoft.com/office/drawing/2014/main" id="{128BCC96-F026-456A-A885-C7789BFEC20E}"/>
                </a:ext>
              </a:extLst>
            </p:cNvPr>
            <p:cNvSpPr/>
            <p:nvPr userDrawn="1"/>
          </p:nvSpPr>
          <p:spPr>
            <a:xfrm>
              <a:off x="0" y="168276"/>
              <a:ext cx="171460" cy="25638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4" name="Prostokąt 53">
              <a:extLst>
                <a:ext uri="{FF2B5EF4-FFF2-40B4-BE49-F238E27FC236}">
                  <a16:creationId xmlns:a16="http://schemas.microsoft.com/office/drawing/2014/main" id="{03F23E3A-13CF-42FA-ABD6-F5E774F9625F}"/>
                </a:ext>
              </a:extLst>
            </p:cNvPr>
            <p:cNvSpPr/>
            <p:nvPr userDrawn="1"/>
          </p:nvSpPr>
          <p:spPr>
            <a:xfrm>
              <a:off x="171460" y="424657"/>
              <a:ext cx="256381" cy="25638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5" name="Prostokąt 54">
              <a:extLst>
                <a:ext uri="{FF2B5EF4-FFF2-40B4-BE49-F238E27FC236}">
                  <a16:creationId xmlns:a16="http://schemas.microsoft.com/office/drawing/2014/main" id="{698B5D45-BE1F-4E53-BD7A-29DF376EA529}"/>
                </a:ext>
              </a:extLst>
            </p:cNvPr>
            <p:cNvSpPr/>
            <p:nvPr userDrawn="1"/>
          </p:nvSpPr>
          <p:spPr>
            <a:xfrm>
              <a:off x="171460" y="-1"/>
              <a:ext cx="256381" cy="16827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6" name="Prostokąt 55">
              <a:extLst>
                <a:ext uri="{FF2B5EF4-FFF2-40B4-BE49-F238E27FC236}">
                  <a16:creationId xmlns:a16="http://schemas.microsoft.com/office/drawing/2014/main" id="{6C13D4CB-7E09-4DF1-BE0A-25DDAED9D34E}"/>
                </a:ext>
              </a:extLst>
            </p:cNvPr>
            <p:cNvSpPr/>
            <p:nvPr userDrawn="1"/>
          </p:nvSpPr>
          <p:spPr>
            <a:xfrm>
              <a:off x="427841" y="681038"/>
              <a:ext cx="256381" cy="25638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7" name="Prostokąt 56">
              <a:extLst>
                <a:ext uri="{FF2B5EF4-FFF2-40B4-BE49-F238E27FC236}">
                  <a16:creationId xmlns:a16="http://schemas.microsoft.com/office/drawing/2014/main" id="{CF7BA8F2-A388-40C4-B448-B17109152F7D}"/>
                </a:ext>
              </a:extLst>
            </p:cNvPr>
            <p:cNvSpPr/>
            <p:nvPr userDrawn="1"/>
          </p:nvSpPr>
          <p:spPr>
            <a:xfrm>
              <a:off x="427841" y="172244"/>
              <a:ext cx="256381" cy="256381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8" name="Prostokąt 57">
              <a:extLst>
                <a:ext uri="{FF2B5EF4-FFF2-40B4-BE49-F238E27FC236}">
                  <a16:creationId xmlns:a16="http://schemas.microsoft.com/office/drawing/2014/main" id="{F59F4A4E-A5AE-4A61-95E6-1F99D6B0F691}"/>
                </a:ext>
              </a:extLst>
            </p:cNvPr>
            <p:cNvSpPr/>
            <p:nvPr userDrawn="1"/>
          </p:nvSpPr>
          <p:spPr>
            <a:xfrm>
              <a:off x="684222" y="432593"/>
              <a:ext cx="256381" cy="25638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9" name="Prostokąt 58">
              <a:extLst>
                <a:ext uri="{FF2B5EF4-FFF2-40B4-BE49-F238E27FC236}">
                  <a16:creationId xmlns:a16="http://schemas.microsoft.com/office/drawing/2014/main" id="{F2E9B19A-53DE-469A-B84F-34C89073BD6D}"/>
                </a:ext>
              </a:extLst>
            </p:cNvPr>
            <p:cNvSpPr/>
            <p:nvPr userDrawn="1"/>
          </p:nvSpPr>
          <p:spPr>
            <a:xfrm>
              <a:off x="-1" y="688974"/>
              <a:ext cx="171460" cy="25638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0" name="Prostokąt 59">
              <a:extLst>
                <a:ext uri="{FF2B5EF4-FFF2-40B4-BE49-F238E27FC236}">
                  <a16:creationId xmlns:a16="http://schemas.microsoft.com/office/drawing/2014/main" id="{D69668D5-6DF0-4C4C-B601-D425BCB6DA1F}"/>
                </a:ext>
              </a:extLst>
            </p:cNvPr>
            <p:cNvSpPr/>
            <p:nvPr userDrawn="1"/>
          </p:nvSpPr>
          <p:spPr>
            <a:xfrm>
              <a:off x="684222" y="-1"/>
              <a:ext cx="256381" cy="16827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2" name="Prostokąt 61">
              <a:extLst>
                <a:ext uri="{FF2B5EF4-FFF2-40B4-BE49-F238E27FC236}">
                  <a16:creationId xmlns:a16="http://schemas.microsoft.com/office/drawing/2014/main" id="{5BF7E3C2-1C5F-4681-88E5-D3C0591E5522}"/>
                </a:ext>
              </a:extLst>
            </p:cNvPr>
            <p:cNvSpPr/>
            <p:nvPr userDrawn="1"/>
          </p:nvSpPr>
          <p:spPr>
            <a:xfrm>
              <a:off x="174626" y="945355"/>
              <a:ext cx="256381" cy="256381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4" name="Prostokąt 63">
              <a:extLst>
                <a:ext uri="{FF2B5EF4-FFF2-40B4-BE49-F238E27FC236}">
                  <a16:creationId xmlns:a16="http://schemas.microsoft.com/office/drawing/2014/main" id="{CCF6A8C0-C5B7-4F47-94FB-FF7A448FEF36}"/>
                </a:ext>
              </a:extLst>
            </p:cNvPr>
            <p:cNvSpPr/>
            <p:nvPr/>
          </p:nvSpPr>
          <p:spPr>
            <a:xfrm>
              <a:off x="171459" y="688973"/>
              <a:ext cx="256381" cy="25638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sp>
        <p:nvSpPr>
          <p:cNvPr id="12" name="Prostokąt 11">
            <a:extLst>
              <a:ext uri="{FF2B5EF4-FFF2-40B4-BE49-F238E27FC236}">
                <a16:creationId xmlns:a16="http://schemas.microsoft.com/office/drawing/2014/main" id="{1292CDC6-DAE2-4C96-8999-9BA000EB0919}"/>
              </a:ext>
            </a:extLst>
          </p:cNvPr>
          <p:cNvSpPr/>
          <p:nvPr/>
        </p:nvSpPr>
        <p:spPr>
          <a:xfrm>
            <a:off x="-1" y="2012353"/>
            <a:ext cx="299650" cy="42360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C3DB629C-FEC8-47E1-9F88-D0A45AA101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0388" y="1037194"/>
            <a:ext cx="4762500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447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Obraz 34">
            <a:extLst>
              <a:ext uri="{FF2B5EF4-FFF2-40B4-BE49-F238E27FC236}">
                <a16:creationId xmlns:a16="http://schemas.microsoft.com/office/drawing/2014/main" id="{B45E8D2E-32F1-43BD-93FD-796800EB9AC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 amt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5466"/>
          <a:stretch/>
        </p:blipFill>
        <p:spPr>
          <a:xfrm>
            <a:off x="8509697" y="3724606"/>
            <a:ext cx="3682303" cy="3133394"/>
          </a:xfrm>
          <a:prstGeom prst="rect">
            <a:avLst/>
          </a:prstGeom>
          <a:effectLst/>
        </p:spPr>
      </p:pic>
      <p:sp>
        <p:nvSpPr>
          <p:cNvPr id="34" name="Prostokąt 33">
            <a:extLst>
              <a:ext uri="{FF2B5EF4-FFF2-40B4-BE49-F238E27FC236}">
                <a16:creationId xmlns:a16="http://schemas.microsoft.com/office/drawing/2014/main" id="{3E6D00E6-FA8D-4927-99F7-9274E4284B1F}"/>
              </a:ext>
            </a:extLst>
          </p:cNvPr>
          <p:cNvSpPr/>
          <p:nvPr/>
        </p:nvSpPr>
        <p:spPr>
          <a:xfrm>
            <a:off x="299649" y="1611948"/>
            <a:ext cx="6929826" cy="481742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l-PL" dirty="0">
              <a:solidFill>
                <a:schemeClr val="tx1"/>
              </a:solidFill>
            </a:endParaRPr>
          </a:p>
          <a:p>
            <a:endParaRPr lang="pl-PL" dirty="0">
              <a:solidFill>
                <a:schemeClr val="tx1"/>
              </a:solidFill>
            </a:endParaRPr>
          </a:p>
          <a:p>
            <a:endParaRPr lang="pl-PL" dirty="0">
              <a:solidFill>
                <a:schemeClr val="tx1"/>
              </a:solidFill>
            </a:endParaRPr>
          </a:p>
          <a:p>
            <a:endParaRPr lang="pl-PL" dirty="0">
              <a:solidFill>
                <a:schemeClr val="tx1"/>
              </a:solidFill>
            </a:endParaRPr>
          </a:p>
          <a:p>
            <a:endParaRPr lang="pl-PL" dirty="0">
              <a:solidFill>
                <a:schemeClr val="tx1"/>
              </a:solidFill>
            </a:endParaRPr>
          </a:p>
          <a:p>
            <a:endParaRPr lang="pl-PL" dirty="0">
              <a:solidFill>
                <a:schemeClr val="tx1"/>
              </a:solidFill>
            </a:endParaRPr>
          </a:p>
          <a:p>
            <a:endParaRPr lang="pl-PL" dirty="0">
              <a:solidFill>
                <a:schemeClr val="tx1"/>
              </a:solidFill>
            </a:endParaRPr>
          </a:p>
          <a:p>
            <a:endParaRPr lang="pl-PL" dirty="0">
              <a:solidFill>
                <a:schemeClr val="tx1"/>
              </a:solidFill>
            </a:endParaRPr>
          </a:p>
          <a:p>
            <a:r>
              <a:rPr lang="pl-PL" dirty="0">
                <a:solidFill>
                  <a:schemeClr val="tx1"/>
                </a:solidFill>
              </a:rPr>
              <a:t>System rejestracji zdjęć kamerami internetowymi do monitoringu zainstalowanymi w hali, zapis zdjęć np. co 4 godziny.</a:t>
            </a:r>
          </a:p>
          <a:p>
            <a:endParaRPr lang="pl-PL" dirty="0">
              <a:solidFill>
                <a:schemeClr val="tx1"/>
              </a:solidFill>
            </a:endParaRPr>
          </a:p>
          <a:p>
            <a:r>
              <a:rPr lang="pl-PL" dirty="0">
                <a:solidFill>
                  <a:schemeClr val="tx1"/>
                </a:solidFill>
              </a:rPr>
              <a:t>Umożliwi obserwacje wzrostu grzybów i umożliwi na tej podstawie udzielanie porad na odległość przez konsultanta zewnętrznego.</a:t>
            </a:r>
          </a:p>
          <a:p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77332A11-1243-40FA-B372-4F1532C51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78" y="168275"/>
            <a:ext cx="9613487" cy="721837"/>
          </a:xfrm>
          <a:noFill/>
          <a:ln>
            <a:noFill/>
          </a:ln>
        </p:spPr>
        <p:txBody>
          <a:bodyPr/>
          <a:lstStyle/>
          <a:p>
            <a:r>
              <a:rPr lang="pl-PL" dirty="0"/>
              <a:t>SYSTEM REJESTRACJI ZDJĘĆ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83CC2400-D740-4925-B3BA-A86BC813099D}"/>
              </a:ext>
            </a:extLst>
          </p:cNvPr>
          <p:cNvSpPr/>
          <p:nvPr/>
        </p:nvSpPr>
        <p:spPr>
          <a:xfrm>
            <a:off x="1030278" y="930577"/>
            <a:ext cx="9613487" cy="5311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2" name="Prostokąt 31">
            <a:extLst>
              <a:ext uri="{FF2B5EF4-FFF2-40B4-BE49-F238E27FC236}">
                <a16:creationId xmlns:a16="http://schemas.microsoft.com/office/drawing/2014/main" id="{0C68425D-7B3B-4819-8D7A-3F645800E1A1}"/>
              </a:ext>
            </a:extLst>
          </p:cNvPr>
          <p:cNvSpPr/>
          <p:nvPr/>
        </p:nvSpPr>
        <p:spPr>
          <a:xfrm>
            <a:off x="684221" y="890112"/>
            <a:ext cx="7173525" cy="473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43" name="Grupa 42">
            <a:extLst>
              <a:ext uri="{FF2B5EF4-FFF2-40B4-BE49-F238E27FC236}">
                <a16:creationId xmlns:a16="http://schemas.microsoft.com/office/drawing/2014/main" id="{7BC66A8E-A3B9-4EF0-BEEB-064A40DD3339}"/>
              </a:ext>
            </a:extLst>
          </p:cNvPr>
          <p:cNvGrpSpPr/>
          <p:nvPr/>
        </p:nvGrpSpPr>
        <p:grpSpPr>
          <a:xfrm>
            <a:off x="11353800" y="-1"/>
            <a:ext cx="838200" cy="6858000"/>
            <a:chOff x="11353800" y="-1"/>
            <a:chExt cx="838200" cy="6858000"/>
          </a:xfrm>
        </p:grpSpPr>
        <p:sp>
          <p:nvSpPr>
            <p:cNvPr id="45" name="Prostokąt 44">
              <a:extLst>
                <a:ext uri="{FF2B5EF4-FFF2-40B4-BE49-F238E27FC236}">
                  <a16:creationId xmlns:a16="http://schemas.microsoft.com/office/drawing/2014/main" id="{86DC1BA9-8386-403A-9189-1DA0B1CBD342}"/>
                </a:ext>
              </a:extLst>
            </p:cNvPr>
            <p:cNvSpPr/>
            <p:nvPr userDrawn="1"/>
          </p:nvSpPr>
          <p:spPr>
            <a:xfrm flipV="1">
              <a:off x="11353800" y="-1"/>
              <a:ext cx="8382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48" name="Grafika 47">
              <a:extLst>
                <a:ext uri="{FF2B5EF4-FFF2-40B4-BE49-F238E27FC236}">
                  <a16:creationId xmlns:a16="http://schemas.microsoft.com/office/drawing/2014/main" id="{F31DCDFB-BFC5-4045-9C60-874E30E9B41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1426718" y="173691"/>
              <a:ext cx="692364" cy="382868"/>
            </a:xfrm>
            <a:prstGeom prst="rect">
              <a:avLst/>
            </a:prstGeom>
          </p:spPr>
        </p:pic>
      </p:grpSp>
      <p:grpSp>
        <p:nvGrpSpPr>
          <p:cNvPr id="5" name="Grupa 4">
            <a:extLst>
              <a:ext uri="{FF2B5EF4-FFF2-40B4-BE49-F238E27FC236}">
                <a16:creationId xmlns:a16="http://schemas.microsoft.com/office/drawing/2014/main" id="{1909B82D-056F-46CA-8E38-D6CAB03B56C9}"/>
              </a:ext>
            </a:extLst>
          </p:cNvPr>
          <p:cNvGrpSpPr/>
          <p:nvPr/>
        </p:nvGrpSpPr>
        <p:grpSpPr>
          <a:xfrm>
            <a:off x="-1" y="-1"/>
            <a:ext cx="940604" cy="1201737"/>
            <a:chOff x="-1" y="-1"/>
            <a:chExt cx="940604" cy="1201737"/>
          </a:xfrm>
        </p:grpSpPr>
        <p:sp>
          <p:nvSpPr>
            <p:cNvPr id="53" name="Prostokąt 52">
              <a:extLst>
                <a:ext uri="{FF2B5EF4-FFF2-40B4-BE49-F238E27FC236}">
                  <a16:creationId xmlns:a16="http://schemas.microsoft.com/office/drawing/2014/main" id="{128BCC96-F026-456A-A885-C7789BFEC20E}"/>
                </a:ext>
              </a:extLst>
            </p:cNvPr>
            <p:cNvSpPr/>
            <p:nvPr userDrawn="1"/>
          </p:nvSpPr>
          <p:spPr>
            <a:xfrm>
              <a:off x="0" y="168276"/>
              <a:ext cx="171460" cy="25638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4" name="Prostokąt 53">
              <a:extLst>
                <a:ext uri="{FF2B5EF4-FFF2-40B4-BE49-F238E27FC236}">
                  <a16:creationId xmlns:a16="http://schemas.microsoft.com/office/drawing/2014/main" id="{03F23E3A-13CF-42FA-ABD6-F5E774F9625F}"/>
                </a:ext>
              </a:extLst>
            </p:cNvPr>
            <p:cNvSpPr/>
            <p:nvPr userDrawn="1"/>
          </p:nvSpPr>
          <p:spPr>
            <a:xfrm>
              <a:off x="171460" y="424657"/>
              <a:ext cx="256381" cy="25638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5" name="Prostokąt 54">
              <a:extLst>
                <a:ext uri="{FF2B5EF4-FFF2-40B4-BE49-F238E27FC236}">
                  <a16:creationId xmlns:a16="http://schemas.microsoft.com/office/drawing/2014/main" id="{698B5D45-BE1F-4E53-BD7A-29DF376EA529}"/>
                </a:ext>
              </a:extLst>
            </p:cNvPr>
            <p:cNvSpPr/>
            <p:nvPr userDrawn="1"/>
          </p:nvSpPr>
          <p:spPr>
            <a:xfrm>
              <a:off x="171460" y="-1"/>
              <a:ext cx="256381" cy="16827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6" name="Prostokąt 55">
              <a:extLst>
                <a:ext uri="{FF2B5EF4-FFF2-40B4-BE49-F238E27FC236}">
                  <a16:creationId xmlns:a16="http://schemas.microsoft.com/office/drawing/2014/main" id="{6C13D4CB-7E09-4DF1-BE0A-25DDAED9D34E}"/>
                </a:ext>
              </a:extLst>
            </p:cNvPr>
            <p:cNvSpPr/>
            <p:nvPr userDrawn="1"/>
          </p:nvSpPr>
          <p:spPr>
            <a:xfrm>
              <a:off x="427841" y="681038"/>
              <a:ext cx="256381" cy="25638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7" name="Prostokąt 56">
              <a:extLst>
                <a:ext uri="{FF2B5EF4-FFF2-40B4-BE49-F238E27FC236}">
                  <a16:creationId xmlns:a16="http://schemas.microsoft.com/office/drawing/2014/main" id="{CF7BA8F2-A388-40C4-B448-B17109152F7D}"/>
                </a:ext>
              </a:extLst>
            </p:cNvPr>
            <p:cNvSpPr/>
            <p:nvPr userDrawn="1"/>
          </p:nvSpPr>
          <p:spPr>
            <a:xfrm>
              <a:off x="427841" y="172244"/>
              <a:ext cx="256381" cy="256381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8" name="Prostokąt 57">
              <a:extLst>
                <a:ext uri="{FF2B5EF4-FFF2-40B4-BE49-F238E27FC236}">
                  <a16:creationId xmlns:a16="http://schemas.microsoft.com/office/drawing/2014/main" id="{F59F4A4E-A5AE-4A61-95E6-1F99D6B0F691}"/>
                </a:ext>
              </a:extLst>
            </p:cNvPr>
            <p:cNvSpPr/>
            <p:nvPr userDrawn="1"/>
          </p:nvSpPr>
          <p:spPr>
            <a:xfrm>
              <a:off x="684222" y="432593"/>
              <a:ext cx="256381" cy="25638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9" name="Prostokąt 58">
              <a:extLst>
                <a:ext uri="{FF2B5EF4-FFF2-40B4-BE49-F238E27FC236}">
                  <a16:creationId xmlns:a16="http://schemas.microsoft.com/office/drawing/2014/main" id="{F2E9B19A-53DE-469A-B84F-34C89073BD6D}"/>
                </a:ext>
              </a:extLst>
            </p:cNvPr>
            <p:cNvSpPr/>
            <p:nvPr userDrawn="1"/>
          </p:nvSpPr>
          <p:spPr>
            <a:xfrm>
              <a:off x="-1" y="688974"/>
              <a:ext cx="171460" cy="25638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0" name="Prostokąt 59">
              <a:extLst>
                <a:ext uri="{FF2B5EF4-FFF2-40B4-BE49-F238E27FC236}">
                  <a16:creationId xmlns:a16="http://schemas.microsoft.com/office/drawing/2014/main" id="{D69668D5-6DF0-4C4C-B601-D425BCB6DA1F}"/>
                </a:ext>
              </a:extLst>
            </p:cNvPr>
            <p:cNvSpPr/>
            <p:nvPr userDrawn="1"/>
          </p:nvSpPr>
          <p:spPr>
            <a:xfrm>
              <a:off x="684222" y="-1"/>
              <a:ext cx="256381" cy="16827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2" name="Prostokąt 61">
              <a:extLst>
                <a:ext uri="{FF2B5EF4-FFF2-40B4-BE49-F238E27FC236}">
                  <a16:creationId xmlns:a16="http://schemas.microsoft.com/office/drawing/2014/main" id="{5BF7E3C2-1C5F-4681-88E5-D3C0591E5522}"/>
                </a:ext>
              </a:extLst>
            </p:cNvPr>
            <p:cNvSpPr/>
            <p:nvPr userDrawn="1"/>
          </p:nvSpPr>
          <p:spPr>
            <a:xfrm>
              <a:off x="174626" y="945355"/>
              <a:ext cx="256381" cy="256381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4" name="Prostokąt 63">
              <a:extLst>
                <a:ext uri="{FF2B5EF4-FFF2-40B4-BE49-F238E27FC236}">
                  <a16:creationId xmlns:a16="http://schemas.microsoft.com/office/drawing/2014/main" id="{CCF6A8C0-C5B7-4F47-94FB-FF7A448FEF36}"/>
                </a:ext>
              </a:extLst>
            </p:cNvPr>
            <p:cNvSpPr/>
            <p:nvPr/>
          </p:nvSpPr>
          <p:spPr>
            <a:xfrm>
              <a:off x="171459" y="688973"/>
              <a:ext cx="256381" cy="25638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sp>
        <p:nvSpPr>
          <p:cNvPr id="12" name="Prostokąt 11">
            <a:extLst>
              <a:ext uri="{FF2B5EF4-FFF2-40B4-BE49-F238E27FC236}">
                <a16:creationId xmlns:a16="http://schemas.microsoft.com/office/drawing/2014/main" id="{1292CDC6-DAE2-4C96-8999-9BA000EB0919}"/>
              </a:ext>
            </a:extLst>
          </p:cNvPr>
          <p:cNvSpPr/>
          <p:nvPr/>
        </p:nvSpPr>
        <p:spPr>
          <a:xfrm>
            <a:off x="-1" y="2012353"/>
            <a:ext cx="299650" cy="42360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ADE7376B-6D9B-45C7-85EC-EC97AE228B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649" y="1619883"/>
            <a:ext cx="3810000" cy="1876425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34C5748E-45E4-4A1C-9A90-A306D15F8E8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8416" y="1062183"/>
            <a:ext cx="5754484" cy="3133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202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Obraz 34">
            <a:extLst>
              <a:ext uri="{FF2B5EF4-FFF2-40B4-BE49-F238E27FC236}">
                <a16:creationId xmlns:a16="http://schemas.microsoft.com/office/drawing/2014/main" id="{B45E8D2E-32F1-43BD-93FD-796800EB9AC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alphaModFix amt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5466"/>
          <a:stretch/>
        </p:blipFill>
        <p:spPr>
          <a:xfrm>
            <a:off x="8509697" y="3724606"/>
            <a:ext cx="3682303" cy="3133394"/>
          </a:xfrm>
          <a:prstGeom prst="rect">
            <a:avLst/>
          </a:prstGeom>
          <a:effectLst/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77332A11-1243-40FA-B372-4F1532C51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78" y="168275"/>
            <a:ext cx="9613487" cy="721837"/>
          </a:xfrm>
          <a:noFill/>
          <a:ln>
            <a:noFill/>
          </a:ln>
        </p:spPr>
        <p:txBody>
          <a:bodyPr/>
          <a:lstStyle/>
          <a:p>
            <a:r>
              <a:rPr lang="pl-PL" dirty="0"/>
              <a:t>SYSTEM REJESTRACJI ZDJĘĆ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83CC2400-D740-4925-B3BA-A86BC813099D}"/>
              </a:ext>
            </a:extLst>
          </p:cNvPr>
          <p:cNvSpPr/>
          <p:nvPr/>
        </p:nvSpPr>
        <p:spPr>
          <a:xfrm>
            <a:off x="1030278" y="930577"/>
            <a:ext cx="9613487" cy="5311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2" name="Prostokąt 31">
            <a:extLst>
              <a:ext uri="{FF2B5EF4-FFF2-40B4-BE49-F238E27FC236}">
                <a16:creationId xmlns:a16="http://schemas.microsoft.com/office/drawing/2014/main" id="{0C68425D-7B3B-4819-8D7A-3F645800E1A1}"/>
              </a:ext>
            </a:extLst>
          </p:cNvPr>
          <p:cNvSpPr/>
          <p:nvPr/>
        </p:nvSpPr>
        <p:spPr>
          <a:xfrm>
            <a:off x="684221" y="890112"/>
            <a:ext cx="7173525" cy="473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43" name="Grupa 42">
            <a:extLst>
              <a:ext uri="{FF2B5EF4-FFF2-40B4-BE49-F238E27FC236}">
                <a16:creationId xmlns:a16="http://schemas.microsoft.com/office/drawing/2014/main" id="{7BC66A8E-A3B9-4EF0-BEEB-064A40DD3339}"/>
              </a:ext>
            </a:extLst>
          </p:cNvPr>
          <p:cNvGrpSpPr/>
          <p:nvPr/>
        </p:nvGrpSpPr>
        <p:grpSpPr>
          <a:xfrm>
            <a:off x="11353800" y="-1"/>
            <a:ext cx="838200" cy="6858000"/>
            <a:chOff x="11353800" y="-1"/>
            <a:chExt cx="838200" cy="6858000"/>
          </a:xfrm>
        </p:grpSpPr>
        <p:sp>
          <p:nvSpPr>
            <p:cNvPr id="45" name="Prostokąt 44">
              <a:extLst>
                <a:ext uri="{FF2B5EF4-FFF2-40B4-BE49-F238E27FC236}">
                  <a16:creationId xmlns:a16="http://schemas.microsoft.com/office/drawing/2014/main" id="{86DC1BA9-8386-403A-9189-1DA0B1CBD342}"/>
                </a:ext>
              </a:extLst>
            </p:cNvPr>
            <p:cNvSpPr/>
            <p:nvPr userDrawn="1"/>
          </p:nvSpPr>
          <p:spPr>
            <a:xfrm flipV="1">
              <a:off x="11353800" y="-1"/>
              <a:ext cx="8382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48" name="Grafika 47">
              <a:extLst>
                <a:ext uri="{FF2B5EF4-FFF2-40B4-BE49-F238E27FC236}">
                  <a16:creationId xmlns:a16="http://schemas.microsoft.com/office/drawing/2014/main" id="{F31DCDFB-BFC5-4045-9C60-874E30E9B41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1426718" y="173691"/>
              <a:ext cx="692364" cy="382868"/>
            </a:xfrm>
            <a:prstGeom prst="rect">
              <a:avLst/>
            </a:prstGeom>
          </p:spPr>
        </p:pic>
      </p:grpSp>
      <p:grpSp>
        <p:nvGrpSpPr>
          <p:cNvPr id="5" name="Grupa 4">
            <a:extLst>
              <a:ext uri="{FF2B5EF4-FFF2-40B4-BE49-F238E27FC236}">
                <a16:creationId xmlns:a16="http://schemas.microsoft.com/office/drawing/2014/main" id="{1909B82D-056F-46CA-8E38-D6CAB03B56C9}"/>
              </a:ext>
            </a:extLst>
          </p:cNvPr>
          <p:cNvGrpSpPr/>
          <p:nvPr/>
        </p:nvGrpSpPr>
        <p:grpSpPr>
          <a:xfrm>
            <a:off x="-1" y="-1"/>
            <a:ext cx="940604" cy="1201737"/>
            <a:chOff x="-1" y="-1"/>
            <a:chExt cx="940604" cy="1201737"/>
          </a:xfrm>
        </p:grpSpPr>
        <p:sp>
          <p:nvSpPr>
            <p:cNvPr id="53" name="Prostokąt 52">
              <a:extLst>
                <a:ext uri="{FF2B5EF4-FFF2-40B4-BE49-F238E27FC236}">
                  <a16:creationId xmlns:a16="http://schemas.microsoft.com/office/drawing/2014/main" id="{128BCC96-F026-456A-A885-C7789BFEC20E}"/>
                </a:ext>
              </a:extLst>
            </p:cNvPr>
            <p:cNvSpPr/>
            <p:nvPr userDrawn="1"/>
          </p:nvSpPr>
          <p:spPr>
            <a:xfrm>
              <a:off x="0" y="168276"/>
              <a:ext cx="171460" cy="25638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4" name="Prostokąt 53">
              <a:extLst>
                <a:ext uri="{FF2B5EF4-FFF2-40B4-BE49-F238E27FC236}">
                  <a16:creationId xmlns:a16="http://schemas.microsoft.com/office/drawing/2014/main" id="{03F23E3A-13CF-42FA-ABD6-F5E774F9625F}"/>
                </a:ext>
              </a:extLst>
            </p:cNvPr>
            <p:cNvSpPr/>
            <p:nvPr userDrawn="1"/>
          </p:nvSpPr>
          <p:spPr>
            <a:xfrm>
              <a:off x="171460" y="424657"/>
              <a:ext cx="256381" cy="25638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5" name="Prostokąt 54">
              <a:extLst>
                <a:ext uri="{FF2B5EF4-FFF2-40B4-BE49-F238E27FC236}">
                  <a16:creationId xmlns:a16="http://schemas.microsoft.com/office/drawing/2014/main" id="{698B5D45-BE1F-4E53-BD7A-29DF376EA529}"/>
                </a:ext>
              </a:extLst>
            </p:cNvPr>
            <p:cNvSpPr/>
            <p:nvPr userDrawn="1"/>
          </p:nvSpPr>
          <p:spPr>
            <a:xfrm>
              <a:off x="171460" y="-1"/>
              <a:ext cx="256381" cy="16827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6" name="Prostokąt 55">
              <a:extLst>
                <a:ext uri="{FF2B5EF4-FFF2-40B4-BE49-F238E27FC236}">
                  <a16:creationId xmlns:a16="http://schemas.microsoft.com/office/drawing/2014/main" id="{6C13D4CB-7E09-4DF1-BE0A-25DDAED9D34E}"/>
                </a:ext>
              </a:extLst>
            </p:cNvPr>
            <p:cNvSpPr/>
            <p:nvPr userDrawn="1"/>
          </p:nvSpPr>
          <p:spPr>
            <a:xfrm>
              <a:off x="427841" y="681038"/>
              <a:ext cx="256381" cy="25638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7" name="Prostokąt 56">
              <a:extLst>
                <a:ext uri="{FF2B5EF4-FFF2-40B4-BE49-F238E27FC236}">
                  <a16:creationId xmlns:a16="http://schemas.microsoft.com/office/drawing/2014/main" id="{CF7BA8F2-A388-40C4-B448-B17109152F7D}"/>
                </a:ext>
              </a:extLst>
            </p:cNvPr>
            <p:cNvSpPr/>
            <p:nvPr userDrawn="1"/>
          </p:nvSpPr>
          <p:spPr>
            <a:xfrm>
              <a:off x="427841" y="172244"/>
              <a:ext cx="256381" cy="256381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8" name="Prostokąt 57">
              <a:extLst>
                <a:ext uri="{FF2B5EF4-FFF2-40B4-BE49-F238E27FC236}">
                  <a16:creationId xmlns:a16="http://schemas.microsoft.com/office/drawing/2014/main" id="{F59F4A4E-A5AE-4A61-95E6-1F99D6B0F691}"/>
                </a:ext>
              </a:extLst>
            </p:cNvPr>
            <p:cNvSpPr/>
            <p:nvPr userDrawn="1"/>
          </p:nvSpPr>
          <p:spPr>
            <a:xfrm>
              <a:off x="684222" y="432593"/>
              <a:ext cx="256381" cy="25638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9" name="Prostokąt 58">
              <a:extLst>
                <a:ext uri="{FF2B5EF4-FFF2-40B4-BE49-F238E27FC236}">
                  <a16:creationId xmlns:a16="http://schemas.microsoft.com/office/drawing/2014/main" id="{F2E9B19A-53DE-469A-B84F-34C89073BD6D}"/>
                </a:ext>
              </a:extLst>
            </p:cNvPr>
            <p:cNvSpPr/>
            <p:nvPr userDrawn="1"/>
          </p:nvSpPr>
          <p:spPr>
            <a:xfrm>
              <a:off x="-1" y="688974"/>
              <a:ext cx="171460" cy="25638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0" name="Prostokąt 59">
              <a:extLst>
                <a:ext uri="{FF2B5EF4-FFF2-40B4-BE49-F238E27FC236}">
                  <a16:creationId xmlns:a16="http://schemas.microsoft.com/office/drawing/2014/main" id="{D69668D5-6DF0-4C4C-B601-D425BCB6DA1F}"/>
                </a:ext>
              </a:extLst>
            </p:cNvPr>
            <p:cNvSpPr/>
            <p:nvPr userDrawn="1"/>
          </p:nvSpPr>
          <p:spPr>
            <a:xfrm>
              <a:off x="684222" y="-1"/>
              <a:ext cx="256381" cy="16827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2" name="Prostokąt 61">
              <a:extLst>
                <a:ext uri="{FF2B5EF4-FFF2-40B4-BE49-F238E27FC236}">
                  <a16:creationId xmlns:a16="http://schemas.microsoft.com/office/drawing/2014/main" id="{5BF7E3C2-1C5F-4681-88E5-D3C0591E5522}"/>
                </a:ext>
              </a:extLst>
            </p:cNvPr>
            <p:cNvSpPr/>
            <p:nvPr userDrawn="1"/>
          </p:nvSpPr>
          <p:spPr>
            <a:xfrm>
              <a:off x="174626" y="945355"/>
              <a:ext cx="256381" cy="256381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4" name="Prostokąt 63">
              <a:extLst>
                <a:ext uri="{FF2B5EF4-FFF2-40B4-BE49-F238E27FC236}">
                  <a16:creationId xmlns:a16="http://schemas.microsoft.com/office/drawing/2014/main" id="{CCF6A8C0-C5B7-4F47-94FB-FF7A448FEF36}"/>
                </a:ext>
              </a:extLst>
            </p:cNvPr>
            <p:cNvSpPr/>
            <p:nvPr/>
          </p:nvSpPr>
          <p:spPr>
            <a:xfrm>
              <a:off x="171459" y="688973"/>
              <a:ext cx="256381" cy="25638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sp>
        <p:nvSpPr>
          <p:cNvPr id="12" name="Prostokąt 11">
            <a:extLst>
              <a:ext uri="{FF2B5EF4-FFF2-40B4-BE49-F238E27FC236}">
                <a16:creationId xmlns:a16="http://schemas.microsoft.com/office/drawing/2014/main" id="{1292CDC6-DAE2-4C96-8999-9BA000EB0919}"/>
              </a:ext>
            </a:extLst>
          </p:cNvPr>
          <p:cNvSpPr/>
          <p:nvPr/>
        </p:nvSpPr>
        <p:spPr>
          <a:xfrm>
            <a:off x="-1" y="2012353"/>
            <a:ext cx="299650" cy="42360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3" name="Kamera-Pieczarki">
            <a:hlinkClick r:id="" action="ppaction://media"/>
            <a:extLst>
              <a:ext uri="{FF2B5EF4-FFF2-40B4-BE49-F238E27FC236}">
                <a16:creationId xmlns:a16="http://schemas.microsoft.com/office/drawing/2014/main" id="{86DB7645-1144-4700-A6E0-D5FB0A5A7F5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12412" y="1094085"/>
            <a:ext cx="9934222" cy="55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828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72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Obraz 34">
            <a:extLst>
              <a:ext uri="{FF2B5EF4-FFF2-40B4-BE49-F238E27FC236}">
                <a16:creationId xmlns:a16="http://schemas.microsoft.com/office/drawing/2014/main" id="{B45E8D2E-32F1-43BD-93FD-796800EB9AC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 amt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5466"/>
          <a:stretch/>
        </p:blipFill>
        <p:spPr>
          <a:xfrm>
            <a:off x="8509697" y="3724606"/>
            <a:ext cx="3682303" cy="3133394"/>
          </a:xfrm>
          <a:prstGeom prst="rect">
            <a:avLst/>
          </a:prstGeom>
          <a:effectLst/>
        </p:spPr>
      </p:pic>
      <p:sp>
        <p:nvSpPr>
          <p:cNvPr id="34" name="Prostokąt 33">
            <a:extLst>
              <a:ext uri="{FF2B5EF4-FFF2-40B4-BE49-F238E27FC236}">
                <a16:creationId xmlns:a16="http://schemas.microsoft.com/office/drawing/2014/main" id="{3E6D00E6-FA8D-4927-99F7-9274E4284B1F}"/>
              </a:ext>
            </a:extLst>
          </p:cNvPr>
          <p:cNvSpPr/>
          <p:nvPr/>
        </p:nvSpPr>
        <p:spPr>
          <a:xfrm>
            <a:off x="299649" y="1611948"/>
            <a:ext cx="6929826" cy="481742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dirty="0">
                <a:solidFill>
                  <a:schemeClr val="tx1"/>
                </a:solidFill>
              </a:rPr>
              <a:t>Rozbudowany elastyczny system notatek.</a:t>
            </a:r>
          </a:p>
          <a:p>
            <a:endParaRPr lang="pl-PL" dirty="0">
              <a:solidFill>
                <a:schemeClr val="tx1"/>
              </a:solidFill>
            </a:endParaRPr>
          </a:p>
          <a:p>
            <a:r>
              <a:rPr lang="pl-PL" dirty="0">
                <a:solidFill>
                  <a:schemeClr val="tx1"/>
                </a:solidFill>
              </a:rPr>
              <a:t>Pozwalający na zapisywanie wszystkich dodatkowych informacji i uwag użytkownika o przebiegu uprawy, jak np.:</a:t>
            </a:r>
          </a:p>
          <a:p>
            <a:endParaRPr lang="pl-PL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tx1"/>
                </a:solidFill>
              </a:rPr>
              <a:t>Rodzaj i dostawca podłoża, grzybni, okrywy,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tx1"/>
                </a:solidFill>
              </a:rPr>
              <a:t>Zauważone choroby,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tx1"/>
                </a:solidFill>
              </a:rPr>
              <a:t>Odstępstwa technologiczne,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tx1"/>
                </a:solidFill>
              </a:rPr>
              <a:t>Opłacalność produkcji: przychód, koszty, zysk.</a:t>
            </a:r>
          </a:p>
          <a:p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77332A11-1243-40FA-B372-4F1532C51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78" y="168275"/>
            <a:ext cx="9613487" cy="721837"/>
          </a:xfrm>
          <a:noFill/>
          <a:ln>
            <a:noFill/>
          </a:ln>
        </p:spPr>
        <p:txBody>
          <a:bodyPr/>
          <a:lstStyle/>
          <a:p>
            <a:r>
              <a:rPr lang="pl-PL" dirty="0"/>
              <a:t>SYSTEM REJESTRACJI NOTATEK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83CC2400-D740-4925-B3BA-A86BC813099D}"/>
              </a:ext>
            </a:extLst>
          </p:cNvPr>
          <p:cNvSpPr/>
          <p:nvPr/>
        </p:nvSpPr>
        <p:spPr>
          <a:xfrm>
            <a:off x="1030278" y="930577"/>
            <a:ext cx="9613487" cy="5311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2" name="Prostokąt 31">
            <a:extLst>
              <a:ext uri="{FF2B5EF4-FFF2-40B4-BE49-F238E27FC236}">
                <a16:creationId xmlns:a16="http://schemas.microsoft.com/office/drawing/2014/main" id="{0C68425D-7B3B-4819-8D7A-3F645800E1A1}"/>
              </a:ext>
            </a:extLst>
          </p:cNvPr>
          <p:cNvSpPr/>
          <p:nvPr/>
        </p:nvSpPr>
        <p:spPr>
          <a:xfrm>
            <a:off x="684221" y="890112"/>
            <a:ext cx="7173525" cy="473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43" name="Grupa 42">
            <a:extLst>
              <a:ext uri="{FF2B5EF4-FFF2-40B4-BE49-F238E27FC236}">
                <a16:creationId xmlns:a16="http://schemas.microsoft.com/office/drawing/2014/main" id="{7BC66A8E-A3B9-4EF0-BEEB-064A40DD3339}"/>
              </a:ext>
            </a:extLst>
          </p:cNvPr>
          <p:cNvGrpSpPr/>
          <p:nvPr/>
        </p:nvGrpSpPr>
        <p:grpSpPr>
          <a:xfrm>
            <a:off x="11353800" y="-1"/>
            <a:ext cx="838200" cy="6858000"/>
            <a:chOff x="11353800" y="-1"/>
            <a:chExt cx="838200" cy="6858000"/>
          </a:xfrm>
        </p:grpSpPr>
        <p:sp>
          <p:nvSpPr>
            <p:cNvPr id="45" name="Prostokąt 44">
              <a:extLst>
                <a:ext uri="{FF2B5EF4-FFF2-40B4-BE49-F238E27FC236}">
                  <a16:creationId xmlns:a16="http://schemas.microsoft.com/office/drawing/2014/main" id="{86DC1BA9-8386-403A-9189-1DA0B1CBD342}"/>
                </a:ext>
              </a:extLst>
            </p:cNvPr>
            <p:cNvSpPr/>
            <p:nvPr userDrawn="1"/>
          </p:nvSpPr>
          <p:spPr>
            <a:xfrm flipV="1">
              <a:off x="11353800" y="-1"/>
              <a:ext cx="8382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48" name="Grafika 47">
              <a:extLst>
                <a:ext uri="{FF2B5EF4-FFF2-40B4-BE49-F238E27FC236}">
                  <a16:creationId xmlns:a16="http://schemas.microsoft.com/office/drawing/2014/main" id="{F31DCDFB-BFC5-4045-9C60-874E30E9B41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1426718" y="173691"/>
              <a:ext cx="692364" cy="382868"/>
            </a:xfrm>
            <a:prstGeom prst="rect">
              <a:avLst/>
            </a:prstGeom>
          </p:spPr>
        </p:pic>
      </p:grpSp>
      <p:grpSp>
        <p:nvGrpSpPr>
          <p:cNvPr id="5" name="Grupa 4">
            <a:extLst>
              <a:ext uri="{FF2B5EF4-FFF2-40B4-BE49-F238E27FC236}">
                <a16:creationId xmlns:a16="http://schemas.microsoft.com/office/drawing/2014/main" id="{1909B82D-056F-46CA-8E38-D6CAB03B56C9}"/>
              </a:ext>
            </a:extLst>
          </p:cNvPr>
          <p:cNvGrpSpPr/>
          <p:nvPr/>
        </p:nvGrpSpPr>
        <p:grpSpPr>
          <a:xfrm>
            <a:off x="-1" y="-1"/>
            <a:ext cx="940604" cy="1201737"/>
            <a:chOff x="-1" y="-1"/>
            <a:chExt cx="940604" cy="1201737"/>
          </a:xfrm>
        </p:grpSpPr>
        <p:sp>
          <p:nvSpPr>
            <p:cNvPr id="53" name="Prostokąt 52">
              <a:extLst>
                <a:ext uri="{FF2B5EF4-FFF2-40B4-BE49-F238E27FC236}">
                  <a16:creationId xmlns:a16="http://schemas.microsoft.com/office/drawing/2014/main" id="{128BCC96-F026-456A-A885-C7789BFEC20E}"/>
                </a:ext>
              </a:extLst>
            </p:cNvPr>
            <p:cNvSpPr/>
            <p:nvPr userDrawn="1"/>
          </p:nvSpPr>
          <p:spPr>
            <a:xfrm>
              <a:off x="0" y="168276"/>
              <a:ext cx="171460" cy="25638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4" name="Prostokąt 53">
              <a:extLst>
                <a:ext uri="{FF2B5EF4-FFF2-40B4-BE49-F238E27FC236}">
                  <a16:creationId xmlns:a16="http://schemas.microsoft.com/office/drawing/2014/main" id="{03F23E3A-13CF-42FA-ABD6-F5E774F9625F}"/>
                </a:ext>
              </a:extLst>
            </p:cNvPr>
            <p:cNvSpPr/>
            <p:nvPr userDrawn="1"/>
          </p:nvSpPr>
          <p:spPr>
            <a:xfrm>
              <a:off x="171460" y="424657"/>
              <a:ext cx="256381" cy="25638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5" name="Prostokąt 54">
              <a:extLst>
                <a:ext uri="{FF2B5EF4-FFF2-40B4-BE49-F238E27FC236}">
                  <a16:creationId xmlns:a16="http://schemas.microsoft.com/office/drawing/2014/main" id="{698B5D45-BE1F-4E53-BD7A-29DF376EA529}"/>
                </a:ext>
              </a:extLst>
            </p:cNvPr>
            <p:cNvSpPr/>
            <p:nvPr userDrawn="1"/>
          </p:nvSpPr>
          <p:spPr>
            <a:xfrm>
              <a:off x="171460" y="-1"/>
              <a:ext cx="256381" cy="16827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6" name="Prostokąt 55">
              <a:extLst>
                <a:ext uri="{FF2B5EF4-FFF2-40B4-BE49-F238E27FC236}">
                  <a16:creationId xmlns:a16="http://schemas.microsoft.com/office/drawing/2014/main" id="{6C13D4CB-7E09-4DF1-BE0A-25DDAED9D34E}"/>
                </a:ext>
              </a:extLst>
            </p:cNvPr>
            <p:cNvSpPr/>
            <p:nvPr userDrawn="1"/>
          </p:nvSpPr>
          <p:spPr>
            <a:xfrm>
              <a:off x="427841" y="681038"/>
              <a:ext cx="256381" cy="25638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7" name="Prostokąt 56">
              <a:extLst>
                <a:ext uri="{FF2B5EF4-FFF2-40B4-BE49-F238E27FC236}">
                  <a16:creationId xmlns:a16="http://schemas.microsoft.com/office/drawing/2014/main" id="{CF7BA8F2-A388-40C4-B448-B17109152F7D}"/>
                </a:ext>
              </a:extLst>
            </p:cNvPr>
            <p:cNvSpPr/>
            <p:nvPr userDrawn="1"/>
          </p:nvSpPr>
          <p:spPr>
            <a:xfrm>
              <a:off x="427841" y="172244"/>
              <a:ext cx="256381" cy="256381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8" name="Prostokąt 57">
              <a:extLst>
                <a:ext uri="{FF2B5EF4-FFF2-40B4-BE49-F238E27FC236}">
                  <a16:creationId xmlns:a16="http://schemas.microsoft.com/office/drawing/2014/main" id="{F59F4A4E-A5AE-4A61-95E6-1F99D6B0F691}"/>
                </a:ext>
              </a:extLst>
            </p:cNvPr>
            <p:cNvSpPr/>
            <p:nvPr userDrawn="1"/>
          </p:nvSpPr>
          <p:spPr>
            <a:xfrm>
              <a:off x="684222" y="432593"/>
              <a:ext cx="256381" cy="25638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9" name="Prostokąt 58">
              <a:extLst>
                <a:ext uri="{FF2B5EF4-FFF2-40B4-BE49-F238E27FC236}">
                  <a16:creationId xmlns:a16="http://schemas.microsoft.com/office/drawing/2014/main" id="{F2E9B19A-53DE-469A-B84F-34C89073BD6D}"/>
                </a:ext>
              </a:extLst>
            </p:cNvPr>
            <p:cNvSpPr/>
            <p:nvPr userDrawn="1"/>
          </p:nvSpPr>
          <p:spPr>
            <a:xfrm>
              <a:off x="-1" y="688974"/>
              <a:ext cx="171460" cy="25638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0" name="Prostokąt 59">
              <a:extLst>
                <a:ext uri="{FF2B5EF4-FFF2-40B4-BE49-F238E27FC236}">
                  <a16:creationId xmlns:a16="http://schemas.microsoft.com/office/drawing/2014/main" id="{D69668D5-6DF0-4C4C-B601-D425BCB6DA1F}"/>
                </a:ext>
              </a:extLst>
            </p:cNvPr>
            <p:cNvSpPr/>
            <p:nvPr userDrawn="1"/>
          </p:nvSpPr>
          <p:spPr>
            <a:xfrm>
              <a:off x="684222" y="-1"/>
              <a:ext cx="256381" cy="16827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2" name="Prostokąt 61">
              <a:extLst>
                <a:ext uri="{FF2B5EF4-FFF2-40B4-BE49-F238E27FC236}">
                  <a16:creationId xmlns:a16="http://schemas.microsoft.com/office/drawing/2014/main" id="{5BF7E3C2-1C5F-4681-88E5-D3C0591E5522}"/>
                </a:ext>
              </a:extLst>
            </p:cNvPr>
            <p:cNvSpPr/>
            <p:nvPr userDrawn="1"/>
          </p:nvSpPr>
          <p:spPr>
            <a:xfrm>
              <a:off x="174626" y="945355"/>
              <a:ext cx="256381" cy="256381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4" name="Prostokąt 63">
              <a:extLst>
                <a:ext uri="{FF2B5EF4-FFF2-40B4-BE49-F238E27FC236}">
                  <a16:creationId xmlns:a16="http://schemas.microsoft.com/office/drawing/2014/main" id="{CCF6A8C0-C5B7-4F47-94FB-FF7A448FEF36}"/>
                </a:ext>
              </a:extLst>
            </p:cNvPr>
            <p:cNvSpPr/>
            <p:nvPr/>
          </p:nvSpPr>
          <p:spPr>
            <a:xfrm>
              <a:off x="171459" y="688973"/>
              <a:ext cx="256381" cy="25638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sp>
        <p:nvSpPr>
          <p:cNvPr id="12" name="Prostokąt 11">
            <a:extLst>
              <a:ext uri="{FF2B5EF4-FFF2-40B4-BE49-F238E27FC236}">
                <a16:creationId xmlns:a16="http://schemas.microsoft.com/office/drawing/2014/main" id="{1292CDC6-DAE2-4C96-8999-9BA000EB0919}"/>
              </a:ext>
            </a:extLst>
          </p:cNvPr>
          <p:cNvSpPr/>
          <p:nvPr/>
        </p:nvSpPr>
        <p:spPr>
          <a:xfrm>
            <a:off x="-1" y="2012353"/>
            <a:ext cx="299650" cy="42360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A4EFFD26-2D45-4143-8E66-7FE82FAC64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17597" y="1196155"/>
            <a:ext cx="3681186" cy="3200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694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Obraz 34">
            <a:extLst>
              <a:ext uri="{FF2B5EF4-FFF2-40B4-BE49-F238E27FC236}">
                <a16:creationId xmlns:a16="http://schemas.microsoft.com/office/drawing/2014/main" id="{B45E8D2E-32F1-43BD-93FD-796800EB9AC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 amt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5466"/>
          <a:stretch/>
        </p:blipFill>
        <p:spPr>
          <a:xfrm>
            <a:off x="8509697" y="3724606"/>
            <a:ext cx="3682303" cy="3133394"/>
          </a:xfrm>
          <a:prstGeom prst="rect">
            <a:avLst/>
          </a:prstGeom>
          <a:effectLst/>
        </p:spPr>
      </p:pic>
      <p:sp>
        <p:nvSpPr>
          <p:cNvPr id="34" name="Prostokąt 33">
            <a:extLst>
              <a:ext uri="{FF2B5EF4-FFF2-40B4-BE49-F238E27FC236}">
                <a16:creationId xmlns:a16="http://schemas.microsoft.com/office/drawing/2014/main" id="{3E6D00E6-FA8D-4927-99F7-9274E4284B1F}"/>
              </a:ext>
            </a:extLst>
          </p:cNvPr>
          <p:cNvSpPr/>
          <p:nvPr/>
        </p:nvSpPr>
        <p:spPr>
          <a:xfrm>
            <a:off x="299649" y="1611948"/>
            <a:ext cx="6929826" cy="481742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dirty="0">
                <a:solidFill>
                  <a:schemeClr val="tx1"/>
                </a:solidFill>
              </a:rPr>
              <a:t>Sterowanie mikroklimatem z dużym zakresem zmian CO2: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tx1"/>
                </a:solidFill>
              </a:rPr>
              <a:t>Zwiększenie zadanego CO2 – dla warunków zewnętrznych niekorzystnych,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tx1"/>
                </a:solidFill>
              </a:rPr>
              <a:t>Zmniejszenie zadanego CO2 – dla warunków zewnętrznych korzystnych.</a:t>
            </a:r>
          </a:p>
          <a:p>
            <a:endParaRPr lang="pl-PL" dirty="0">
              <a:solidFill>
                <a:schemeClr val="tx1"/>
              </a:solidFill>
            </a:endParaRPr>
          </a:p>
          <a:p>
            <a:r>
              <a:rPr lang="pl-PL" dirty="0">
                <a:solidFill>
                  <a:schemeClr val="tx1"/>
                </a:solidFill>
              </a:rPr>
              <a:t>Zastosowanie w szerokich granicach dobowej zmiany zadanego stężenia dwutlenku węgla uzależnionego od relacji pomiędzy entalpią i wilgotnością bezwzględną w hali i na zewnątrz. </a:t>
            </a:r>
          </a:p>
          <a:p>
            <a:endParaRPr lang="pl-PL" dirty="0">
              <a:solidFill>
                <a:schemeClr val="tx1"/>
              </a:solidFill>
            </a:endParaRPr>
          </a:p>
          <a:p>
            <a:r>
              <a:rPr lang="pl-PL" dirty="0">
                <a:solidFill>
                  <a:schemeClr val="tx1"/>
                </a:solidFill>
              </a:rPr>
              <a:t>Pozwala to na maksymalne wykorzystanie powietrza zewnętrznego przy jak najmniejszej jego obróbce do oczekiwanych parametrów wewnątrz hali, zarówno do chłodzenia albo grzania,  jak i osuszania albo nawilżania.</a:t>
            </a:r>
          </a:p>
          <a:p>
            <a:endParaRPr lang="pl-PL" dirty="0">
              <a:solidFill>
                <a:schemeClr val="tx1"/>
              </a:solidFill>
            </a:endParaRPr>
          </a:p>
          <a:p>
            <a:r>
              <a:rPr lang="pl-PL" dirty="0">
                <a:solidFill>
                  <a:schemeClr val="tx1"/>
                </a:solidFill>
              </a:rPr>
              <a:t>Zmiana zadanego CO2 powinna być łagodna, a nie skokowa, aby nie powodowała nadmiernych wahań parametrów mikroklimatu w hali. </a:t>
            </a:r>
          </a:p>
          <a:p>
            <a:endParaRPr lang="pl-PL" dirty="0">
              <a:solidFill>
                <a:schemeClr val="tx1"/>
              </a:solidFill>
            </a:endParaRPr>
          </a:p>
          <a:p>
            <a:r>
              <a:rPr lang="pl-PL" dirty="0">
                <a:solidFill>
                  <a:schemeClr val="tx1"/>
                </a:solidFill>
              </a:rPr>
              <a:t>Pozwoli to na oszczędności energii, która szacowana jest na 15% .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77332A11-1243-40FA-B372-4F1532C51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78" y="168275"/>
            <a:ext cx="9613487" cy="721837"/>
          </a:xfrm>
          <a:noFill/>
          <a:ln>
            <a:noFill/>
          </a:ln>
        </p:spPr>
        <p:txBody>
          <a:bodyPr>
            <a:normAutofit/>
          </a:bodyPr>
          <a:lstStyle/>
          <a:p>
            <a:r>
              <a:rPr lang="pl-PL" dirty="0"/>
              <a:t>WYKORZYSTANIE POWIETRZA ZEWNĘTRZNEGO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83CC2400-D740-4925-B3BA-A86BC813099D}"/>
              </a:ext>
            </a:extLst>
          </p:cNvPr>
          <p:cNvSpPr/>
          <p:nvPr/>
        </p:nvSpPr>
        <p:spPr>
          <a:xfrm>
            <a:off x="1030278" y="930577"/>
            <a:ext cx="9613487" cy="5311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2" name="Prostokąt 31">
            <a:extLst>
              <a:ext uri="{FF2B5EF4-FFF2-40B4-BE49-F238E27FC236}">
                <a16:creationId xmlns:a16="http://schemas.microsoft.com/office/drawing/2014/main" id="{0C68425D-7B3B-4819-8D7A-3F645800E1A1}"/>
              </a:ext>
            </a:extLst>
          </p:cNvPr>
          <p:cNvSpPr/>
          <p:nvPr/>
        </p:nvSpPr>
        <p:spPr>
          <a:xfrm>
            <a:off x="684221" y="890112"/>
            <a:ext cx="7173525" cy="473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43" name="Grupa 42">
            <a:extLst>
              <a:ext uri="{FF2B5EF4-FFF2-40B4-BE49-F238E27FC236}">
                <a16:creationId xmlns:a16="http://schemas.microsoft.com/office/drawing/2014/main" id="{7BC66A8E-A3B9-4EF0-BEEB-064A40DD3339}"/>
              </a:ext>
            </a:extLst>
          </p:cNvPr>
          <p:cNvGrpSpPr/>
          <p:nvPr/>
        </p:nvGrpSpPr>
        <p:grpSpPr>
          <a:xfrm>
            <a:off x="11353800" y="-1"/>
            <a:ext cx="838200" cy="6858000"/>
            <a:chOff x="11353800" y="-1"/>
            <a:chExt cx="838200" cy="6858000"/>
          </a:xfrm>
        </p:grpSpPr>
        <p:sp>
          <p:nvSpPr>
            <p:cNvPr id="45" name="Prostokąt 44">
              <a:extLst>
                <a:ext uri="{FF2B5EF4-FFF2-40B4-BE49-F238E27FC236}">
                  <a16:creationId xmlns:a16="http://schemas.microsoft.com/office/drawing/2014/main" id="{86DC1BA9-8386-403A-9189-1DA0B1CBD342}"/>
                </a:ext>
              </a:extLst>
            </p:cNvPr>
            <p:cNvSpPr/>
            <p:nvPr userDrawn="1"/>
          </p:nvSpPr>
          <p:spPr>
            <a:xfrm flipV="1">
              <a:off x="11353800" y="-1"/>
              <a:ext cx="8382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48" name="Grafika 47">
              <a:extLst>
                <a:ext uri="{FF2B5EF4-FFF2-40B4-BE49-F238E27FC236}">
                  <a16:creationId xmlns:a16="http://schemas.microsoft.com/office/drawing/2014/main" id="{F31DCDFB-BFC5-4045-9C60-874E30E9B41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1426718" y="173691"/>
              <a:ext cx="692364" cy="382868"/>
            </a:xfrm>
            <a:prstGeom prst="rect">
              <a:avLst/>
            </a:prstGeom>
          </p:spPr>
        </p:pic>
      </p:grpSp>
      <p:grpSp>
        <p:nvGrpSpPr>
          <p:cNvPr id="5" name="Grupa 4">
            <a:extLst>
              <a:ext uri="{FF2B5EF4-FFF2-40B4-BE49-F238E27FC236}">
                <a16:creationId xmlns:a16="http://schemas.microsoft.com/office/drawing/2014/main" id="{1909B82D-056F-46CA-8E38-D6CAB03B56C9}"/>
              </a:ext>
            </a:extLst>
          </p:cNvPr>
          <p:cNvGrpSpPr/>
          <p:nvPr/>
        </p:nvGrpSpPr>
        <p:grpSpPr>
          <a:xfrm>
            <a:off x="-1" y="-1"/>
            <a:ext cx="940604" cy="1201737"/>
            <a:chOff x="-1" y="-1"/>
            <a:chExt cx="940604" cy="1201737"/>
          </a:xfrm>
        </p:grpSpPr>
        <p:sp>
          <p:nvSpPr>
            <p:cNvPr id="53" name="Prostokąt 52">
              <a:extLst>
                <a:ext uri="{FF2B5EF4-FFF2-40B4-BE49-F238E27FC236}">
                  <a16:creationId xmlns:a16="http://schemas.microsoft.com/office/drawing/2014/main" id="{128BCC96-F026-456A-A885-C7789BFEC20E}"/>
                </a:ext>
              </a:extLst>
            </p:cNvPr>
            <p:cNvSpPr/>
            <p:nvPr userDrawn="1"/>
          </p:nvSpPr>
          <p:spPr>
            <a:xfrm>
              <a:off x="0" y="168276"/>
              <a:ext cx="171460" cy="25638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4" name="Prostokąt 53">
              <a:extLst>
                <a:ext uri="{FF2B5EF4-FFF2-40B4-BE49-F238E27FC236}">
                  <a16:creationId xmlns:a16="http://schemas.microsoft.com/office/drawing/2014/main" id="{03F23E3A-13CF-42FA-ABD6-F5E774F9625F}"/>
                </a:ext>
              </a:extLst>
            </p:cNvPr>
            <p:cNvSpPr/>
            <p:nvPr userDrawn="1"/>
          </p:nvSpPr>
          <p:spPr>
            <a:xfrm>
              <a:off x="171460" y="424657"/>
              <a:ext cx="256381" cy="25638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5" name="Prostokąt 54">
              <a:extLst>
                <a:ext uri="{FF2B5EF4-FFF2-40B4-BE49-F238E27FC236}">
                  <a16:creationId xmlns:a16="http://schemas.microsoft.com/office/drawing/2014/main" id="{698B5D45-BE1F-4E53-BD7A-29DF376EA529}"/>
                </a:ext>
              </a:extLst>
            </p:cNvPr>
            <p:cNvSpPr/>
            <p:nvPr userDrawn="1"/>
          </p:nvSpPr>
          <p:spPr>
            <a:xfrm>
              <a:off x="171460" y="-1"/>
              <a:ext cx="256381" cy="16827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6" name="Prostokąt 55">
              <a:extLst>
                <a:ext uri="{FF2B5EF4-FFF2-40B4-BE49-F238E27FC236}">
                  <a16:creationId xmlns:a16="http://schemas.microsoft.com/office/drawing/2014/main" id="{6C13D4CB-7E09-4DF1-BE0A-25DDAED9D34E}"/>
                </a:ext>
              </a:extLst>
            </p:cNvPr>
            <p:cNvSpPr/>
            <p:nvPr userDrawn="1"/>
          </p:nvSpPr>
          <p:spPr>
            <a:xfrm>
              <a:off x="427841" y="681038"/>
              <a:ext cx="256381" cy="25638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7" name="Prostokąt 56">
              <a:extLst>
                <a:ext uri="{FF2B5EF4-FFF2-40B4-BE49-F238E27FC236}">
                  <a16:creationId xmlns:a16="http://schemas.microsoft.com/office/drawing/2014/main" id="{CF7BA8F2-A388-40C4-B448-B17109152F7D}"/>
                </a:ext>
              </a:extLst>
            </p:cNvPr>
            <p:cNvSpPr/>
            <p:nvPr userDrawn="1"/>
          </p:nvSpPr>
          <p:spPr>
            <a:xfrm>
              <a:off x="427841" y="172244"/>
              <a:ext cx="256381" cy="256381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8" name="Prostokąt 57">
              <a:extLst>
                <a:ext uri="{FF2B5EF4-FFF2-40B4-BE49-F238E27FC236}">
                  <a16:creationId xmlns:a16="http://schemas.microsoft.com/office/drawing/2014/main" id="{F59F4A4E-A5AE-4A61-95E6-1F99D6B0F691}"/>
                </a:ext>
              </a:extLst>
            </p:cNvPr>
            <p:cNvSpPr/>
            <p:nvPr userDrawn="1"/>
          </p:nvSpPr>
          <p:spPr>
            <a:xfrm>
              <a:off x="684222" y="432593"/>
              <a:ext cx="256381" cy="25638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9" name="Prostokąt 58">
              <a:extLst>
                <a:ext uri="{FF2B5EF4-FFF2-40B4-BE49-F238E27FC236}">
                  <a16:creationId xmlns:a16="http://schemas.microsoft.com/office/drawing/2014/main" id="{F2E9B19A-53DE-469A-B84F-34C89073BD6D}"/>
                </a:ext>
              </a:extLst>
            </p:cNvPr>
            <p:cNvSpPr/>
            <p:nvPr userDrawn="1"/>
          </p:nvSpPr>
          <p:spPr>
            <a:xfrm>
              <a:off x="-1" y="688974"/>
              <a:ext cx="171460" cy="25638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0" name="Prostokąt 59">
              <a:extLst>
                <a:ext uri="{FF2B5EF4-FFF2-40B4-BE49-F238E27FC236}">
                  <a16:creationId xmlns:a16="http://schemas.microsoft.com/office/drawing/2014/main" id="{D69668D5-6DF0-4C4C-B601-D425BCB6DA1F}"/>
                </a:ext>
              </a:extLst>
            </p:cNvPr>
            <p:cNvSpPr/>
            <p:nvPr userDrawn="1"/>
          </p:nvSpPr>
          <p:spPr>
            <a:xfrm>
              <a:off x="684222" y="-1"/>
              <a:ext cx="256381" cy="16827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2" name="Prostokąt 61">
              <a:extLst>
                <a:ext uri="{FF2B5EF4-FFF2-40B4-BE49-F238E27FC236}">
                  <a16:creationId xmlns:a16="http://schemas.microsoft.com/office/drawing/2014/main" id="{5BF7E3C2-1C5F-4681-88E5-D3C0591E5522}"/>
                </a:ext>
              </a:extLst>
            </p:cNvPr>
            <p:cNvSpPr/>
            <p:nvPr userDrawn="1"/>
          </p:nvSpPr>
          <p:spPr>
            <a:xfrm>
              <a:off x="174626" y="945355"/>
              <a:ext cx="256381" cy="256381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4" name="Prostokąt 63">
              <a:extLst>
                <a:ext uri="{FF2B5EF4-FFF2-40B4-BE49-F238E27FC236}">
                  <a16:creationId xmlns:a16="http://schemas.microsoft.com/office/drawing/2014/main" id="{CCF6A8C0-C5B7-4F47-94FB-FF7A448FEF36}"/>
                </a:ext>
              </a:extLst>
            </p:cNvPr>
            <p:cNvSpPr/>
            <p:nvPr/>
          </p:nvSpPr>
          <p:spPr>
            <a:xfrm>
              <a:off x="171459" y="688973"/>
              <a:ext cx="256381" cy="25638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sp>
        <p:nvSpPr>
          <p:cNvPr id="12" name="Prostokąt 11">
            <a:extLst>
              <a:ext uri="{FF2B5EF4-FFF2-40B4-BE49-F238E27FC236}">
                <a16:creationId xmlns:a16="http://schemas.microsoft.com/office/drawing/2014/main" id="{1292CDC6-DAE2-4C96-8999-9BA000EB0919}"/>
              </a:ext>
            </a:extLst>
          </p:cNvPr>
          <p:cNvSpPr/>
          <p:nvPr/>
        </p:nvSpPr>
        <p:spPr>
          <a:xfrm>
            <a:off x="-1" y="2012353"/>
            <a:ext cx="299650" cy="42360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5E7EB8D3-638A-467E-9E59-70014A57350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4578" y="880917"/>
            <a:ext cx="4954156" cy="5803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490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Obraz 34">
            <a:extLst>
              <a:ext uri="{FF2B5EF4-FFF2-40B4-BE49-F238E27FC236}">
                <a16:creationId xmlns:a16="http://schemas.microsoft.com/office/drawing/2014/main" id="{B45E8D2E-32F1-43BD-93FD-796800EB9AC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 amt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5466"/>
          <a:stretch/>
        </p:blipFill>
        <p:spPr>
          <a:xfrm>
            <a:off x="8509697" y="3724606"/>
            <a:ext cx="3682303" cy="3133394"/>
          </a:xfrm>
          <a:prstGeom prst="rect">
            <a:avLst/>
          </a:prstGeom>
          <a:effectLst/>
        </p:spPr>
      </p:pic>
      <p:sp>
        <p:nvSpPr>
          <p:cNvPr id="34" name="Prostokąt 33">
            <a:extLst>
              <a:ext uri="{FF2B5EF4-FFF2-40B4-BE49-F238E27FC236}">
                <a16:creationId xmlns:a16="http://schemas.microsoft.com/office/drawing/2014/main" id="{3E6D00E6-FA8D-4927-99F7-9274E4284B1F}"/>
              </a:ext>
            </a:extLst>
          </p:cNvPr>
          <p:cNvSpPr/>
          <p:nvPr/>
        </p:nvSpPr>
        <p:spPr>
          <a:xfrm>
            <a:off x="299649" y="1611948"/>
            <a:ext cx="6929826" cy="481742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dirty="0">
                <a:solidFill>
                  <a:schemeClr val="tx1"/>
                </a:solidFill>
              </a:rPr>
              <a:t>Podlewanie kolejnych półek w układzie ze wspólnym przepływomierzem, którego pomiar zużytej wody dla każdej półki jest rejestrowany w programie.</a:t>
            </a:r>
          </a:p>
          <a:p>
            <a:endParaRPr lang="pl-PL" dirty="0">
              <a:solidFill>
                <a:schemeClr val="tx1"/>
              </a:solidFill>
            </a:endParaRPr>
          </a:p>
          <a:p>
            <a:r>
              <a:rPr lang="pl-PL" dirty="0">
                <a:solidFill>
                  <a:schemeClr val="tx1"/>
                </a:solidFill>
              </a:rPr>
              <a:t>Podlewanie z programowaniem godzinowym i rejestrowanym zużyciem wody tak, by sygnalizować awarię zaworu (nie zamknięcie się zaworu). </a:t>
            </a:r>
          </a:p>
          <a:p>
            <a:endParaRPr lang="pl-PL" dirty="0">
              <a:solidFill>
                <a:schemeClr val="tx1"/>
              </a:solidFill>
            </a:endParaRPr>
          </a:p>
          <a:p>
            <a:r>
              <a:rPr lang="pl-PL" dirty="0">
                <a:solidFill>
                  <a:schemeClr val="tx1"/>
                </a:solidFill>
              </a:rPr>
              <a:t>Taka awaria powinna wyłączać pompę główną do podlewania i zgłaszać alarm obsłudze. 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77332A11-1243-40FA-B372-4F1532C51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78" y="168275"/>
            <a:ext cx="9613487" cy="721837"/>
          </a:xfrm>
          <a:noFill/>
          <a:ln>
            <a:noFill/>
          </a:ln>
        </p:spPr>
        <p:txBody>
          <a:bodyPr>
            <a:normAutofit/>
          </a:bodyPr>
          <a:lstStyle/>
          <a:p>
            <a:r>
              <a:rPr lang="pl-PL" dirty="0"/>
              <a:t>KONTROLOWANE PODLEWANIE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83CC2400-D740-4925-B3BA-A86BC813099D}"/>
              </a:ext>
            </a:extLst>
          </p:cNvPr>
          <p:cNvSpPr/>
          <p:nvPr/>
        </p:nvSpPr>
        <p:spPr>
          <a:xfrm>
            <a:off x="1030278" y="930577"/>
            <a:ext cx="9613487" cy="5311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2" name="Prostokąt 31">
            <a:extLst>
              <a:ext uri="{FF2B5EF4-FFF2-40B4-BE49-F238E27FC236}">
                <a16:creationId xmlns:a16="http://schemas.microsoft.com/office/drawing/2014/main" id="{0C68425D-7B3B-4819-8D7A-3F645800E1A1}"/>
              </a:ext>
            </a:extLst>
          </p:cNvPr>
          <p:cNvSpPr/>
          <p:nvPr/>
        </p:nvSpPr>
        <p:spPr>
          <a:xfrm>
            <a:off x="684221" y="890112"/>
            <a:ext cx="7173525" cy="473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43" name="Grupa 42">
            <a:extLst>
              <a:ext uri="{FF2B5EF4-FFF2-40B4-BE49-F238E27FC236}">
                <a16:creationId xmlns:a16="http://schemas.microsoft.com/office/drawing/2014/main" id="{7BC66A8E-A3B9-4EF0-BEEB-064A40DD3339}"/>
              </a:ext>
            </a:extLst>
          </p:cNvPr>
          <p:cNvGrpSpPr/>
          <p:nvPr/>
        </p:nvGrpSpPr>
        <p:grpSpPr>
          <a:xfrm>
            <a:off x="11353800" y="-1"/>
            <a:ext cx="838200" cy="6858000"/>
            <a:chOff x="11353800" y="-1"/>
            <a:chExt cx="838200" cy="6858000"/>
          </a:xfrm>
        </p:grpSpPr>
        <p:sp>
          <p:nvSpPr>
            <p:cNvPr id="45" name="Prostokąt 44">
              <a:extLst>
                <a:ext uri="{FF2B5EF4-FFF2-40B4-BE49-F238E27FC236}">
                  <a16:creationId xmlns:a16="http://schemas.microsoft.com/office/drawing/2014/main" id="{86DC1BA9-8386-403A-9189-1DA0B1CBD342}"/>
                </a:ext>
              </a:extLst>
            </p:cNvPr>
            <p:cNvSpPr/>
            <p:nvPr userDrawn="1"/>
          </p:nvSpPr>
          <p:spPr>
            <a:xfrm flipV="1">
              <a:off x="11353800" y="-1"/>
              <a:ext cx="8382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48" name="Grafika 47">
              <a:extLst>
                <a:ext uri="{FF2B5EF4-FFF2-40B4-BE49-F238E27FC236}">
                  <a16:creationId xmlns:a16="http://schemas.microsoft.com/office/drawing/2014/main" id="{F31DCDFB-BFC5-4045-9C60-874E30E9B41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1426718" y="173691"/>
              <a:ext cx="692364" cy="382868"/>
            </a:xfrm>
            <a:prstGeom prst="rect">
              <a:avLst/>
            </a:prstGeom>
          </p:spPr>
        </p:pic>
      </p:grpSp>
      <p:grpSp>
        <p:nvGrpSpPr>
          <p:cNvPr id="5" name="Grupa 4">
            <a:extLst>
              <a:ext uri="{FF2B5EF4-FFF2-40B4-BE49-F238E27FC236}">
                <a16:creationId xmlns:a16="http://schemas.microsoft.com/office/drawing/2014/main" id="{1909B82D-056F-46CA-8E38-D6CAB03B56C9}"/>
              </a:ext>
            </a:extLst>
          </p:cNvPr>
          <p:cNvGrpSpPr/>
          <p:nvPr/>
        </p:nvGrpSpPr>
        <p:grpSpPr>
          <a:xfrm>
            <a:off x="-1" y="-1"/>
            <a:ext cx="940604" cy="1201737"/>
            <a:chOff x="-1" y="-1"/>
            <a:chExt cx="940604" cy="1201737"/>
          </a:xfrm>
        </p:grpSpPr>
        <p:sp>
          <p:nvSpPr>
            <p:cNvPr id="53" name="Prostokąt 52">
              <a:extLst>
                <a:ext uri="{FF2B5EF4-FFF2-40B4-BE49-F238E27FC236}">
                  <a16:creationId xmlns:a16="http://schemas.microsoft.com/office/drawing/2014/main" id="{128BCC96-F026-456A-A885-C7789BFEC20E}"/>
                </a:ext>
              </a:extLst>
            </p:cNvPr>
            <p:cNvSpPr/>
            <p:nvPr userDrawn="1"/>
          </p:nvSpPr>
          <p:spPr>
            <a:xfrm>
              <a:off x="0" y="168276"/>
              <a:ext cx="171460" cy="25638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4" name="Prostokąt 53">
              <a:extLst>
                <a:ext uri="{FF2B5EF4-FFF2-40B4-BE49-F238E27FC236}">
                  <a16:creationId xmlns:a16="http://schemas.microsoft.com/office/drawing/2014/main" id="{03F23E3A-13CF-42FA-ABD6-F5E774F9625F}"/>
                </a:ext>
              </a:extLst>
            </p:cNvPr>
            <p:cNvSpPr/>
            <p:nvPr userDrawn="1"/>
          </p:nvSpPr>
          <p:spPr>
            <a:xfrm>
              <a:off x="171460" y="424657"/>
              <a:ext cx="256381" cy="25638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5" name="Prostokąt 54">
              <a:extLst>
                <a:ext uri="{FF2B5EF4-FFF2-40B4-BE49-F238E27FC236}">
                  <a16:creationId xmlns:a16="http://schemas.microsoft.com/office/drawing/2014/main" id="{698B5D45-BE1F-4E53-BD7A-29DF376EA529}"/>
                </a:ext>
              </a:extLst>
            </p:cNvPr>
            <p:cNvSpPr/>
            <p:nvPr userDrawn="1"/>
          </p:nvSpPr>
          <p:spPr>
            <a:xfrm>
              <a:off x="171460" y="-1"/>
              <a:ext cx="256381" cy="16827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6" name="Prostokąt 55">
              <a:extLst>
                <a:ext uri="{FF2B5EF4-FFF2-40B4-BE49-F238E27FC236}">
                  <a16:creationId xmlns:a16="http://schemas.microsoft.com/office/drawing/2014/main" id="{6C13D4CB-7E09-4DF1-BE0A-25DDAED9D34E}"/>
                </a:ext>
              </a:extLst>
            </p:cNvPr>
            <p:cNvSpPr/>
            <p:nvPr userDrawn="1"/>
          </p:nvSpPr>
          <p:spPr>
            <a:xfrm>
              <a:off x="427841" y="681038"/>
              <a:ext cx="256381" cy="25638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7" name="Prostokąt 56">
              <a:extLst>
                <a:ext uri="{FF2B5EF4-FFF2-40B4-BE49-F238E27FC236}">
                  <a16:creationId xmlns:a16="http://schemas.microsoft.com/office/drawing/2014/main" id="{CF7BA8F2-A388-40C4-B448-B17109152F7D}"/>
                </a:ext>
              </a:extLst>
            </p:cNvPr>
            <p:cNvSpPr/>
            <p:nvPr userDrawn="1"/>
          </p:nvSpPr>
          <p:spPr>
            <a:xfrm>
              <a:off x="427841" y="172244"/>
              <a:ext cx="256381" cy="256381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8" name="Prostokąt 57">
              <a:extLst>
                <a:ext uri="{FF2B5EF4-FFF2-40B4-BE49-F238E27FC236}">
                  <a16:creationId xmlns:a16="http://schemas.microsoft.com/office/drawing/2014/main" id="{F59F4A4E-A5AE-4A61-95E6-1F99D6B0F691}"/>
                </a:ext>
              </a:extLst>
            </p:cNvPr>
            <p:cNvSpPr/>
            <p:nvPr userDrawn="1"/>
          </p:nvSpPr>
          <p:spPr>
            <a:xfrm>
              <a:off x="684222" y="432593"/>
              <a:ext cx="256381" cy="25638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9" name="Prostokąt 58">
              <a:extLst>
                <a:ext uri="{FF2B5EF4-FFF2-40B4-BE49-F238E27FC236}">
                  <a16:creationId xmlns:a16="http://schemas.microsoft.com/office/drawing/2014/main" id="{F2E9B19A-53DE-469A-B84F-34C89073BD6D}"/>
                </a:ext>
              </a:extLst>
            </p:cNvPr>
            <p:cNvSpPr/>
            <p:nvPr userDrawn="1"/>
          </p:nvSpPr>
          <p:spPr>
            <a:xfrm>
              <a:off x="-1" y="688974"/>
              <a:ext cx="171460" cy="25638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0" name="Prostokąt 59">
              <a:extLst>
                <a:ext uri="{FF2B5EF4-FFF2-40B4-BE49-F238E27FC236}">
                  <a16:creationId xmlns:a16="http://schemas.microsoft.com/office/drawing/2014/main" id="{D69668D5-6DF0-4C4C-B601-D425BCB6DA1F}"/>
                </a:ext>
              </a:extLst>
            </p:cNvPr>
            <p:cNvSpPr/>
            <p:nvPr userDrawn="1"/>
          </p:nvSpPr>
          <p:spPr>
            <a:xfrm>
              <a:off x="684222" y="-1"/>
              <a:ext cx="256381" cy="16827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2" name="Prostokąt 61">
              <a:extLst>
                <a:ext uri="{FF2B5EF4-FFF2-40B4-BE49-F238E27FC236}">
                  <a16:creationId xmlns:a16="http://schemas.microsoft.com/office/drawing/2014/main" id="{5BF7E3C2-1C5F-4681-88E5-D3C0591E5522}"/>
                </a:ext>
              </a:extLst>
            </p:cNvPr>
            <p:cNvSpPr/>
            <p:nvPr userDrawn="1"/>
          </p:nvSpPr>
          <p:spPr>
            <a:xfrm>
              <a:off x="174626" y="945355"/>
              <a:ext cx="256381" cy="256381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4" name="Prostokąt 63">
              <a:extLst>
                <a:ext uri="{FF2B5EF4-FFF2-40B4-BE49-F238E27FC236}">
                  <a16:creationId xmlns:a16="http://schemas.microsoft.com/office/drawing/2014/main" id="{CCF6A8C0-C5B7-4F47-94FB-FF7A448FEF36}"/>
                </a:ext>
              </a:extLst>
            </p:cNvPr>
            <p:cNvSpPr/>
            <p:nvPr/>
          </p:nvSpPr>
          <p:spPr>
            <a:xfrm>
              <a:off x="171459" y="688973"/>
              <a:ext cx="256381" cy="25638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sp>
        <p:nvSpPr>
          <p:cNvPr id="12" name="Prostokąt 11">
            <a:extLst>
              <a:ext uri="{FF2B5EF4-FFF2-40B4-BE49-F238E27FC236}">
                <a16:creationId xmlns:a16="http://schemas.microsoft.com/office/drawing/2014/main" id="{1292CDC6-DAE2-4C96-8999-9BA000EB0919}"/>
              </a:ext>
            </a:extLst>
          </p:cNvPr>
          <p:cNvSpPr/>
          <p:nvPr/>
        </p:nvSpPr>
        <p:spPr>
          <a:xfrm>
            <a:off x="-1" y="2012353"/>
            <a:ext cx="299650" cy="42360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6D675107-DD0B-4621-A8AC-F78BC33E66B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4687" y="1099186"/>
            <a:ext cx="3647035" cy="3420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651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Obraz 34">
            <a:extLst>
              <a:ext uri="{FF2B5EF4-FFF2-40B4-BE49-F238E27FC236}">
                <a16:creationId xmlns:a16="http://schemas.microsoft.com/office/drawing/2014/main" id="{B45E8D2E-32F1-43BD-93FD-796800EB9AC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 amt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5466"/>
          <a:stretch/>
        </p:blipFill>
        <p:spPr>
          <a:xfrm>
            <a:off x="8509697" y="3724606"/>
            <a:ext cx="3682303" cy="3133394"/>
          </a:xfrm>
          <a:prstGeom prst="rect">
            <a:avLst/>
          </a:prstGeom>
          <a:effectLst/>
        </p:spPr>
      </p:pic>
      <p:sp>
        <p:nvSpPr>
          <p:cNvPr id="34" name="Prostokąt 33">
            <a:extLst>
              <a:ext uri="{FF2B5EF4-FFF2-40B4-BE49-F238E27FC236}">
                <a16:creationId xmlns:a16="http://schemas.microsoft.com/office/drawing/2014/main" id="{3E6D00E6-FA8D-4927-99F7-9274E4284B1F}"/>
              </a:ext>
            </a:extLst>
          </p:cNvPr>
          <p:cNvSpPr/>
          <p:nvPr/>
        </p:nvSpPr>
        <p:spPr>
          <a:xfrm>
            <a:off x="299649" y="1611948"/>
            <a:ext cx="6929826" cy="481742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dirty="0">
                <a:solidFill>
                  <a:schemeClr val="tx1"/>
                </a:solidFill>
              </a:rPr>
              <a:t>Dodanie możliwości pomiaru temperatury mediów na wlocie i na wylocie z wymienników chłodzenia i grzania osobno dla każdej hali.</a:t>
            </a:r>
          </a:p>
          <a:p>
            <a:endParaRPr lang="pl-PL" dirty="0">
              <a:solidFill>
                <a:schemeClr val="tx1"/>
              </a:solidFill>
            </a:endParaRPr>
          </a:p>
          <a:p>
            <a:r>
              <a:rPr lang="pl-PL" dirty="0">
                <a:solidFill>
                  <a:schemeClr val="tx1"/>
                </a:solidFill>
              </a:rPr>
              <a:t> Po uwzględnieniu procentowego położenia zaworu danego medium, pozwoli to na ocenę względnego zużycia energii przez każdą halę osobno. </a:t>
            </a:r>
          </a:p>
          <a:p>
            <a:endParaRPr lang="pl-PL" dirty="0">
              <a:solidFill>
                <a:schemeClr val="tx1"/>
              </a:solidFill>
            </a:endParaRPr>
          </a:p>
          <a:p>
            <a:r>
              <a:rPr lang="pl-PL" dirty="0">
                <a:solidFill>
                  <a:schemeClr val="tx1"/>
                </a:solidFill>
              </a:rPr>
              <a:t>Pozwoli to np. ocenić: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tx1"/>
                </a:solidFill>
              </a:rPr>
              <a:t>Bieżący koszt energii a za tym np. celowość prowadzenie 3-go rzutu,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tx1"/>
                </a:solidFill>
              </a:rPr>
              <a:t>Wpływ sposobu regulowania parametrów mikroklimatu w hali na koszt obróbki powietrza. 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77332A11-1243-40FA-B372-4F1532C51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78" y="168275"/>
            <a:ext cx="9613487" cy="721837"/>
          </a:xfrm>
          <a:noFill/>
          <a:ln>
            <a:noFill/>
          </a:ln>
        </p:spPr>
        <p:txBody>
          <a:bodyPr>
            <a:normAutofit/>
          </a:bodyPr>
          <a:lstStyle/>
          <a:p>
            <a:r>
              <a:rPr lang="pl-PL" dirty="0"/>
              <a:t>KONTROLOWANE MEDIA - ZUŻYCIE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83CC2400-D740-4925-B3BA-A86BC813099D}"/>
              </a:ext>
            </a:extLst>
          </p:cNvPr>
          <p:cNvSpPr/>
          <p:nvPr/>
        </p:nvSpPr>
        <p:spPr>
          <a:xfrm>
            <a:off x="1030278" y="930577"/>
            <a:ext cx="9613487" cy="5311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2" name="Prostokąt 31">
            <a:extLst>
              <a:ext uri="{FF2B5EF4-FFF2-40B4-BE49-F238E27FC236}">
                <a16:creationId xmlns:a16="http://schemas.microsoft.com/office/drawing/2014/main" id="{0C68425D-7B3B-4819-8D7A-3F645800E1A1}"/>
              </a:ext>
            </a:extLst>
          </p:cNvPr>
          <p:cNvSpPr/>
          <p:nvPr/>
        </p:nvSpPr>
        <p:spPr>
          <a:xfrm>
            <a:off x="684221" y="890112"/>
            <a:ext cx="7173525" cy="473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43" name="Grupa 42">
            <a:extLst>
              <a:ext uri="{FF2B5EF4-FFF2-40B4-BE49-F238E27FC236}">
                <a16:creationId xmlns:a16="http://schemas.microsoft.com/office/drawing/2014/main" id="{7BC66A8E-A3B9-4EF0-BEEB-064A40DD3339}"/>
              </a:ext>
            </a:extLst>
          </p:cNvPr>
          <p:cNvGrpSpPr/>
          <p:nvPr/>
        </p:nvGrpSpPr>
        <p:grpSpPr>
          <a:xfrm>
            <a:off x="11353800" y="-1"/>
            <a:ext cx="838200" cy="6858000"/>
            <a:chOff x="11353800" y="-1"/>
            <a:chExt cx="838200" cy="6858000"/>
          </a:xfrm>
        </p:grpSpPr>
        <p:sp>
          <p:nvSpPr>
            <p:cNvPr id="45" name="Prostokąt 44">
              <a:extLst>
                <a:ext uri="{FF2B5EF4-FFF2-40B4-BE49-F238E27FC236}">
                  <a16:creationId xmlns:a16="http://schemas.microsoft.com/office/drawing/2014/main" id="{86DC1BA9-8386-403A-9189-1DA0B1CBD342}"/>
                </a:ext>
              </a:extLst>
            </p:cNvPr>
            <p:cNvSpPr/>
            <p:nvPr userDrawn="1"/>
          </p:nvSpPr>
          <p:spPr>
            <a:xfrm flipV="1">
              <a:off x="11353800" y="-1"/>
              <a:ext cx="8382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48" name="Grafika 47">
              <a:extLst>
                <a:ext uri="{FF2B5EF4-FFF2-40B4-BE49-F238E27FC236}">
                  <a16:creationId xmlns:a16="http://schemas.microsoft.com/office/drawing/2014/main" id="{F31DCDFB-BFC5-4045-9C60-874E30E9B41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1426718" y="173691"/>
              <a:ext cx="692364" cy="382868"/>
            </a:xfrm>
            <a:prstGeom prst="rect">
              <a:avLst/>
            </a:prstGeom>
          </p:spPr>
        </p:pic>
      </p:grpSp>
      <p:grpSp>
        <p:nvGrpSpPr>
          <p:cNvPr id="5" name="Grupa 4">
            <a:extLst>
              <a:ext uri="{FF2B5EF4-FFF2-40B4-BE49-F238E27FC236}">
                <a16:creationId xmlns:a16="http://schemas.microsoft.com/office/drawing/2014/main" id="{1909B82D-056F-46CA-8E38-D6CAB03B56C9}"/>
              </a:ext>
            </a:extLst>
          </p:cNvPr>
          <p:cNvGrpSpPr/>
          <p:nvPr/>
        </p:nvGrpSpPr>
        <p:grpSpPr>
          <a:xfrm>
            <a:off x="-1" y="-1"/>
            <a:ext cx="940604" cy="1201737"/>
            <a:chOff x="-1" y="-1"/>
            <a:chExt cx="940604" cy="1201737"/>
          </a:xfrm>
        </p:grpSpPr>
        <p:sp>
          <p:nvSpPr>
            <p:cNvPr id="53" name="Prostokąt 52">
              <a:extLst>
                <a:ext uri="{FF2B5EF4-FFF2-40B4-BE49-F238E27FC236}">
                  <a16:creationId xmlns:a16="http://schemas.microsoft.com/office/drawing/2014/main" id="{128BCC96-F026-456A-A885-C7789BFEC20E}"/>
                </a:ext>
              </a:extLst>
            </p:cNvPr>
            <p:cNvSpPr/>
            <p:nvPr userDrawn="1"/>
          </p:nvSpPr>
          <p:spPr>
            <a:xfrm>
              <a:off x="0" y="168276"/>
              <a:ext cx="171460" cy="25638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4" name="Prostokąt 53">
              <a:extLst>
                <a:ext uri="{FF2B5EF4-FFF2-40B4-BE49-F238E27FC236}">
                  <a16:creationId xmlns:a16="http://schemas.microsoft.com/office/drawing/2014/main" id="{03F23E3A-13CF-42FA-ABD6-F5E774F9625F}"/>
                </a:ext>
              </a:extLst>
            </p:cNvPr>
            <p:cNvSpPr/>
            <p:nvPr userDrawn="1"/>
          </p:nvSpPr>
          <p:spPr>
            <a:xfrm>
              <a:off x="171460" y="424657"/>
              <a:ext cx="256381" cy="25638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5" name="Prostokąt 54">
              <a:extLst>
                <a:ext uri="{FF2B5EF4-FFF2-40B4-BE49-F238E27FC236}">
                  <a16:creationId xmlns:a16="http://schemas.microsoft.com/office/drawing/2014/main" id="{698B5D45-BE1F-4E53-BD7A-29DF376EA529}"/>
                </a:ext>
              </a:extLst>
            </p:cNvPr>
            <p:cNvSpPr/>
            <p:nvPr userDrawn="1"/>
          </p:nvSpPr>
          <p:spPr>
            <a:xfrm>
              <a:off x="171460" y="-1"/>
              <a:ext cx="256381" cy="16827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6" name="Prostokąt 55">
              <a:extLst>
                <a:ext uri="{FF2B5EF4-FFF2-40B4-BE49-F238E27FC236}">
                  <a16:creationId xmlns:a16="http://schemas.microsoft.com/office/drawing/2014/main" id="{6C13D4CB-7E09-4DF1-BE0A-25DDAED9D34E}"/>
                </a:ext>
              </a:extLst>
            </p:cNvPr>
            <p:cNvSpPr/>
            <p:nvPr userDrawn="1"/>
          </p:nvSpPr>
          <p:spPr>
            <a:xfrm>
              <a:off x="427841" y="681038"/>
              <a:ext cx="256381" cy="25638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7" name="Prostokąt 56">
              <a:extLst>
                <a:ext uri="{FF2B5EF4-FFF2-40B4-BE49-F238E27FC236}">
                  <a16:creationId xmlns:a16="http://schemas.microsoft.com/office/drawing/2014/main" id="{CF7BA8F2-A388-40C4-B448-B17109152F7D}"/>
                </a:ext>
              </a:extLst>
            </p:cNvPr>
            <p:cNvSpPr/>
            <p:nvPr userDrawn="1"/>
          </p:nvSpPr>
          <p:spPr>
            <a:xfrm>
              <a:off x="427841" y="172244"/>
              <a:ext cx="256381" cy="256381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8" name="Prostokąt 57">
              <a:extLst>
                <a:ext uri="{FF2B5EF4-FFF2-40B4-BE49-F238E27FC236}">
                  <a16:creationId xmlns:a16="http://schemas.microsoft.com/office/drawing/2014/main" id="{F59F4A4E-A5AE-4A61-95E6-1F99D6B0F691}"/>
                </a:ext>
              </a:extLst>
            </p:cNvPr>
            <p:cNvSpPr/>
            <p:nvPr userDrawn="1"/>
          </p:nvSpPr>
          <p:spPr>
            <a:xfrm>
              <a:off x="684222" y="432593"/>
              <a:ext cx="256381" cy="25638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9" name="Prostokąt 58">
              <a:extLst>
                <a:ext uri="{FF2B5EF4-FFF2-40B4-BE49-F238E27FC236}">
                  <a16:creationId xmlns:a16="http://schemas.microsoft.com/office/drawing/2014/main" id="{F2E9B19A-53DE-469A-B84F-34C89073BD6D}"/>
                </a:ext>
              </a:extLst>
            </p:cNvPr>
            <p:cNvSpPr/>
            <p:nvPr userDrawn="1"/>
          </p:nvSpPr>
          <p:spPr>
            <a:xfrm>
              <a:off x="-1" y="688974"/>
              <a:ext cx="171460" cy="25638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0" name="Prostokąt 59">
              <a:extLst>
                <a:ext uri="{FF2B5EF4-FFF2-40B4-BE49-F238E27FC236}">
                  <a16:creationId xmlns:a16="http://schemas.microsoft.com/office/drawing/2014/main" id="{D69668D5-6DF0-4C4C-B601-D425BCB6DA1F}"/>
                </a:ext>
              </a:extLst>
            </p:cNvPr>
            <p:cNvSpPr/>
            <p:nvPr userDrawn="1"/>
          </p:nvSpPr>
          <p:spPr>
            <a:xfrm>
              <a:off x="684222" y="-1"/>
              <a:ext cx="256381" cy="16827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2" name="Prostokąt 61">
              <a:extLst>
                <a:ext uri="{FF2B5EF4-FFF2-40B4-BE49-F238E27FC236}">
                  <a16:creationId xmlns:a16="http://schemas.microsoft.com/office/drawing/2014/main" id="{5BF7E3C2-1C5F-4681-88E5-D3C0591E5522}"/>
                </a:ext>
              </a:extLst>
            </p:cNvPr>
            <p:cNvSpPr/>
            <p:nvPr userDrawn="1"/>
          </p:nvSpPr>
          <p:spPr>
            <a:xfrm>
              <a:off x="174626" y="945355"/>
              <a:ext cx="256381" cy="256381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4" name="Prostokąt 63">
              <a:extLst>
                <a:ext uri="{FF2B5EF4-FFF2-40B4-BE49-F238E27FC236}">
                  <a16:creationId xmlns:a16="http://schemas.microsoft.com/office/drawing/2014/main" id="{CCF6A8C0-C5B7-4F47-94FB-FF7A448FEF36}"/>
                </a:ext>
              </a:extLst>
            </p:cNvPr>
            <p:cNvSpPr/>
            <p:nvPr/>
          </p:nvSpPr>
          <p:spPr>
            <a:xfrm>
              <a:off x="171459" y="688973"/>
              <a:ext cx="256381" cy="25638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sp>
        <p:nvSpPr>
          <p:cNvPr id="12" name="Prostokąt 11">
            <a:extLst>
              <a:ext uri="{FF2B5EF4-FFF2-40B4-BE49-F238E27FC236}">
                <a16:creationId xmlns:a16="http://schemas.microsoft.com/office/drawing/2014/main" id="{1292CDC6-DAE2-4C96-8999-9BA000EB0919}"/>
              </a:ext>
            </a:extLst>
          </p:cNvPr>
          <p:cNvSpPr/>
          <p:nvPr/>
        </p:nvSpPr>
        <p:spPr>
          <a:xfrm>
            <a:off x="-1" y="2012353"/>
            <a:ext cx="299650" cy="42360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502670AB-100B-4D14-96E7-C0ECC908F9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4124" y="1278591"/>
            <a:ext cx="3975921" cy="226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335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Obraz 34">
            <a:extLst>
              <a:ext uri="{FF2B5EF4-FFF2-40B4-BE49-F238E27FC236}">
                <a16:creationId xmlns:a16="http://schemas.microsoft.com/office/drawing/2014/main" id="{B45E8D2E-32F1-43BD-93FD-796800EB9AC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 amt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5466"/>
          <a:stretch/>
        </p:blipFill>
        <p:spPr>
          <a:xfrm>
            <a:off x="8509697" y="3724606"/>
            <a:ext cx="3682303" cy="3133394"/>
          </a:xfrm>
          <a:prstGeom prst="rect">
            <a:avLst/>
          </a:prstGeom>
          <a:effectLst/>
        </p:spPr>
      </p:pic>
      <p:sp>
        <p:nvSpPr>
          <p:cNvPr id="34" name="Prostokąt 33">
            <a:extLst>
              <a:ext uri="{FF2B5EF4-FFF2-40B4-BE49-F238E27FC236}">
                <a16:creationId xmlns:a16="http://schemas.microsoft.com/office/drawing/2014/main" id="{3E6D00E6-FA8D-4927-99F7-9274E4284B1F}"/>
              </a:ext>
            </a:extLst>
          </p:cNvPr>
          <p:cNvSpPr/>
          <p:nvPr/>
        </p:nvSpPr>
        <p:spPr>
          <a:xfrm>
            <a:off x="299649" y="1611948"/>
            <a:ext cx="6929826" cy="481742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dirty="0">
                <a:solidFill>
                  <a:schemeClr val="tx1"/>
                </a:solidFill>
              </a:rPr>
              <a:t>Dodanie możliwości pomiaru temperatury wody ze studni na wlocie dodatkowego wymiennika wstępnego chłodzenia.</a:t>
            </a:r>
          </a:p>
          <a:p>
            <a:endParaRPr lang="pl-PL" dirty="0">
              <a:solidFill>
                <a:schemeClr val="tx1"/>
              </a:solidFill>
            </a:endParaRPr>
          </a:p>
          <a:p>
            <a:r>
              <a:rPr lang="pl-PL" dirty="0">
                <a:solidFill>
                  <a:schemeClr val="tx1"/>
                </a:solidFill>
              </a:rPr>
              <a:t>Uzależnienie działania sygnałów sterujących tym wymiennikiem w zależności od temperatury powietrza przed tym wymiennikiem. </a:t>
            </a:r>
          </a:p>
          <a:p>
            <a:endParaRPr lang="pl-PL" dirty="0">
              <a:solidFill>
                <a:schemeClr val="tx1"/>
              </a:solidFill>
            </a:endParaRPr>
          </a:p>
          <a:p>
            <a:r>
              <a:rPr lang="pl-PL" dirty="0">
                <a:solidFill>
                  <a:schemeClr val="tx1"/>
                </a:solidFill>
              </a:rPr>
              <a:t>Wymiennik dodatkowy wody ze studni może być włączany, jeżeli temperatura wody jest odpowiednio niższa od temperatury wchodzącego na niego powietrza. W przeciwnym przypadku należy ustawić moc na 0 !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77332A11-1243-40FA-B372-4F1532C51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78" y="168275"/>
            <a:ext cx="9613487" cy="721837"/>
          </a:xfrm>
          <a:noFill/>
          <a:ln>
            <a:noFill/>
          </a:ln>
        </p:spPr>
        <p:txBody>
          <a:bodyPr>
            <a:normAutofit/>
          </a:bodyPr>
          <a:lstStyle/>
          <a:p>
            <a:r>
              <a:rPr lang="pl-PL" dirty="0"/>
              <a:t>KONTROLOWANE MEDIA – WODA ZE STUDNI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83CC2400-D740-4925-B3BA-A86BC813099D}"/>
              </a:ext>
            </a:extLst>
          </p:cNvPr>
          <p:cNvSpPr/>
          <p:nvPr/>
        </p:nvSpPr>
        <p:spPr>
          <a:xfrm>
            <a:off x="1030278" y="930577"/>
            <a:ext cx="9613487" cy="5311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2" name="Prostokąt 31">
            <a:extLst>
              <a:ext uri="{FF2B5EF4-FFF2-40B4-BE49-F238E27FC236}">
                <a16:creationId xmlns:a16="http://schemas.microsoft.com/office/drawing/2014/main" id="{0C68425D-7B3B-4819-8D7A-3F645800E1A1}"/>
              </a:ext>
            </a:extLst>
          </p:cNvPr>
          <p:cNvSpPr/>
          <p:nvPr/>
        </p:nvSpPr>
        <p:spPr>
          <a:xfrm>
            <a:off x="684221" y="890112"/>
            <a:ext cx="7173525" cy="473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43" name="Grupa 42">
            <a:extLst>
              <a:ext uri="{FF2B5EF4-FFF2-40B4-BE49-F238E27FC236}">
                <a16:creationId xmlns:a16="http://schemas.microsoft.com/office/drawing/2014/main" id="{7BC66A8E-A3B9-4EF0-BEEB-064A40DD3339}"/>
              </a:ext>
            </a:extLst>
          </p:cNvPr>
          <p:cNvGrpSpPr/>
          <p:nvPr/>
        </p:nvGrpSpPr>
        <p:grpSpPr>
          <a:xfrm>
            <a:off x="11353800" y="-1"/>
            <a:ext cx="838200" cy="6858000"/>
            <a:chOff x="11353800" y="-1"/>
            <a:chExt cx="838200" cy="6858000"/>
          </a:xfrm>
        </p:grpSpPr>
        <p:sp>
          <p:nvSpPr>
            <p:cNvPr id="45" name="Prostokąt 44">
              <a:extLst>
                <a:ext uri="{FF2B5EF4-FFF2-40B4-BE49-F238E27FC236}">
                  <a16:creationId xmlns:a16="http://schemas.microsoft.com/office/drawing/2014/main" id="{86DC1BA9-8386-403A-9189-1DA0B1CBD342}"/>
                </a:ext>
              </a:extLst>
            </p:cNvPr>
            <p:cNvSpPr/>
            <p:nvPr userDrawn="1"/>
          </p:nvSpPr>
          <p:spPr>
            <a:xfrm flipV="1">
              <a:off x="11353800" y="-1"/>
              <a:ext cx="8382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48" name="Grafika 47">
              <a:extLst>
                <a:ext uri="{FF2B5EF4-FFF2-40B4-BE49-F238E27FC236}">
                  <a16:creationId xmlns:a16="http://schemas.microsoft.com/office/drawing/2014/main" id="{F31DCDFB-BFC5-4045-9C60-874E30E9B41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1426718" y="173691"/>
              <a:ext cx="692364" cy="382868"/>
            </a:xfrm>
            <a:prstGeom prst="rect">
              <a:avLst/>
            </a:prstGeom>
          </p:spPr>
        </p:pic>
      </p:grpSp>
      <p:grpSp>
        <p:nvGrpSpPr>
          <p:cNvPr id="5" name="Grupa 4">
            <a:extLst>
              <a:ext uri="{FF2B5EF4-FFF2-40B4-BE49-F238E27FC236}">
                <a16:creationId xmlns:a16="http://schemas.microsoft.com/office/drawing/2014/main" id="{1909B82D-056F-46CA-8E38-D6CAB03B56C9}"/>
              </a:ext>
            </a:extLst>
          </p:cNvPr>
          <p:cNvGrpSpPr/>
          <p:nvPr/>
        </p:nvGrpSpPr>
        <p:grpSpPr>
          <a:xfrm>
            <a:off x="-1" y="-1"/>
            <a:ext cx="940604" cy="1201737"/>
            <a:chOff x="-1" y="-1"/>
            <a:chExt cx="940604" cy="1201737"/>
          </a:xfrm>
        </p:grpSpPr>
        <p:sp>
          <p:nvSpPr>
            <p:cNvPr id="53" name="Prostokąt 52">
              <a:extLst>
                <a:ext uri="{FF2B5EF4-FFF2-40B4-BE49-F238E27FC236}">
                  <a16:creationId xmlns:a16="http://schemas.microsoft.com/office/drawing/2014/main" id="{128BCC96-F026-456A-A885-C7789BFEC20E}"/>
                </a:ext>
              </a:extLst>
            </p:cNvPr>
            <p:cNvSpPr/>
            <p:nvPr userDrawn="1"/>
          </p:nvSpPr>
          <p:spPr>
            <a:xfrm>
              <a:off x="0" y="168276"/>
              <a:ext cx="171460" cy="25638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4" name="Prostokąt 53">
              <a:extLst>
                <a:ext uri="{FF2B5EF4-FFF2-40B4-BE49-F238E27FC236}">
                  <a16:creationId xmlns:a16="http://schemas.microsoft.com/office/drawing/2014/main" id="{03F23E3A-13CF-42FA-ABD6-F5E774F9625F}"/>
                </a:ext>
              </a:extLst>
            </p:cNvPr>
            <p:cNvSpPr/>
            <p:nvPr userDrawn="1"/>
          </p:nvSpPr>
          <p:spPr>
            <a:xfrm>
              <a:off x="171460" y="424657"/>
              <a:ext cx="256381" cy="25638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5" name="Prostokąt 54">
              <a:extLst>
                <a:ext uri="{FF2B5EF4-FFF2-40B4-BE49-F238E27FC236}">
                  <a16:creationId xmlns:a16="http://schemas.microsoft.com/office/drawing/2014/main" id="{698B5D45-BE1F-4E53-BD7A-29DF376EA529}"/>
                </a:ext>
              </a:extLst>
            </p:cNvPr>
            <p:cNvSpPr/>
            <p:nvPr userDrawn="1"/>
          </p:nvSpPr>
          <p:spPr>
            <a:xfrm>
              <a:off x="171460" y="-1"/>
              <a:ext cx="256381" cy="16827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6" name="Prostokąt 55">
              <a:extLst>
                <a:ext uri="{FF2B5EF4-FFF2-40B4-BE49-F238E27FC236}">
                  <a16:creationId xmlns:a16="http://schemas.microsoft.com/office/drawing/2014/main" id="{6C13D4CB-7E09-4DF1-BE0A-25DDAED9D34E}"/>
                </a:ext>
              </a:extLst>
            </p:cNvPr>
            <p:cNvSpPr/>
            <p:nvPr userDrawn="1"/>
          </p:nvSpPr>
          <p:spPr>
            <a:xfrm>
              <a:off x="427841" y="681038"/>
              <a:ext cx="256381" cy="25638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7" name="Prostokąt 56">
              <a:extLst>
                <a:ext uri="{FF2B5EF4-FFF2-40B4-BE49-F238E27FC236}">
                  <a16:creationId xmlns:a16="http://schemas.microsoft.com/office/drawing/2014/main" id="{CF7BA8F2-A388-40C4-B448-B17109152F7D}"/>
                </a:ext>
              </a:extLst>
            </p:cNvPr>
            <p:cNvSpPr/>
            <p:nvPr userDrawn="1"/>
          </p:nvSpPr>
          <p:spPr>
            <a:xfrm>
              <a:off x="427841" y="172244"/>
              <a:ext cx="256381" cy="256381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8" name="Prostokąt 57">
              <a:extLst>
                <a:ext uri="{FF2B5EF4-FFF2-40B4-BE49-F238E27FC236}">
                  <a16:creationId xmlns:a16="http://schemas.microsoft.com/office/drawing/2014/main" id="{F59F4A4E-A5AE-4A61-95E6-1F99D6B0F691}"/>
                </a:ext>
              </a:extLst>
            </p:cNvPr>
            <p:cNvSpPr/>
            <p:nvPr userDrawn="1"/>
          </p:nvSpPr>
          <p:spPr>
            <a:xfrm>
              <a:off x="684222" y="432593"/>
              <a:ext cx="256381" cy="25638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9" name="Prostokąt 58">
              <a:extLst>
                <a:ext uri="{FF2B5EF4-FFF2-40B4-BE49-F238E27FC236}">
                  <a16:creationId xmlns:a16="http://schemas.microsoft.com/office/drawing/2014/main" id="{F2E9B19A-53DE-469A-B84F-34C89073BD6D}"/>
                </a:ext>
              </a:extLst>
            </p:cNvPr>
            <p:cNvSpPr/>
            <p:nvPr userDrawn="1"/>
          </p:nvSpPr>
          <p:spPr>
            <a:xfrm>
              <a:off x="-1" y="688974"/>
              <a:ext cx="171460" cy="25638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0" name="Prostokąt 59">
              <a:extLst>
                <a:ext uri="{FF2B5EF4-FFF2-40B4-BE49-F238E27FC236}">
                  <a16:creationId xmlns:a16="http://schemas.microsoft.com/office/drawing/2014/main" id="{D69668D5-6DF0-4C4C-B601-D425BCB6DA1F}"/>
                </a:ext>
              </a:extLst>
            </p:cNvPr>
            <p:cNvSpPr/>
            <p:nvPr userDrawn="1"/>
          </p:nvSpPr>
          <p:spPr>
            <a:xfrm>
              <a:off x="684222" y="-1"/>
              <a:ext cx="256381" cy="16827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2" name="Prostokąt 61">
              <a:extLst>
                <a:ext uri="{FF2B5EF4-FFF2-40B4-BE49-F238E27FC236}">
                  <a16:creationId xmlns:a16="http://schemas.microsoft.com/office/drawing/2014/main" id="{5BF7E3C2-1C5F-4681-88E5-D3C0591E5522}"/>
                </a:ext>
              </a:extLst>
            </p:cNvPr>
            <p:cNvSpPr/>
            <p:nvPr userDrawn="1"/>
          </p:nvSpPr>
          <p:spPr>
            <a:xfrm>
              <a:off x="174626" y="945355"/>
              <a:ext cx="256381" cy="256381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4" name="Prostokąt 63">
              <a:extLst>
                <a:ext uri="{FF2B5EF4-FFF2-40B4-BE49-F238E27FC236}">
                  <a16:creationId xmlns:a16="http://schemas.microsoft.com/office/drawing/2014/main" id="{CCF6A8C0-C5B7-4F47-94FB-FF7A448FEF36}"/>
                </a:ext>
              </a:extLst>
            </p:cNvPr>
            <p:cNvSpPr/>
            <p:nvPr/>
          </p:nvSpPr>
          <p:spPr>
            <a:xfrm>
              <a:off x="171459" y="688973"/>
              <a:ext cx="256381" cy="25638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sp>
        <p:nvSpPr>
          <p:cNvPr id="12" name="Prostokąt 11">
            <a:extLst>
              <a:ext uri="{FF2B5EF4-FFF2-40B4-BE49-F238E27FC236}">
                <a16:creationId xmlns:a16="http://schemas.microsoft.com/office/drawing/2014/main" id="{1292CDC6-DAE2-4C96-8999-9BA000EB0919}"/>
              </a:ext>
            </a:extLst>
          </p:cNvPr>
          <p:cNvSpPr/>
          <p:nvPr/>
        </p:nvSpPr>
        <p:spPr>
          <a:xfrm>
            <a:off x="-1" y="2012353"/>
            <a:ext cx="299650" cy="42360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C04701CB-86AC-4B2E-9F31-B42F901FCD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2738" y="1298940"/>
            <a:ext cx="3697799" cy="2588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754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ymbol zastępczy tekstu 28">
            <a:extLst>
              <a:ext uri="{FF2B5EF4-FFF2-40B4-BE49-F238E27FC236}">
                <a16:creationId xmlns:a16="http://schemas.microsoft.com/office/drawing/2014/main" id="{D00D03A1-1B53-4076-8F31-F18D5D6B5325}"/>
              </a:ext>
            </a:extLst>
          </p:cNvPr>
          <p:cNvSpPr txBox="1">
            <a:spLocks/>
          </p:cNvSpPr>
          <p:nvPr/>
        </p:nvSpPr>
        <p:spPr>
          <a:xfrm>
            <a:off x="7116762" y="2039019"/>
            <a:ext cx="3062288" cy="347400"/>
          </a:xfrm>
          <a:prstGeom prst="rect">
            <a:avLst/>
          </a:prstGeom>
          <a:solidFill>
            <a:schemeClr val="accent6"/>
          </a:solidFill>
        </p:spPr>
        <p:txBody>
          <a:bodyPr anchor="ctr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Wingdings" panose="05000000000000000000" pitchFamily="2" charset="2"/>
              <a:buNone/>
              <a:defRPr sz="18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Tx/>
              <a:buSzPct val="110000"/>
              <a:buFont typeface="Wingdings" panose="05000000000000000000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anose="05000000000000000000" pitchFamily="2" charset="2"/>
              <a:buNone/>
              <a:defRPr lang="pl-PL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/>
              <a:t>Janów Podlaski, dn. 03.10.2019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736708D9-FCE5-4D10-9380-903485F5E7A2}"/>
              </a:ext>
            </a:extLst>
          </p:cNvPr>
          <p:cNvSpPr/>
          <p:nvPr/>
        </p:nvSpPr>
        <p:spPr>
          <a:xfrm>
            <a:off x="0" y="1929620"/>
            <a:ext cx="10179050" cy="313339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 </a:t>
            </a:r>
          </a:p>
        </p:txBody>
      </p:sp>
      <p:grpSp>
        <p:nvGrpSpPr>
          <p:cNvPr id="62" name="Grupa 61">
            <a:extLst>
              <a:ext uri="{FF2B5EF4-FFF2-40B4-BE49-F238E27FC236}">
                <a16:creationId xmlns:a16="http://schemas.microsoft.com/office/drawing/2014/main" id="{C1F68A2C-D956-48A0-8F5D-6ED91D2B024E}"/>
              </a:ext>
            </a:extLst>
          </p:cNvPr>
          <p:cNvGrpSpPr/>
          <p:nvPr/>
        </p:nvGrpSpPr>
        <p:grpSpPr>
          <a:xfrm>
            <a:off x="1933628" y="5269458"/>
            <a:ext cx="3819472" cy="921012"/>
            <a:chOff x="1933628" y="5269458"/>
            <a:chExt cx="3819472" cy="921012"/>
          </a:xfrm>
        </p:grpSpPr>
        <p:sp>
          <p:nvSpPr>
            <p:cNvPr id="4" name="Prostokąt: zaokrąglone rogi 3">
              <a:extLst>
                <a:ext uri="{FF2B5EF4-FFF2-40B4-BE49-F238E27FC236}">
                  <a16:creationId xmlns:a16="http://schemas.microsoft.com/office/drawing/2014/main" id="{9E6A2026-C800-4FAB-A879-6EF12164207F}"/>
                </a:ext>
              </a:extLst>
            </p:cNvPr>
            <p:cNvSpPr/>
            <p:nvPr/>
          </p:nvSpPr>
          <p:spPr>
            <a:xfrm>
              <a:off x="1933628" y="5269458"/>
              <a:ext cx="3819472" cy="921012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" name="Symbol zastępczy tekstu 26">
              <a:extLst>
                <a:ext uri="{FF2B5EF4-FFF2-40B4-BE49-F238E27FC236}">
                  <a16:creationId xmlns:a16="http://schemas.microsoft.com/office/drawing/2014/main" id="{04757F46-11D1-4068-826C-CE2B7B0EA2A5}"/>
                </a:ext>
              </a:extLst>
            </p:cNvPr>
            <p:cNvSpPr txBox="1">
              <a:spLocks/>
            </p:cNvSpPr>
            <p:nvPr/>
          </p:nvSpPr>
          <p:spPr>
            <a:xfrm>
              <a:off x="2794447" y="5363169"/>
              <a:ext cx="2882453" cy="350234"/>
            </a:xfrm>
            <a:prstGeom prst="rect">
              <a:avLst/>
            </a:prstGeom>
          </p:spPr>
          <p:txBody>
            <a:bodyPr>
              <a:normAutofit fontScale="92500" lnSpcReduction="10000"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1"/>
                </a:buClr>
                <a:buFont typeface="Wingdings" panose="05000000000000000000" pitchFamily="2" charset="2"/>
                <a:buNone/>
                <a:defRPr sz="2000" kern="1200">
                  <a:solidFill>
                    <a:schemeClr val="accent4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Tx/>
                <a:buSzPct val="110000"/>
                <a:buFont typeface="Wingdings" panose="05000000000000000000" pitchFamily="2" charset="2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Font typeface="Wingdings" panose="05000000000000000000" pitchFamily="2" charset="2"/>
                <a:buNone/>
                <a:defRPr lang="pl-PL" sz="1600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Wingdings" panose="05000000000000000000" pitchFamily="2" charset="2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Wingdings" panose="05000000000000000000" pitchFamily="2" charset="2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pl-PL" dirty="0"/>
                <a:t>Andrzej  Łobzowski</a:t>
              </a:r>
            </a:p>
          </p:txBody>
        </p:sp>
        <p:sp>
          <p:nvSpPr>
            <p:cNvPr id="13" name="Symbol zastępczy tekstu 34">
              <a:extLst>
                <a:ext uri="{FF2B5EF4-FFF2-40B4-BE49-F238E27FC236}">
                  <a16:creationId xmlns:a16="http://schemas.microsoft.com/office/drawing/2014/main" id="{A543B649-7E33-47A8-BB76-FEFBEBF9D1B4}"/>
                </a:ext>
              </a:extLst>
            </p:cNvPr>
            <p:cNvSpPr txBox="1">
              <a:spLocks/>
            </p:cNvSpPr>
            <p:nvPr/>
          </p:nvSpPr>
          <p:spPr>
            <a:xfrm>
              <a:off x="2794447" y="5729964"/>
              <a:ext cx="2882453" cy="304068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1"/>
                </a:buClr>
                <a:buFont typeface="Wingdings" panose="05000000000000000000" pitchFamily="2" charset="2"/>
                <a:buNone/>
                <a:defRPr sz="1600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Tx/>
                <a:buSzPct val="110000"/>
                <a:buFont typeface="Wingdings" panose="05000000000000000000" pitchFamily="2" charset="2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Font typeface="Wingdings" panose="05000000000000000000" pitchFamily="2" charset="2"/>
                <a:buNone/>
                <a:defRPr lang="pl-PL" sz="1600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Wingdings" panose="05000000000000000000" pitchFamily="2" charset="2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Wingdings" panose="05000000000000000000" pitchFamily="2" charset="2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pl-PL" dirty="0"/>
                <a:t>lobzowski@label.pl</a:t>
              </a:r>
            </a:p>
          </p:txBody>
        </p:sp>
      </p:grpSp>
      <p:sp>
        <p:nvSpPr>
          <p:cNvPr id="7" name="Symbol zastępczy tekstu 16">
            <a:extLst>
              <a:ext uri="{FF2B5EF4-FFF2-40B4-BE49-F238E27FC236}">
                <a16:creationId xmlns:a16="http://schemas.microsoft.com/office/drawing/2014/main" id="{E04767AA-8768-4737-9A5D-95DDA7B1EFD2}"/>
              </a:ext>
            </a:extLst>
          </p:cNvPr>
          <p:cNvSpPr txBox="1">
            <a:spLocks/>
          </p:cNvSpPr>
          <p:nvPr/>
        </p:nvSpPr>
        <p:spPr>
          <a:xfrm>
            <a:off x="800600" y="2193858"/>
            <a:ext cx="8920049" cy="175977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Wingdings" panose="05000000000000000000" pitchFamily="2" charset="2"/>
              <a:buNone/>
              <a:defRPr sz="6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Tx/>
              <a:buSzPct val="110000"/>
              <a:buFont typeface="Wingdings" panose="05000000000000000000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anose="05000000000000000000" pitchFamily="2" charset="2"/>
              <a:buNone/>
              <a:defRPr lang="pl-PL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/>
              <a:t>INTELIGENTNE SYSTEMY POMIARU I KONTROLI MIKROKLIAMTU</a:t>
            </a:r>
          </a:p>
        </p:txBody>
      </p:sp>
      <p:sp>
        <p:nvSpPr>
          <p:cNvPr id="8" name="Symbol zastępczy tekstu 20">
            <a:extLst>
              <a:ext uri="{FF2B5EF4-FFF2-40B4-BE49-F238E27FC236}">
                <a16:creationId xmlns:a16="http://schemas.microsoft.com/office/drawing/2014/main" id="{82B6F911-96A7-4BBA-8395-863F7663158C}"/>
              </a:ext>
            </a:extLst>
          </p:cNvPr>
          <p:cNvSpPr txBox="1">
            <a:spLocks/>
          </p:cNvSpPr>
          <p:nvPr/>
        </p:nvSpPr>
        <p:spPr>
          <a:xfrm>
            <a:off x="800100" y="4114913"/>
            <a:ext cx="9378950" cy="53521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Wingdings" panose="05000000000000000000" pitchFamily="2" charset="2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Tx/>
              <a:buSzPct val="110000"/>
              <a:buFont typeface="Wingdings" panose="05000000000000000000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anose="05000000000000000000" pitchFamily="2" charset="2"/>
              <a:buNone/>
              <a:defRPr lang="pl-PL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/>
              <a:t>MUSHROOM COMMANDER: STEROWANIE PARAMETRAMI POWIETRZA PRZY UPRAWIE GRZYBÓW </a:t>
            </a:r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01FCA834-6E1E-49C0-9BFA-DBD14513ABD4}"/>
              </a:ext>
            </a:extLst>
          </p:cNvPr>
          <p:cNvCxnSpPr/>
          <p:nvPr/>
        </p:nvCxnSpPr>
        <p:spPr>
          <a:xfrm>
            <a:off x="934948" y="3953630"/>
            <a:ext cx="62889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9" name="Grupa 48">
            <a:extLst>
              <a:ext uri="{FF2B5EF4-FFF2-40B4-BE49-F238E27FC236}">
                <a16:creationId xmlns:a16="http://schemas.microsoft.com/office/drawing/2014/main" id="{58890BCF-C7E7-4BAE-B02A-3D88EC92A457}"/>
              </a:ext>
            </a:extLst>
          </p:cNvPr>
          <p:cNvGrpSpPr/>
          <p:nvPr/>
        </p:nvGrpSpPr>
        <p:grpSpPr>
          <a:xfrm>
            <a:off x="1100510" y="659019"/>
            <a:ext cx="1778107" cy="939707"/>
            <a:chOff x="3707225" y="2168843"/>
            <a:chExt cx="4848225" cy="2562225"/>
          </a:xfrm>
        </p:grpSpPr>
        <p:sp>
          <p:nvSpPr>
            <p:cNvPr id="50" name="Dowolny kształt: kształt 49">
              <a:extLst>
                <a:ext uri="{FF2B5EF4-FFF2-40B4-BE49-F238E27FC236}">
                  <a16:creationId xmlns:a16="http://schemas.microsoft.com/office/drawing/2014/main" id="{48255166-AC87-4E74-A72C-32DF58F1F567}"/>
                </a:ext>
              </a:extLst>
            </p:cNvPr>
            <p:cNvSpPr/>
            <p:nvPr/>
          </p:nvSpPr>
          <p:spPr>
            <a:xfrm>
              <a:off x="3721703" y="2183321"/>
              <a:ext cx="4810125" cy="2533650"/>
            </a:xfrm>
            <a:custGeom>
              <a:avLst/>
              <a:gdLst>
                <a:gd name="connsiteX0" fmla="*/ 4067175 w 4810125"/>
                <a:gd name="connsiteY0" fmla="*/ 0 h 2533650"/>
                <a:gd name="connsiteX1" fmla="*/ 4481036 w 4810125"/>
                <a:gd name="connsiteY1" fmla="*/ 0 h 2533650"/>
                <a:gd name="connsiteX2" fmla="*/ 4481036 w 4810125"/>
                <a:gd name="connsiteY2" fmla="*/ 2051399 h 2533650"/>
                <a:gd name="connsiteX3" fmla="*/ 4819269 w 4810125"/>
                <a:gd name="connsiteY3" fmla="*/ 2051399 h 2533650"/>
                <a:gd name="connsiteX4" fmla="*/ 4819269 w 4810125"/>
                <a:gd name="connsiteY4" fmla="*/ 2536412 h 2533650"/>
                <a:gd name="connsiteX5" fmla="*/ 4067270 w 4810125"/>
                <a:gd name="connsiteY5" fmla="*/ 2536412 h 2533650"/>
                <a:gd name="connsiteX6" fmla="*/ 4067270 w 4810125"/>
                <a:gd name="connsiteY6" fmla="*/ 0 h 2533650"/>
                <a:gd name="connsiteX7" fmla="*/ 3991547 w 4810125"/>
                <a:gd name="connsiteY7" fmla="*/ 2536508 h 2533650"/>
                <a:gd name="connsiteX8" fmla="*/ 3991547 w 4810125"/>
                <a:gd name="connsiteY8" fmla="*/ 2536508 h 2533650"/>
                <a:gd name="connsiteX9" fmla="*/ 3991547 w 4810125"/>
                <a:gd name="connsiteY9" fmla="*/ 2536508 h 2533650"/>
                <a:gd name="connsiteX10" fmla="*/ 3261741 w 4810125"/>
                <a:gd name="connsiteY10" fmla="*/ 2536508 h 2533650"/>
                <a:gd name="connsiteX11" fmla="*/ 3261741 w 4810125"/>
                <a:gd name="connsiteY11" fmla="*/ 2051495 h 2533650"/>
                <a:gd name="connsiteX12" fmla="*/ 3261741 w 4810125"/>
                <a:gd name="connsiteY12" fmla="*/ 0 h 2533650"/>
                <a:gd name="connsiteX13" fmla="*/ 3991547 w 4810125"/>
                <a:gd name="connsiteY13" fmla="*/ 0 h 2533650"/>
                <a:gd name="connsiteX14" fmla="*/ 3991547 w 4810125"/>
                <a:gd name="connsiteY14" fmla="*/ 498348 h 2533650"/>
                <a:gd name="connsiteX15" fmla="*/ 3675602 w 4810125"/>
                <a:gd name="connsiteY15" fmla="*/ 498348 h 2533650"/>
                <a:gd name="connsiteX16" fmla="*/ 3675602 w 4810125"/>
                <a:gd name="connsiteY16" fmla="*/ 952214 h 2533650"/>
                <a:gd name="connsiteX17" fmla="*/ 3933730 w 4810125"/>
                <a:gd name="connsiteY17" fmla="*/ 952214 h 2533650"/>
                <a:gd name="connsiteX18" fmla="*/ 3933730 w 4810125"/>
                <a:gd name="connsiteY18" fmla="*/ 1450562 h 2533650"/>
                <a:gd name="connsiteX19" fmla="*/ 3675602 w 4810125"/>
                <a:gd name="connsiteY19" fmla="*/ 1450562 h 2533650"/>
                <a:gd name="connsiteX20" fmla="*/ 3675602 w 4810125"/>
                <a:gd name="connsiteY20" fmla="*/ 2051304 h 2533650"/>
                <a:gd name="connsiteX21" fmla="*/ 3991547 w 4810125"/>
                <a:gd name="connsiteY21" fmla="*/ 2051304 h 2533650"/>
                <a:gd name="connsiteX22" fmla="*/ 3991547 w 4810125"/>
                <a:gd name="connsiteY22" fmla="*/ 2536508 h 2533650"/>
                <a:gd name="connsiteX23" fmla="*/ 2754440 w 4810125"/>
                <a:gd name="connsiteY23" fmla="*/ 1085850 h 2533650"/>
                <a:gd name="connsiteX24" fmla="*/ 2754440 w 4810125"/>
                <a:gd name="connsiteY24" fmla="*/ 1085850 h 2533650"/>
                <a:gd name="connsiteX25" fmla="*/ 2754440 w 4810125"/>
                <a:gd name="connsiteY25" fmla="*/ 1085850 h 2533650"/>
                <a:gd name="connsiteX26" fmla="*/ 3194971 w 4810125"/>
                <a:gd name="connsiteY26" fmla="*/ 1085850 h 2533650"/>
                <a:gd name="connsiteX27" fmla="*/ 3194971 w 4810125"/>
                <a:gd name="connsiteY27" fmla="*/ 1441799 h 2533650"/>
                <a:gd name="connsiteX28" fmla="*/ 2754440 w 4810125"/>
                <a:gd name="connsiteY28" fmla="*/ 1441799 h 2533650"/>
                <a:gd name="connsiteX29" fmla="*/ 2754440 w 4810125"/>
                <a:gd name="connsiteY29" fmla="*/ 1085850 h 2533650"/>
                <a:gd name="connsiteX30" fmla="*/ 2167033 w 4810125"/>
                <a:gd name="connsiteY30" fmla="*/ 1513046 h 2533650"/>
                <a:gd name="connsiteX31" fmla="*/ 2167033 w 4810125"/>
                <a:gd name="connsiteY31" fmla="*/ 1513046 h 2533650"/>
                <a:gd name="connsiteX32" fmla="*/ 2167033 w 4810125"/>
                <a:gd name="connsiteY32" fmla="*/ 1513046 h 2533650"/>
                <a:gd name="connsiteX33" fmla="*/ 2327243 w 4810125"/>
                <a:gd name="connsiteY33" fmla="*/ 1513046 h 2533650"/>
                <a:gd name="connsiteX34" fmla="*/ 2327243 w 4810125"/>
                <a:gd name="connsiteY34" fmla="*/ 2060353 h 2533650"/>
                <a:gd name="connsiteX35" fmla="*/ 2167033 w 4810125"/>
                <a:gd name="connsiteY35" fmla="*/ 2060353 h 2533650"/>
                <a:gd name="connsiteX36" fmla="*/ 2167033 w 4810125"/>
                <a:gd name="connsiteY36" fmla="*/ 1513046 h 2533650"/>
                <a:gd name="connsiteX37" fmla="*/ 2167033 w 4810125"/>
                <a:gd name="connsiteY37" fmla="*/ 493967 h 2533650"/>
                <a:gd name="connsiteX38" fmla="*/ 2167033 w 4810125"/>
                <a:gd name="connsiteY38" fmla="*/ 493967 h 2533650"/>
                <a:gd name="connsiteX39" fmla="*/ 2167033 w 4810125"/>
                <a:gd name="connsiteY39" fmla="*/ 493967 h 2533650"/>
                <a:gd name="connsiteX40" fmla="*/ 2327243 w 4810125"/>
                <a:gd name="connsiteY40" fmla="*/ 493967 h 2533650"/>
                <a:gd name="connsiteX41" fmla="*/ 2327243 w 4810125"/>
                <a:gd name="connsiteY41" fmla="*/ 1032415 h 2533650"/>
                <a:gd name="connsiteX42" fmla="*/ 2167033 w 4810125"/>
                <a:gd name="connsiteY42" fmla="*/ 1032415 h 2533650"/>
                <a:gd name="connsiteX43" fmla="*/ 2167033 w 4810125"/>
                <a:gd name="connsiteY43" fmla="*/ 493967 h 2533650"/>
                <a:gd name="connsiteX44" fmla="*/ 1775460 w 4810125"/>
                <a:gd name="connsiteY44" fmla="*/ 0 h 2533650"/>
                <a:gd name="connsiteX45" fmla="*/ 1775460 w 4810125"/>
                <a:gd name="connsiteY45" fmla="*/ 0 h 2533650"/>
                <a:gd name="connsiteX46" fmla="*/ 1775460 w 4810125"/>
                <a:gd name="connsiteY46" fmla="*/ 0 h 2533650"/>
                <a:gd name="connsiteX47" fmla="*/ 2469642 w 4810125"/>
                <a:gd name="connsiteY47" fmla="*/ 0 h 2533650"/>
                <a:gd name="connsiteX48" fmla="*/ 2705481 w 4810125"/>
                <a:gd name="connsiteY48" fmla="*/ 347091 h 2533650"/>
                <a:gd name="connsiteX49" fmla="*/ 2705481 w 4810125"/>
                <a:gd name="connsiteY49" fmla="*/ 1032415 h 2533650"/>
                <a:gd name="connsiteX50" fmla="*/ 2505266 w 4810125"/>
                <a:gd name="connsiteY50" fmla="*/ 1241584 h 2533650"/>
                <a:gd name="connsiteX51" fmla="*/ 2736628 w 4810125"/>
                <a:gd name="connsiteY51" fmla="*/ 1513046 h 2533650"/>
                <a:gd name="connsiteX52" fmla="*/ 2736628 w 4810125"/>
                <a:gd name="connsiteY52" fmla="*/ 2167223 h 2533650"/>
                <a:gd name="connsiteX53" fmla="*/ 2469642 w 4810125"/>
                <a:gd name="connsiteY53" fmla="*/ 2536603 h 2533650"/>
                <a:gd name="connsiteX54" fmla="*/ 1775460 w 4810125"/>
                <a:gd name="connsiteY54" fmla="*/ 2536603 h 2533650"/>
                <a:gd name="connsiteX55" fmla="*/ 1775460 w 4810125"/>
                <a:gd name="connsiteY55" fmla="*/ 0 h 2533650"/>
                <a:gd name="connsiteX56" fmla="*/ 1116902 w 4810125"/>
                <a:gd name="connsiteY56" fmla="*/ 1575340 h 2533650"/>
                <a:gd name="connsiteX57" fmla="*/ 1116902 w 4810125"/>
                <a:gd name="connsiteY57" fmla="*/ 1575340 h 2533650"/>
                <a:gd name="connsiteX58" fmla="*/ 1116902 w 4810125"/>
                <a:gd name="connsiteY58" fmla="*/ 1575340 h 2533650"/>
                <a:gd name="connsiteX59" fmla="*/ 1303782 w 4810125"/>
                <a:gd name="connsiteY59" fmla="*/ 1575340 h 2533650"/>
                <a:gd name="connsiteX60" fmla="*/ 1237012 w 4810125"/>
                <a:gd name="connsiteY60" fmla="*/ 529590 h 2533650"/>
                <a:gd name="connsiteX61" fmla="*/ 1174718 w 4810125"/>
                <a:gd name="connsiteY61" fmla="*/ 529590 h 2533650"/>
                <a:gd name="connsiteX62" fmla="*/ 1116902 w 4810125"/>
                <a:gd name="connsiteY62" fmla="*/ 1575340 h 2533650"/>
                <a:gd name="connsiteX63" fmla="*/ 921067 w 4810125"/>
                <a:gd name="connsiteY63" fmla="*/ 0 h 2533650"/>
                <a:gd name="connsiteX64" fmla="*/ 921067 w 4810125"/>
                <a:gd name="connsiteY64" fmla="*/ 0 h 2533650"/>
                <a:gd name="connsiteX65" fmla="*/ 921067 w 4810125"/>
                <a:gd name="connsiteY65" fmla="*/ 0 h 2533650"/>
                <a:gd name="connsiteX66" fmla="*/ 1481709 w 4810125"/>
                <a:gd name="connsiteY66" fmla="*/ 0 h 2533650"/>
                <a:gd name="connsiteX67" fmla="*/ 1739837 w 4810125"/>
                <a:gd name="connsiteY67" fmla="*/ 2536412 h 2533650"/>
                <a:gd name="connsiteX68" fmla="*/ 1370457 w 4810125"/>
                <a:gd name="connsiteY68" fmla="*/ 2536412 h 2533650"/>
                <a:gd name="connsiteX69" fmla="*/ 1334833 w 4810125"/>
                <a:gd name="connsiteY69" fmla="*/ 2038064 h 2533650"/>
                <a:gd name="connsiteX70" fmla="*/ 1090136 w 4810125"/>
                <a:gd name="connsiteY70" fmla="*/ 2038064 h 2533650"/>
                <a:gd name="connsiteX71" fmla="*/ 1063466 w 4810125"/>
                <a:gd name="connsiteY71" fmla="*/ 2536412 h 2533650"/>
                <a:gd name="connsiteX72" fmla="*/ 671894 w 4810125"/>
                <a:gd name="connsiteY72" fmla="*/ 2536412 h 2533650"/>
                <a:gd name="connsiteX73" fmla="*/ 921067 w 4810125"/>
                <a:gd name="connsiteY73" fmla="*/ 0 h 2533650"/>
                <a:gd name="connsiteX74" fmla="*/ 0 w 4810125"/>
                <a:gd name="connsiteY74" fmla="*/ 0 h 2533650"/>
                <a:gd name="connsiteX75" fmla="*/ 0 w 4810125"/>
                <a:gd name="connsiteY75" fmla="*/ 0 h 2533650"/>
                <a:gd name="connsiteX76" fmla="*/ 0 w 4810125"/>
                <a:gd name="connsiteY76" fmla="*/ 0 h 2533650"/>
                <a:gd name="connsiteX77" fmla="*/ 400526 w 4810125"/>
                <a:gd name="connsiteY77" fmla="*/ 0 h 2533650"/>
                <a:gd name="connsiteX78" fmla="*/ 400526 w 4810125"/>
                <a:gd name="connsiteY78" fmla="*/ 2046923 h 2533650"/>
                <a:gd name="connsiteX79" fmla="*/ 720947 w 4810125"/>
                <a:gd name="connsiteY79" fmla="*/ 2046923 h 2533650"/>
                <a:gd name="connsiteX80" fmla="*/ 671989 w 4810125"/>
                <a:gd name="connsiteY80" fmla="*/ 2536412 h 2533650"/>
                <a:gd name="connsiteX81" fmla="*/ 0 w 4810125"/>
                <a:gd name="connsiteY81" fmla="*/ 2536412 h 2533650"/>
                <a:gd name="connsiteX82" fmla="*/ 0 w 4810125"/>
                <a:gd name="connsiteY82" fmla="*/ 0 h 2533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4810125" h="2533650">
                  <a:moveTo>
                    <a:pt x="4067175" y="0"/>
                  </a:moveTo>
                  <a:lnTo>
                    <a:pt x="4481036" y="0"/>
                  </a:lnTo>
                  <a:lnTo>
                    <a:pt x="4481036" y="2051399"/>
                  </a:lnTo>
                  <a:lnTo>
                    <a:pt x="4819269" y="2051399"/>
                  </a:lnTo>
                  <a:lnTo>
                    <a:pt x="4819269" y="2536412"/>
                  </a:lnTo>
                  <a:lnTo>
                    <a:pt x="4067270" y="2536412"/>
                  </a:lnTo>
                  <a:lnTo>
                    <a:pt x="4067270" y="0"/>
                  </a:lnTo>
                  <a:close/>
                  <a:moveTo>
                    <a:pt x="3991547" y="2536508"/>
                  </a:moveTo>
                  <a:lnTo>
                    <a:pt x="3991547" y="2536508"/>
                  </a:lnTo>
                  <a:close/>
                  <a:moveTo>
                    <a:pt x="3991547" y="2536508"/>
                  </a:moveTo>
                  <a:lnTo>
                    <a:pt x="3261741" y="2536508"/>
                  </a:lnTo>
                  <a:lnTo>
                    <a:pt x="3261741" y="2051495"/>
                  </a:lnTo>
                  <a:lnTo>
                    <a:pt x="3261741" y="0"/>
                  </a:lnTo>
                  <a:lnTo>
                    <a:pt x="3991547" y="0"/>
                  </a:lnTo>
                  <a:lnTo>
                    <a:pt x="3991547" y="498348"/>
                  </a:lnTo>
                  <a:lnTo>
                    <a:pt x="3675602" y="498348"/>
                  </a:lnTo>
                  <a:lnTo>
                    <a:pt x="3675602" y="952214"/>
                  </a:lnTo>
                  <a:lnTo>
                    <a:pt x="3933730" y="952214"/>
                  </a:lnTo>
                  <a:lnTo>
                    <a:pt x="3933730" y="1450562"/>
                  </a:lnTo>
                  <a:lnTo>
                    <a:pt x="3675602" y="1450562"/>
                  </a:lnTo>
                  <a:lnTo>
                    <a:pt x="3675602" y="2051304"/>
                  </a:lnTo>
                  <a:lnTo>
                    <a:pt x="3991547" y="2051304"/>
                  </a:lnTo>
                  <a:lnTo>
                    <a:pt x="3991547" y="2536508"/>
                  </a:lnTo>
                  <a:close/>
                  <a:moveTo>
                    <a:pt x="2754440" y="1085850"/>
                  </a:moveTo>
                  <a:lnTo>
                    <a:pt x="2754440" y="1085850"/>
                  </a:lnTo>
                  <a:close/>
                  <a:moveTo>
                    <a:pt x="2754440" y="1085850"/>
                  </a:moveTo>
                  <a:lnTo>
                    <a:pt x="3194971" y="1085850"/>
                  </a:lnTo>
                  <a:lnTo>
                    <a:pt x="3194971" y="1441799"/>
                  </a:lnTo>
                  <a:lnTo>
                    <a:pt x="2754440" y="1441799"/>
                  </a:lnTo>
                  <a:lnTo>
                    <a:pt x="2754440" y="1085850"/>
                  </a:lnTo>
                  <a:close/>
                  <a:moveTo>
                    <a:pt x="2167033" y="1513046"/>
                  </a:moveTo>
                  <a:lnTo>
                    <a:pt x="2167033" y="1513046"/>
                  </a:lnTo>
                  <a:close/>
                  <a:moveTo>
                    <a:pt x="2167033" y="1513046"/>
                  </a:moveTo>
                  <a:lnTo>
                    <a:pt x="2327243" y="1513046"/>
                  </a:lnTo>
                  <a:lnTo>
                    <a:pt x="2327243" y="2060353"/>
                  </a:lnTo>
                  <a:lnTo>
                    <a:pt x="2167033" y="2060353"/>
                  </a:lnTo>
                  <a:lnTo>
                    <a:pt x="2167033" y="1513046"/>
                  </a:lnTo>
                  <a:close/>
                  <a:moveTo>
                    <a:pt x="2167033" y="493967"/>
                  </a:moveTo>
                  <a:lnTo>
                    <a:pt x="2167033" y="493967"/>
                  </a:lnTo>
                  <a:close/>
                  <a:moveTo>
                    <a:pt x="2167033" y="493967"/>
                  </a:moveTo>
                  <a:lnTo>
                    <a:pt x="2327243" y="493967"/>
                  </a:lnTo>
                  <a:lnTo>
                    <a:pt x="2327243" y="1032415"/>
                  </a:lnTo>
                  <a:lnTo>
                    <a:pt x="2167033" y="1032415"/>
                  </a:lnTo>
                  <a:lnTo>
                    <a:pt x="2167033" y="493967"/>
                  </a:lnTo>
                  <a:close/>
                  <a:moveTo>
                    <a:pt x="1775460" y="0"/>
                  </a:moveTo>
                  <a:lnTo>
                    <a:pt x="1775460" y="0"/>
                  </a:lnTo>
                  <a:close/>
                  <a:moveTo>
                    <a:pt x="1775460" y="0"/>
                  </a:moveTo>
                  <a:lnTo>
                    <a:pt x="2469642" y="0"/>
                  </a:lnTo>
                  <a:lnTo>
                    <a:pt x="2705481" y="347091"/>
                  </a:lnTo>
                  <a:lnTo>
                    <a:pt x="2705481" y="1032415"/>
                  </a:lnTo>
                  <a:lnTo>
                    <a:pt x="2505266" y="1241584"/>
                  </a:lnTo>
                  <a:lnTo>
                    <a:pt x="2736628" y="1513046"/>
                  </a:lnTo>
                  <a:lnTo>
                    <a:pt x="2736628" y="2167223"/>
                  </a:lnTo>
                  <a:lnTo>
                    <a:pt x="2469642" y="2536603"/>
                  </a:lnTo>
                  <a:lnTo>
                    <a:pt x="1775460" y="2536603"/>
                  </a:lnTo>
                  <a:lnTo>
                    <a:pt x="1775460" y="0"/>
                  </a:lnTo>
                  <a:close/>
                  <a:moveTo>
                    <a:pt x="1116902" y="1575340"/>
                  </a:moveTo>
                  <a:lnTo>
                    <a:pt x="1116902" y="1575340"/>
                  </a:lnTo>
                  <a:close/>
                  <a:moveTo>
                    <a:pt x="1116902" y="1575340"/>
                  </a:moveTo>
                  <a:lnTo>
                    <a:pt x="1303782" y="1575340"/>
                  </a:lnTo>
                  <a:lnTo>
                    <a:pt x="1237012" y="529590"/>
                  </a:lnTo>
                  <a:lnTo>
                    <a:pt x="1174718" y="529590"/>
                  </a:lnTo>
                  <a:lnTo>
                    <a:pt x="1116902" y="1575340"/>
                  </a:lnTo>
                  <a:close/>
                  <a:moveTo>
                    <a:pt x="921067" y="0"/>
                  </a:moveTo>
                  <a:lnTo>
                    <a:pt x="921067" y="0"/>
                  </a:lnTo>
                  <a:close/>
                  <a:moveTo>
                    <a:pt x="921067" y="0"/>
                  </a:moveTo>
                  <a:lnTo>
                    <a:pt x="1481709" y="0"/>
                  </a:lnTo>
                  <a:lnTo>
                    <a:pt x="1739837" y="2536412"/>
                  </a:lnTo>
                  <a:lnTo>
                    <a:pt x="1370457" y="2536412"/>
                  </a:lnTo>
                  <a:lnTo>
                    <a:pt x="1334833" y="2038064"/>
                  </a:lnTo>
                  <a:lnTo>
                    <a:pt x="1090136" y="2038064"/>
                  </a:lnTo>
                  <a:lnTo>
                    <a:pt x="1063466" y="2536412"/>
                  </a:lnTo>
                  <a:lnTo>
                    <a:pt x="671894" y="2536412"/>
                  </a:lnTo>
                  <a:lnTo>
                    <a:pt x="921067" y="0"/>
                  </a:lnTo>
                  <a:close/>
                  <a:moveTo>
                    <a:pt x="0" y="0"/>
                  </a:moveTo>
                  <a:lnTo>
                    <a:pt x="0" y="0"/>
                  </a:lnTo>
                  <a:close/>
                  <a:moveTo>
                    <a:pt x="0" y="0"/>
                  </a:moveTo>
                  <a:lnTo>
                    <a:pt x="400526" y="0"/>
                  </a:lnTo>
                  <a:lnTo>
                    <a:pt x="400526" y="2046923"/>
                  </a:lnTo>
                  <a:lnTo>
                    <a:pt x="720947" y="2046923"/>
                  </a:lnTo>
                  <a:lnTo>
                    <a:pt x="671989" y="2536412"/>
                  </a:lnTo>
                  <a:lnTo>
                    <a:pt x="0" y="25364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001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1" name="Dowolny kształt: kształt 50">
              <a:extLst>
                <a:ext uri="{FF2B5EF4-FFF2-40B4-BE49-F238E27FC236}">
                  <a16:creationId xmlns:a16="http://schemas.microsoft.com/office/drawing/2014/main" id="{2A17E698-47F6-4956-881D-9689BE215D01}"/>
                </a:ext>
              </a:extLst>
            </p:cNvPr>
            <p:cNvSpPr/>
            <p:nvPr/>
          </p:nvSpPr>
          <p:spPr>
            <a:xfrm>
              <a:off x="3707225" y="2168843"/>
              <a:ext cx="742950" cy="2562225"/>
            </a:xfrm>
            <a:custGeom>
              <a:avLst/>
              <a:gdLst>
                <a:gd name="connsiteX0" fmla="*/ 699516 w 742950"/>
                <a:gd name="connsiteY0" fmla="*/ 2565464 h 2562225"/>
                <a:gd name="connsiteX1" fmla="*/ 0 w 742950"/>
                <a:gd name="connsiteY1" fmla="*/ 2565464 h 2562225"/>
                <a:gd name="connsiteX2" fmla="*/ 0 w 742950"/>
                <a:gd name="connsiteY2" fmla="*/ 0 h 2562225"/>
                <a:gd name="connsiteX3" fmla="*/ 429482 w 742950"/>
                <a:gd name="connsiteY3" fmla="*/ 0 h 2562225"/>
                <a:gd name="connsiteX4" fmla="*/ 429482 w 742950"/>
                <a:gd name="connsiteY4" fmla="*/ 2046923 h 2562225"/>
                <a:gd name="connsiteX5" fmla="*/ 751427 w 742950"/>
                <a:gd name="connsiteY5" fmla="*/ 2046923 h 2562225"/>
                <a:gd name="connsiteX6" fmla="*/ 699516 w 742950"/>
                <a:gd name="connsiteY6" fmla="*/ 2565464 h 2562225"/>
                <a:gd name="connsiteX7" fmla="*/ 28956 w 742950"/>
                <a:gd name="connsiteY7" fmla="*/ 2536508 h 2562225"/>
                <a:gd name="connsiteX8" fmla="*/ 673322 w 742950"/>
                <a:gd name="connsiteY8" fmla="*/ 2536508 h 2562225"/>
                <a:gd name="connsiteX9" fmla="*/ 719328 w 742950"/>
                <a:gd name="connsiteY9" fmla="*/ 2075974 h 2562225"/>
                <a:gd name="connsiteX10" fmla="*/ 400431 w 742950"/>
                <a:gd name="connsiteY10" fmla="*/ 2075974 h 2562225"/>
                <a:gd name="connsiteX11" fmla="*/ 400431 w 742950"/>
                <a:gd name="connsiteY11" fmla="*/ 28956 h 2562225"/>
                <a:gd name="connsiteX12" fmla="*/ 28956 w 742950"/>
                <a:gd name="connsiteY12" fmla="*/ 28956 h 2562225"/>
                <a:gd name="connsiteX13" fmla="*/ 28956 w 742950"/>
                <a:gd name="connsiteY13" fmla="*/ 2536508 h 2562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42950" h="2562225">
                  <a:moveTo>
                    <a:pt x="699516" y="2565464"/>
                  </a:moveTo>
                  <a:lnTo>
                    <a:pt x="0" y="2565464"/>
                  </a:lnTo>
                  <a:lnTo>
                    <a:pt x="0" y="0"/>
                  </a:lnTo>
                  <a:lnTo>
                    <a:pt x="429482" y="0"/>
                  </a:lnTo>
                  <a:lnTo>
                    <a:pt x="429482" y="2046923"/>
                  </a:lnTo>
                  <a:lnTo>
                    <a:pt x="751427" y="2046923"/>
                  </a:lnTo>
                  <a:lnTo>
                    <a:pt x="699516" y="2565464"/>
                  </a:lnTo>
                  <a:close/>
                  <a:moveTo>
                    <a:pt x="28956" y="2536508"/>
                  </a:moveTo>
                  <a:lnTo>
                    <a:pt x="673322" y="2536508"/>
                  </a:lnTo>
                  <a:lnTo>
                    <a:pt x="719328" y="2075974"/>
                  </a:lnTo>
                  <a:lnTo>
                    <a:pt x="400431" y="2075974"/>
                  </a:lnTo>
                  <a:lnTo>
                    <a:pt x="400431" y="28956"/>
                  </a:lnTo>
                  <a:lnTo>
                    <a:pt x="28956" y="28956"/>
                  </a:lnTo>
                  <a:lnTo>
                    <a:pt x="28956" y="2536508"/>
                  </a:lnTo>
                  <a:close/>
                </a:path>
              </a:pathLst>
            </a:custGeom>
            <a:solidFill>
              <a:srgbClr val="1B191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2" name="Dowolny kształt: kształt 51">
              <a:extLst>
                <a:ext uri="{FF2B5EF4-FFF2-40B4-BE49-F238E27FC236}">
                  <a16:creationId xmlns:a16="http://schemas.microsoft.com/office/drawing/2014/main" id="{F95DDE6C-6009-43B4-A343-5B8898F474C6}"/>
                </a:ext>
              </a:extLst>
            </p:cNvPr>
            <p:cNvSpPr/>
            <p:nvPr/>
          </p:nvSpPr>
          <p:spPr>
            <a:xfrm>
              <a:off x="4377595" y="2168843"/>
              <a:ext cx="1095375" cy="2562225"/>
            </a:xfrm>
            <a:custGeom>
              <a:avLst/>
              <a:gdLst>
                <a:gd name="connsiteX0" fmla="*/ 1100042 w 1095375"/>
                <a:gd name="connsiteY0" fmla="*/ 2565464 h 2562225"/>
                <a:gd name="connsiteX1" fmla="*/ 701135 w 1095375"/>
                <a:gd name="connsiteY1" fmla="*/ 2565464 h 2562225"/>
                <a:gd name="connsiteX2" fmla="*/ 665512 w 1095375"/>
                <a:gd name="connsiteY2" fmla="*/ 2067116 h 2562225"/>
                <a:gd name="connsiteX3" fmla="*/ 447961 w 1095375"/>
                <a:gd name="connsiteY3" fmla="*/ 2067116 h 2562225"/>
                <a:gd name="connsiteX4" fmla="*/ 421291 w 1095375"/>
                <a:gd name="connsiteY4" fmla="*/ 2565464 h 2562225"/>
                <a:gd name="connsiteX5" fmla="*/ 0 w 1095375"/>
                <a:gd name="connsiteY5" fmla="*/ 2565464 h 2562225"/>
                <a:gd name="connsiteX6" fmla="*/ 252127 w 1095375"/>
                <a:gd name="connsiteY6" fmla="*/ 0 h 2562225"/>
                <a:gd name="connsiteX7" fmla="*/ 839057 w 1095375"/>
                <a:gd name="connsiteY7" fmla="*/ 0 h 2562225"/>
                <a:gd name="connsiteX8" fmla="*/ 1100042 w 1095375"/>
                <a:gd name="connsiteY8" fmla="*/ 2565464 h 2562225"/>
                <a:gd name="connsiteX9" fmla="*/ 728091 w 1095375"/>
                <a:gd name="connsiteY9" fmla="*/ 2536508 h 2562225"/>
                <a:gd name="connsiteX10" fmla="*/ 1067943 w 1095375"/>
                <a:gd name="connsiteY10" fmla="*/ 2536508 h 2562225"/>
                <a:gd name="connsiteX11" fmla="*/ 812768 w 1095375"/>
                <a:gd name="connsiteY11" fmla="*/ 28956 h 2562225"/>
                <a:gd name="connsiteX12" fmla="*/ 278321 w 1095375"/>
                <a:gd name="connsiteY12" fmla="*/ 28956 h 2562225"/>
                <a:gd name="connsiteX13" fmla="*/ 32004 w 1095375"/>
                <a:gd name="connsiteY13" fmla="*/ 2536508 h 2562225"/>
                <a:gd name="connsiteX14" fmla="*/ 393859 w 1095375"/>
                <a:gd name="connsiteY14" fmla="*/ 2536508 h 2562225"/>
                <a:gd name="connsiteX15" fmla="*/ 420529 w 1095375"/>
                <a:gd name="connsiteY15" fmla="*/ 2038159 h 2562225"/>
                <a:gd name="connsiteX16" fmla="*/ 692468 w 1095375"/>
                <a:gd name="connsiteY16" fmla="*/ 2038159 h 2562225"/>
                <a:gd name="connsiteX17" fmla="*/ 728091 w 1095375"/>
                <a:gd name="connsiteY17" fmla="*/ 2536508 h 2562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95375" h="2562225">
                  <a:moveTo>
                    <a:pt x="1100042" y="2565464"/>
                  </a:moveTo>
                  <a:lnTo>
                    <a:pt x="701135" y="2565464"/>
                  </a:lnTo>
                  <a:lnTo>
                    <a:pt x="665512" y="2067116"/>
                  </a:lnTo>
                  <a:lnTo>
                    <a:pt x="447961" y="2067116"/>
                  </a:lnTo>
                  <a:lnTo>
                    <a:pt x="421291" y="2565464"/>
                  </a:lnTo>
                  <a:lnTo>
                    <a:pt x="0" y="2565464"/>
                  </a:lnTo>
                  <a:lnTo>
                    <a:pt x="252127" y="0"/>
                  </a:lnTo>
                  <a:lnTo>
                    <a:pt x="839057" y="0"/>
                  </a:lnTo>
                  <a:lnTo>
                    <a:pt x="1100042" y="2565464"/>
                  </a:lnTo>
                  <a:close/>
                  <a:moveTo>
                    <a:pt x="728091" y="2536508"/>
                  </a:moveTo>
                  <a:lnTo>
                    <a:pt x="1067943" y="2536508"/>
                  </a:lnTo>
                  <a:lnTo>
                    <a:pt x="812768" y="28956"/>
                  </a:lnTo>
                  <a:lnTo>
                    <a:pt x="278321" y="28956"/>
                  </a:lnTo>
                  <a:lnTo>
                    <a:pt x="32004" y="2536508"/>
                  </a:lnTo>
                  <a:lnTo>
                    <a:pt x="393859" y="2536508"/>
                  </a:lnTo>
                  <a:lnTo>
                    <a:pt x="420529" y="2038159"/>
                  </a:lnTo>
                  <a:lnTo>
                    <a:pt x="692468" y="2038159"/>
                  </a:lnTo>
                  <a:lnTo>
                    <a:pt x="728091" y="2536508"/>
                  </a:lnTo>
                  <a:close/>
                </a:path>
              </a:pathLst>
            </a:custGeom>
            <a:solidFill>
              <a:srgbClr val="1B191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3" name="Dowolny kształt: kształt 52">
              <a:extLst>
                <a:ext uri="{FF2B5EF4-FFF2-40B4-BE49-F238E27FC236}">
                  <a16:creationId xmlns:a16="http://schemas.microsoft.com/office/drawing/2014/main" id="{05F39117-177B-473D-BA1C-D7D180B01795}"/>
                </a:ext>
              </a:extLst>
            </p:cNvPr>
            <p:cNvSpPr/>
            <p:nvPr/>
          </p:nvSpPr>
          <p:spPr>
            <a:xfrm>
              <a:off x="4823270" y="2698433"/>
              <a:ext cx="209550" cy="1066800"/>
            </a:xfrm>
            <a:custGeom>
              <a:avLst/>
              <a:gdLst>
                <a:gd name="connsiteX0" fmla="*/ 217646 w 209550"/>
                <a:gd name="connsiteY0" fmla="*/ 1074706 h 1066800"/>
                <a:gd name="connsiteX1" fmla="*/ 0 w 209550"/>
                <a:gd name="connsiteY1" fmla="*/ 1074706 h 1066800"/>
                <a:gd name="connsiteX2" fmla="*/ 59436 w 209550"/>
                <a:gd name="connsiteY2" fmla="*/ 0 h 1066800"/>
                <a:gd name="connsiteX3" fmla="*/ 149066 w 209550"/>
                <a:gd name="connsiteY3" fmla="*/ 0 h 1066800"/>
                <a:gd name="connsiteX4" fmla="*/ 217646 w 209550"/>
                <a:gd name="connsiteY4" fmla="*/ 1074706 h 1066800"/>
                <a:gd name="connsiteX5" fmla="*/ 30671 w 209550"/>
                <a:gd name="connsiteY5" fmla="*/ 1045750 h 1066800"/>
                <a:gd name="connsiteX6" fmla="*/ 186785 w 209550"/>
                <a:gd name="connsiteY6" fmla="*/ 1045750 h 1066800"/>
                <a:gd name="connsiteX7" fmla="*/ 121920 w 209550"/>
                <a:gd name="connsiteY7" fmla="*/ 28956 h 1066800"/>
                <a:gd name="connsiteX8" fmla="*/ 86868 w 209550"/>
                <a:gd name="connsiteY8" fmla="*/ 28956 h 1066800"/>
                <a:gd name="connsiteX9" fmla="*/ 30671 w 209550"/>
                <a:gd name="connsiteY9" fmla="*/ 1045750 h 1066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9550" h="1066800">
                  <a:moveTo>
                    <a:pt x="217646" y="1074706"/>
                  </a:moveTo>
                  <a:lnTo>
                    <a:pt x="0" y="1074706"/>
                  </a:lnTo>
                  <a:lnTo>
                    <a:pt x="59436" y="0"/>
                  </a:lnTo>
                  <a:lnTo>
                    <a:pt x="149066" y="0"/>
                  </a:lnTo>
                  <a:lnTo>
                    <a:pt x="217646" y="1074706"/>
                  </a:lnTo>
                  <a:close/>
                  <a:moveTo>
                    <a:pt x="30671" y="1045750"/>
                  </a:moveTo>
                  <a:lnTo>
                    <a:pt x="186785" y="1045750"/>
                  </a:lnTo>
                  <a:lnTo>
                    <a:pt x="121920" y="28956"/>
                  </a:lnTo>
                  <a:lnTo>
                    <a:pt x="86868" y="28956"/>
                  </a:lnTo>
                  <a:lnTo>
                    <a:pt x="30671" y="1045750"/>
                  </a:lnTo>
                  <a:close/>
                </a:path>
              </a:pathLst>
            </a:custGeom>
            <a:solidFill>
              <a:srgbClr val="1B191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4" name="Dowolny kształt: kształt 53">
              <a:extLst>
                <a:ext uri="{FF2B5EF4-FFF2-40B4-BE49-F238E27FC236}">
                  <a16:creationId xmlns:a16="http://schemas.microsoft.com/office/drawing/2014/main" id="{94ED9BC5-5C78-467C-82FA-CB6CFAD0798C}"/>
                </a:ext>
              </a:extLst>
            </p:cNvPr>
            <p:cNvSpPr/>
            <p:nvPr/>
          </p:nvSpPr>
          <p:spPr>
            <a:xfrm>
              <a:off x="5482685" y="2168843"/>
              <a:ext cx="981075" cy="2562225"/>
            </a:xfrm>
            <a:custGeom>
              <a:avLst/>
              <a:gdLst>
                <a:gd name="connsiteX0" fmla="*/ 716090 w 981075"/>
                <a:gd name="connsiteY0" fmla="*/ 2565464 h 2562225"/>
                <a:gd name="connsiteX1" fmla="*/ 0 w 981075"/>
                <a:gd name="connsiteY1" fmla="*/ 2565464 h 2562225"/>
                <a:gd name="connsiteX2" fmla="*/ 0 w 981075"/>
                <a:gd name="connsiteY2" fmla="*/ 0 h 2562225"/>
                <a:gd name="connsiteX3" fmla="*/ 716375 w 981075"/>
                <a:gd name="connsiteY3" fmla="*/ 0 h 2562225"/>
                <a:gd name="connsiteX4" fmla="*/ 959072 w 981075"/>
                <a:gd name="connsiteY4" fmla="*/ 357092 h 2562225"/>
                <a:gd name="connsiteX5" fmla="*/ 959072 w 981075"/>
                <a:gd name="connsiteY5" fmla="*/ 1052608 h 2562225"/>
                <a:gd name="connsiteX6" fmla="*/ 763810 w 981075"/>
                <a:gd name="connsiteY6" fmla="*/ 1256538 h 2562225"/>
                <a:gd name="connsiteX7" fmla="*/ 990219 w 981075"/>
                <a:gd name="connsiteY7" fmla="*/ 1522095 h 2562225"/>
                <a:gd name="connsiteX8" fmla="*/ 990219 w 981075"/>
                <a:gd name="connsiteY8" fmla="*/ 2186273 h 2562225"/>
                <a:gd name="connsiteX9" fmla="*/ 716090 w 981075"/>
                <a:gd name="connsiteY9" fmla="*/ 2565464 h 2562225"/>
                <a:gd name="connsiteX10" fmla="*/ 28956 w 981075"/>
                <a:gd name="connsiteY10" fmla="*/ 2536508 h 2562225"/>
                <a:gd name="connsiteX11" fmla="*/ 701231 w 981075"/>
                <a:gd name="connsiteY11" fmla="*/ 2536508 h 2562225"/>
                <a:gd name="connsiteX12" fmla="*/ 961168 w 981075"/>
                <a:gd name="connsiteY12" fmla="*/ 2176939 h 2562225"/>
                <a:gd name="connsiteX13" fmla="*/ 961168 w 981075"/>
                <a:gd name="connsiteY13" fmla="*/ 1532858 h 2562225"/>
                <a:gd name="connsiteX14" fmla="*/ 724757 w 981075"/>
                <a:gd name="connsiteY14" fmla="*/ 1255490 h 2562225"/>
                <a:gd name="connsiteX15" fmla="*/ 930021 w 981075"/>
                <a:gd name="connsiteY15" fmla="*/ 1041083 h 2562225"/>
                <a:gd name="connsiteX16" fmla="*/ 930021 w 981075"/>
                <a:gd name="connsiteY16" fmla="*/ 366046 h 2562225"/>
                <a:gd name="connsiteX17" fmla="*/ 701040 w 981075"/>
                <a:gd name="connsiteY17" fmla="*/ 28956 h 2562225"/>
                <a:gd name="connsiteX18" fmla="*/ 29051 w 981075"/>
                <a:gd name="connsiteY18" fmla="*/ 28956 h 2562225"/>
                <a:gd name="connsiteX19" fmla="*/ 29051 w 981075"/>
                <a:gd name="connsiteY19" fmla="*/ 2536508 h 2562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81075" h="2562225">
                  <a:moveTo>
                    <a:pt x="716090" y="2565464"/>
                  </a:moveTo>
                  <a:lnTo>
                    <a:pt x="0" y="2565464"/>
                  </a:lnTo>
                  <a:lnTo>
                    <a:pt x="0" y="0"/>
                  </a:lnTo>
                  <a:lnTo>
                    <a:pt x="716375" y="0"/>
                  </a:lnTo>
                  <a:lnTo>
                    <a:pt x="959072" y="357092"/>
                  </a:lnTo>
                  <a:lnTo>
                    <a:pt x="959072" y="1052608"/>
                  </a:lnTo>
                  <a:lnTo>
                    <a:pt x="763810" y="1256538"/>
                  </a:lnTo>
                  <a:lnTo>
                    <a:pt x="990219" y="1522095"/>
                  </a:lnTo>
                  <a:lnTo>
                    <a:pt x="990219" y="2186273"/>
                  </a:lnTo>
                  <a:lnTo>
                    <a:pt x="716090" y="2565464"/>
                  </a:lnTo>
                  <a:close/>
                  <a:moveTo>
                    <a:pt x="28956" y="2536508"/>
                  </a:moveTo>
                  <a:lnTo>
                    <a:pt x="701231" y="2536508"/>
                  </a:lnTo>
                  <a:lnTo>
                    <a:pt x="961168" y="2176939"/>
                  </a:lnTo>
                  <a:lnTo>
                    <a:pt x="961168" y="1532858"/>
                  </a:lnTo>
                  <a:lnTo>
                    <a:pt x="724757" y="1255490"/>
                  </a:lnTo>
                  <a:lnTo>
                    <a:pt x="930021" y="1041083"/>
                  </a:lnTo>
                  <a:lnTo>
                    <a:pt x="930021" y="366046"/>
                  </a:lnTo>
                  <a:lnTo>
                    <a:pt x="701040" y="28956"/>
                  </a:lnTo>
                  <a:lnTo>
                    <a:pt x="29051" y="28956"/>
                  </a:lnTo>
                  <a:lnTo>
                    <a:pt x="29051" y="2536508"/>
                  </a:lnTo>
                  <a:close/>
                </a:path>
              </a:pathLst>
            </a:custGeom>
            <a:solidFill>
              <a:srgbClr val="1B191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5" name="Dowolny kształt: kształt 54">
              <a:extLst>
                <a:ext uri="{FF2B5EF4-FFF2-40B4-BE49-F238E27FC236}">
                  <a16:creationId xmlns:a16="http://schemas.microsoft.com/office/drawing/2014/main" id="{36BC0E71-9843-481B-8455-82B18BCAAD23}"/>
                </a:ext>
              </a:extLst>
            </p:cNvPr>
            <p:cNvSpPr/>
            <p:nvPr/>
          </p:nvSpPr>
          <p:spPr>
            <a:xfrm>
              <a:off x="5874258" y="2662809"/>
              <a:ext cx="180975" cy="561975"/>
            </a:xfrm>
            <a:custGeom>
              <a:avLst/>
              <a:gdLst>
                <a:gd name="connsiteX0" fmla="*/ 189166 w 180975"/>
                <a:gd name="connsiteY0" fmla="*/ 567404 h 561975"/>
                <a:gd name="connsiteX1" fmla="*/ 0 w 180975"/>
                <a:gd name="connsiteY1" fmla="*/ 567404 h 561975"/>
                <a:gd name="connsiteX2" fmla="*/ 0 w 180975"/>
                <a:gd name="connsiteY2" fmla="*/ 0 h 561975"/>
                <a:gd name="connsiteX3" fmla="*/ 189166 w 180975"/>
                <a:gd name="connsiteY3" fmla="*/ 0 h 561975"/>
                <a:gd name="connsiteX4" fmla="*/ 189166 w 180975"/>
                <a:gd name="connsiteY4" fmla="*/ 567404 h 561975"/>
                <a:gd name="connsiteX5" fmla="*/ 28956 w 180975"/>
                <a:gd name="connsiteY5" fmla="*/ 538448 h 561975"/>
                <a:gd name="connsiteX6" fmla="*/ 160211 w 180975"/>
                <a:gd name="connsiteY6" fmla="*/ 538448 h 561975"/>
                <a:gd name="connsiteX7" fmla="*/ 160211 w 180975"/>
                <a:gd name="connsiteY7" fmla="*/ 28956 h 561975"/>
                <a:gd name="connsiteX8" fmla="*/ 28956 w 180975"/>
                <a:gd name="connsiteY8" fmla="*/ 28956 h 561975"/>
                <a:gd name="connsiteX9" fmla="*/ 28956 w 180975"/>
                <a:gd name="connsiteY9" fmla="*/ 538448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561975">
                  <a:moveTo>
                    <a:pt x="189166" y="567404"/>
                  </a:moveTo>
                  <a:lnTo>
                    <a:pt x="0" y="567404"/>
                  </a:lnTo>
                  <a:lnTo>
                    <a:pt x="0" y="0"/>
                  </a:lnTo>
                  <a:lnTo>
                    <a:pt x="189166" y="0"/>
                  </a:lnTo>
                  <a:lnTo>
                    <a:pt x="189166" y="567404"/>
                  </a:lnTo>
                  <a:close/>
                  <a:moveTo>
                    <a:pt x="28956" y="538448"/>
                  </a:moveTo>
                  <a:lnTo>
                    <a:pt x="160211" y="538448"/>
                  </a:lnTo>
                  <a:lnTo>
                    <a:pt x="160211" y="28956"/>
                  </a:lnTo>
                  <a:lnTo>
                    <a:pt x="28956" y="28956"/>
                  </a:lnTo>
                  <a:lnTo>
                    <a:pt x="28956" y="538448"/>
                  </a:lnTo>
                  <a:close/>
                </a:path>
              </a:pathLst>
            </a:custGeom>
            <a:solidFill>
              <a:srgbClr val="1B191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6" name="Dowolny kształt: kształt 55">
              <a:extLst>
                <a:ext uri="{FF2B5EF4-FFF2-40B4-BE49-F238E27FC236}">
                  <a16:creationId xmlns:a16="http://schemas.microsoft.com/office/drawing/2014/main" id="{B6B0D181-8DCE-485C-9D73-5F0373746F8A}"/>
                </a:ext>
              </a:extLst>
            </p:cNvPr>
            <p:cNvSpPr/>
            <p:nvPr/>
          </p:nvSpPr>
          <p:spPr>
            <a:xfrm>
              <a:off x="5874258" y="3681889"/>
              <a:ext cx="180975" cy="571500"/>
            </a:xfrm>
            <a:custGeom>
              <a:avLst/>
              <a:gdLst>
                <a:gd name="connsiteX0" fmla="*/ 189166 w 180975"/>
                <a:gd name="connsiteY0" fmla="*/ 576262 h 571500"/>
                <a:gd name="connsiteX1" fmla="*/ 0 w 180975"/>
                <a:gd name="connsiteY1" fmla="*/ 576262 h 571500"/>
                <a:gd name="connsiteX2" fmla="*/ 0 w 180975"/>
                <a:gd name="connsiteY2" fmla="*/ 0 h 571500"/>
                <a:gd name="connsiteX3" fmla="*/ 189166 w 180975"/>
                <a:gd name="connsiteY3" fmla="*/ 0 h 571500"/>
                <a:gd name="connsiteX4" fmla="*/ 189166 w 180975"/>
                <a:gd name="connsiteY4" fmla="*/ 576262 h 571500"/>
                <a:gd name="connsiteX5" fmla="*/ 28956 w 180975"/>
                <a:gd name="connsiteY5" fmla="*/ 547307 h 571500"/>
                <a:gd name="connsiteX6" fmla="*/ 160211 w 180975"/>
                <a:gd name="connsiteY6" fmla="*/ 547307 h 571500"/>
                <a:gd name="connsiteX7" fmla="*/ 160211 w 180975"/>
                <a:gd name="connsiteY7" fmla="*/ 28956 h 571500"/>
                <a:gd name="connsiteX8" fmla="*/ 28956 w 180975"/>
                <a:gd name="connsiteY8" fmla="*/ 28956 h 571500"/>
                <a:gd name="connsiteX9" fmla="*/ 28956 w 180975"/>
                <a:gd name="connsiteY9" fmla="*/ 547307 h 57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571500">
                  <a:moveTo>
                    <a:pt x="189166" y="576262"/>
                  </a:moveTo>
                  <a:lnTo>
                    <a:pt x="0" y="576262"/>
                  </a:lnTo>
                  <a:lnTo>
                    <a:pt x="0" y="0"/>
                  </a:lnTo>
                  <a:lnTo>
                    <a:pt x="189166" y="0"/>
                  </a:lnTo>
                  <a:lnTo>
                    <a:pt x="189166" y="576262"/>
                  </a:lnTo>
                  <a:close/>
                  <a:moveTo>
                    <a:pt x="28956" y="547307"/>
                  </a:moveTo>
                  <a:lnTo>
                    <a:pt x="160211" y="547307"/>
                  </a:lnTo>
                  <a:lnTo>
                    <a:pt x="160211" y="28956"/>
                  </a:lnTo>
                  <a:lnTo>
                    <a:pt x="28956" y="28956"/>
                  </a:lnTo>
                  <a:lnTo>
                    <a:pt x="28956" y="547307"/>
                  </a:lnTo>
                  <a:close/>
                </a:path>
              </a:pathLst>
            </a:custGeom>
            <a:solidFill>
              <a:srgbClr val="1B191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7" name="Dowolny kształt: kształt 56">
              <a:extLst>
                <a:ext uri="{FF2B5EF4-FFF2-40B4-BE49-F238E27FC236}">
                  <a16:creationId xmlns:a16="http://schemas.microsoft.com/office/drawing/2014/main" id="{0B0D6763-32D1-47E5-AF3B-FA016E3F8B0E}"/>
                </a:ext>
              </a:extLst>
            </p:cNvPr>
            <p:cNvSpPr/>
            <p:nvPr/>
          </p:nvSpPr>
          <p:spPr>
            <a:xfrm>
              <a:off x="6461665" y="3254692"/>
              <a:ext cx="466725" cy="381000"/>
            </a:xfrm>
            <a:custGeom>
              <a:avLst/>
              <a:gdLst>
                <a:gd name="connsiteX0" fmla="*/ 469487 w 466725"/>
                <a:gd name="connsiteY0" fmla="*/ 384905 h 381000"/>
                <a:gd name="connsiteX1" fmla="*/ 0 w 466725"/>
                <a:gd name="connsiteY1" fmla="*/ 384905 h 381000"/>
                <a:gd name="connsiteX2" fmla="*/ 0 w 466725"/>
                <a:gd name="connsiteY2" fmla="*/ 0 h 381000"/>
                <a:gd name="connsiteX3" fmla="*/ 469487 w 466725"/>
                <a:gd name="connsiteY3" fmla="*/ 0 h 381000"/>
                <a:gd name="connsiteX4" fmla="*/ 469487 w 466725"/>
                <a:gd name="connsiteY4" fmla="*/ 384905 h 381000"/>
                <a:gd name="connsiteX5" fmla="*/ 28956 w 466725"/>
                <a:gd name="connsiteY5" fmla="*/ 355949 h 381000"/>
                <a:gd name="connsiteX6" fmla="*/ 440531 w 466725"/>
                <a:gd name="connsiteY6" fmla="*/ 355949 h 381000"/>
                <a:gd name="connsiteX7" fmla="*/ 440531 w 466725"/>
                <a:gd name="connsiteY7" fmla="*/ 28956 h 381000"/>
                <a:gd name="connsiteX8" fmla="*/ 28956 w 466725"/>
                <a:gd name="connsiteY8" fmla="*/ 28956 h 381000"/>
                <a:gd name="connsiteX9" fmla="*/ 28956 w 466725"/>
                <a:gd name="connsiteY9" fmla="*/ 35594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66725" h="381000">
                  <a:moveTo>
                    <a:pt x="469487" y="384905"/>
                  </a:moveTo>
                  <a:lnTo>
                    <a:pt x="0" y="384905"/>
                  </a:lnTo>
                  <a:lnTo>
                    <a:pt x="0" y="0"/>
                  </a:lnTo>
                  <a:lnTo>
                    <a:pt x="469487" y="0"/>
                  </a:lnTo>
                  <a:lnTo>
                    <a:pt x="469487" y="384905"/>
                  </a:lnTo>
                  <a:close/>
                  <a:moveTo>
                    <a:pt x="28956" y="355949"/>
                  </a:moveTo>
                  <a:lnTo>
                    <a:pt x="440531" y="355949"/>
                  </a:lnTo>
                  <a:lnTo>
                    <a:pt x="440531" y="28956"/>
                  </a:lnTo>
                  <a:lnTo>
                    <a:pt x="28956" y="28956"/>
                  </a:lnTo>
                  <a:lnTo>
                    <a:pt x="28956" y="355949"/>
                  </a:lnTo>
                  <a:close/>
                </a:path>
              </a:pathLst>
            </a:custGeom>
            <a:solidFill>
              <a:srgbClr val="1B191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8" name="Dowolny kształt: kształt 57">
              <a:extLst>
                <a:ext uri="{FF2B5EF4-FFF2-40B4-BE49-F238E27FC236}">
                  <a16:creationId xmlns:a16="http://schemas.microsoft.com/office/drawing/2014/main" id="{9280384A-332D-47D2-AA7E-AEB9C5770724}"/>
                </a:ext>
              </a:extLst>
            </p:cNvPr>
            <p:cNvSpPr/>
            <p:nvPr/>
          </p:nvSpPr>
          <p:spPr>
            <a:xfrm>
              <a:off x="6968966" y="2168843"/>
              <a:ext cx="752475" cy="2562225"/>
            </a:xfrm>
            <a:custGeom>
              <a:avLst/>
              <a:gdLst>
                <a:gd name="connsiteX0" fmla="*/ 758762 w 752475"/>
                <a:gd name="connsiteY0" fmla="*/ 2565464 h 2562225"/>
                <a:gd name="connsiteX1" fmla="*/ 0 w 752475"/>
                <a:gd name="connsiteY1" fmla="*/ 2565464 h 2562225"/>
                <a:gd name="connsiteX2" fmla="*/ 0 w 752475"/>
                <a:gd name="connsiteY2" fmla="*/ 0 h 2562225"/>
                <a:gd name="connsiteX3" fmla="*/ 758762 w 752475"/>
                <a:gd name="connsiteY3" fmla="*/ 0 h 2562225"/>
                <a:gd name="connsiteX4" fmla="*/ 758762 w 752475"/>
                <a:gd name="connsiteY4" fmla="*/ 527399 h 2562225"/>
                <a:gd name="connsiteX5" fmla="*/ 442817 w 752475"/>
                <a:gd name="connsiteY5" fmla="*/ 527399 h 2562225"/>
                <a:gd name="connsiteX6" fmla="*/ 442817 w 752475"/>
                <a:gd name="connsiteY6" fmla="*/ 952309 h 2562225"/>
                <a:gd name="connsiteX7" fmla="*/ 700945 w 752475"/>
                <a:gd name="connsiteY7" fmla="*/ 952309 h 2562225"/>
                <a:gd name="connsiteX8" fmla="*/ 700945 w 752475"/>
                <a:gd name="connsiteY8" fmla="*/ 1479709 h 2562225"/>
                <a:gd name="connsiteX9" fmla="*/ 442817 w 752475"/>
                <a:gd name="connsiteY9" fmla="*/ 1479709 h 2562225"/>
                <a:gd name="connsiteX10" fmla="*/ 442817 w 752475"/>
                <a:gd name="connsiteY10" fmla="*/ 2051494 h 2562225"/>
                <a:gd name="connsiteX11" fmla="*/ 758762 w 752475"/>
                <a:gd name="connsiteY11" fmla="*/ 2051494 h 2562225"/>
                <a:gd name="connsiteX12" fmla="*/ 758762 w 752475"/>
                <a:gd name="connsiteY12" fmla="*/ 2565464 h 2562225"/>
                <a:gd name="connsiteX13" fmla="*/ 28956 w 752475"/>
                <a:gd name="connsiteY13" fmla="*/ 2536508 h 2562225"/>
                <a:gd name="connsiteX14" fmla="*/ 729805 w 752475"/>
                <a:gd name="connsiteY14" fmla="*/ 2536508 h 2562225"/>
                <a:gd name="connsiteX15" fmla="*/ 729805 w 752475"/>
                <a:gd name="connsiteY15" fmla="*/ 2080451 h 2562225"/>
                <a:gd name="connsiteX16" fmla="*/ 413861 w 752475"/>
                <a:gd name="connsiteY16" fmla="*/ 2080451 h 2562225"/>
                <a:gd name="connsiteX17" fmla="*/ 413861 w 752475"/>
                <a:gd name="connsiteY17" fmla="*/ 1450658 h 2562225"/>
                <a:gd name="connsiteX18" fmla="*/ 671989 w 752475"/>
                <a:gd name="connsiteY18" fmla="*/ 1450658 h 2562225"/>
                <a:gd name="connsiteX19" fmla="*/ 671989 w 752475"/>
                <a:gd name="connsiteY19" fmla="*/ 981266 h 2562225"/>
                <a:gd name="connsiteX20" fmla="*/ 413861 w 752475"/>
                <a:gd name="connsiteY20" fmla="*/ 981266 h 2562225"/>
                <a:gd name="connsiteX21" fmla="*/ 413861 w 752475"/>
                <a:gd name="connsiteY21" fmla="*/ 498443 h 2562225"/>
                <a:gd name="connsiteX22" fmla="*/ 729805 w 752475"/>
                <a:gd name="connsiteY22" fmla="*/ 498443 h 2562225"/>
                <a:gd name="connsiteX23" fmla="*/ 729805 w 752475"/>
                <a:gd name="connsiteY23" fmla="*/ 28956 h 2562225"/>
                <a:gd name="connsiteX24" fmla="*/ 28956 w 752475"/>
                <a:gd name="connsiteY24" fmla="*/ 28956 h 2562225"/>
                <a:gd name="connsiteX25" fmla="*/ 28956 w 752475"/>
                <a:gd name="connsiteY25" fmla="*/ 2536508 h 2562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52475" h="2562225">
                  <a:moveTo>
                    <a:pt x="758762" y="2565464"/>
                  </a:moveTo>
                  <a:lnTo>
                    <a:pt x="0" y="2565464"/>
                  </a:lnTo>
                  <a:lnTo>
                    <a:pt x="0" y="0"/>
                  </a:lnTo>
                  <a:lnTo>
                    <a:pt x="758762" y="0"/>
                  </a:lnTo>
                  <a:lnTo>
                    <a:pt x="758762" y="527399"/>
                  </a:lnTo>
                  <a:lnTo>
                    <a:pt x="442817" y="527399"/>
                  </a:lnTo>
                  <a:lnTo>
                    <a:pt x="442817" y="952309"/>
                  </a:lnTo>
                  <a:lnTo>
                    <a:pt x="700945" y="952309"/>
                  </a:lnTo>
                  <a:lnTo>
                    <a:pt x="700945" y="1479709"/>
                  </a:lnTo>
                  <a:lnTo>
                    <a:pt x="442817" y="1479709"/>
                  </a:lnTo>
                  <a:lnTo>
                    <a:pt x="442817" y="2051494"/>
                  </a:lnTo>
                  <a:lnTo>
                    <a:pt x="758762" y="2051494"/>
                  </a:lnTo>
                  <a:lnTo>
                    <a:pt x="758762" y="2565464"/>
                  </a:lnTo>
                  <a:close/>
                  <a:moveTo>
                    <a:pt x="28956" y="2536508"/>
                  </a:moveTo>
                  <a:lnTo>
                    <a:pt x="729805" y="2536508"/>
                  </a:lnTo>
                  <a:lnTo>
                    <a:pt x="729805" y="2080451"/>
                  </a:lnTo>
                  <a:lnTo>
                    <a:pt x="413861" y="2080451"/>
                  </a:lnTo>
                  <a:lnTo>
                    <a:pt x="413861" y="1450658"/>
                  </a:lnTo>
                  <a:lnTo>
                    <a:pt x="671989" y="1450658"/>
                  </a:lnTo>
                  <a:lnTo>
                    <a:pt x="671989" y="981266"/>
                  </a:lnTo>
                  <a:lnTo>
                    <a:pt x="413861" y="981266"/>
                  </a:lnTo>
                  <a:lnTo>
                    <a:pt x="413861" y="498443"/>
                  </a:lnTo>
                  <a:lnTo>
                    <a:pt x="729805" y="498443"/>
                  </a:lnTo>
                  <a:lnTo>
                    <a:pt x="729805" y="28956"/>
                  </a:lnTo>
                  <a:lnTo>
                    <a:pt x="28956" y="28956"/>
                  </a:lnTo>
                  <a:lnTo>
                    <a:pt x="28956" y="2536508"/>
                  </a:lnTo>
                  <a:close/>
                </a:path>
              </a:pathLst>
            </a:custGeom>
            <a:solidFill>
              <a:srgbClr val="1B191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9" name="Dowolny kształt: kształt 58">
              <a:extLst>
                <a:ext uri="{FF2B5EF4-FFF2-40B4-BE49-F238E27FC236}">
                  <a16:creationId xmlns:a16="http://schemas.microsoft.com/office/drawing/2014/main" id="{089D8D3A-AA43-49D3-840C-2E3EE1C23BCE}"/>
                </a:ext>
              </a:extLst>
            </p:cNvPr>
            <p:cNvSpPr/>
            <p:nvPr/>
          </p:nvSpPr>
          <p:spPr>
            <a:xfrm>
              <a:off x="7774400" y="2168843"/>
              <a:ext cx="781050" cy="2562225"/>
            </a:xfrm>
            <a:custGeom>
              <a:avLst/>
              <a:gdLst>
                <a:gd name="connsiteX0" fmla="*/ 780955 w 781050"/>
                <a:gd name="connsiteY0" fmla="*/ 2565464 h 2562225"/>
                <a:gd name="connsiteX1" fmla="*/ 0 w 781050"/>
                <a:gd name="connsiteY1" fmla="*/ 2565464 h 2562225"/>
                <a:gd name="connsiteX2" fmla="*/ 0 w 781050"/>
                <a:gd name="connsiteY2" fmla="*/ 0 h 2562225"/>
                <a:gd name="connsiteX3" fmla="*/ 442817 w 781050"/>
                <a:gd name="connsiteY3" fmla="*/ 0 h 2562225"/>
                <a:gd name="connsiteX4" fmla="*/ 442817 w 781050"/>
                <a:gd name="connsiteY4" fmla="*/ 2051399 h 2562225"/>
                <a:gd name="connsiteX5" fmla="*/ 781050 w 781050"/>
                <a:gd name="connsiteY5" fmla="*/ 2051399 h 2562225"/>
                <a:gd name="connsiteX6" fmla="*/ 781050 w 781050"/>
                <a:gd name="connsiteY6" fmla="*/ 2565464 h 2562225"/>
                <a:gd name="connsiteX7" fmla="*/ 28956 w 781050"/>
                <a:gd name="connsiteY7" fmla="*/ 2536508 h 2562225"/>
                <a:gd name="connsiteX8" fmla="*/ 751999 w 781050"/>
                <a:gd name="connsiteY8" fmla="*/ 2536508 h 2562225"/>
                <a:gd name="connsiteX9" fmla="*/ 751999 w 781050"/>
                <a:gd name="connsiteY9" fmla="*/ 2080451 h 2562225"/>
                <a:gd name="connsiteX10" fmla="*/ 413766 w 781050"/>
                <a:gd name="connsiteY10" fmla="*/ 2080451 h 2562225"/>
                <a:gd name="connsiteX11" fmla="*/ 413766 w 781050"/>
                <a:gd name="connsiteY11" fmla="*/ 28956 h 2562225"/>
                <a:gd name="connsiteX12" fmla="*/ 28861 w 781050"/>
                <a:gd name="connsiteY12" fmla="*/ 28956 h 2562225"/>
                <a:gd name="connsiteX13" fmla="*/ 28861 w 781050"/>
                <a:gd name="connsiteY13" fmla="*/ 2536508 h 2562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81050" h="2562225">
                  <a:moveTo>
                    <a:pt x="780955" y="2565464"/>
                  </a:moveTo>
                  <a:lnTo>
                    <a:pt x="0" y="2565464"/>
                  </a:lnTo>
                  <a:lnTo>
                    <a:pt x="0" y="0"/>
                  </a:lnTo>
                  <a:lnTo>
                    <a:pt x="442817" y="0"/>
                  </a:lnTo>
                  <a:lnTo>
                    <a:pt x="442817" y="2051399"/>
                  </a:lnTo>
                  <a:lnTo>
                    <a:pt x="781050" y="2051399"/>
                  </a:lnTo>
                  <a:lnTo>
                    <a:pt x="781050" y="2565464"/>
                  </a:lnTo>
                  <a:close/>
                  <a:moveTo>
                    <a:pt x="28956" y="2536508"/>
                  </a:moveTo>
                  <a:lnTo>
                    <a:pt x="751999" y="2536508"/>
                  </a:lnTo>
                  <a:lnTo>
                    <a:pt x="751999" y="2080451"/>
                  </a:lnTo>
                  <a:lnTo>
                    <a:pt x="413766" y="2080451"/>
                  </a:lnTo>
                  <a:lnTo>
                    <a:pt x="413766" y="28956"/>
                  </a:lnTo>
                  <a:lnTo>
                    <a:pt x="28861" y="28956"/>
                  </a:lnTo>
                  <a:lnTo>
                    <a:pt x="28861" y="2536508"/>
                  </a:lnTo>
                  <a:close/>
                </a:path>
              </a:pathLst>
            </a:custGeom>
            <a:solidFill>
              <a:srgbClr val="1B191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60" name="Dowolny kształt: kształt 59">
            <a:extLst>
              <a:ext uri="{FF2B5EF4-FFF2-40B4-BE49-F238E27FC236}">
                <a16:creationId xmlns:a16="http://schemas.microsoft.com/office/drawing/2014/main" id="{47DF7A90-676D-4B28-9188-C6A3632390C8}"/>
              </a:ext>
            </a:extLst>
          </p:cNvPr>
          <p:cNvSpPr/>
          <p:nvPr/>
        </p:nvSpPr>
        <p:spPr>
          <a:xfrm>
            <a:off x="934948" y="525311"/>
            <a:ext cx="2109230" cy="1207122"/>
          </a:xfrm>
          <a:custGeom>
            <a:avLst/>
            <a:gdLst>
              <a:gd name="connsiteX0" fmla="*/ 131700 w 5751070"/>
              <a:gd name="connsiteY0" fmla="*/ 137318 h 3291363"/>
              <a:gd name="connsiteX1" fmla="*/ 131700 w 5751070"/>
              <a:gd name="connsiteY1" fmla="*/ 3158013 h 3291363"/>
              <a:gd name="connsiteX2" fmla="*/ 5620895 w 5751070"/>
              <a:gd name="connsiteY2" fmla="*/ 3158013 h 3291363"/>
              <a:gd name="connsiteX3" fmla="*/ 5620895 w 5751070"/>
              <a:gd name="connsiteY3" fmla="*/ 137318 h 3291363"/>
              <a:gd name="connsiteX4" fmla="*/ 0 w 5751070"/>
              <a:gd name="connsiteY4" fmla="*/ 0 h 3291363"/>
              <a:gd name="connsiteX5" fmla="*/ 5751070 w 5751070"/>
              <a:gd name="connsiteY5" fmla="*/ 0 h 3291363"/>
              <a:gd name="connsiteX6" fmla="*/ 5751070 w 5751070"/>
              <a:gd name="connsiteY6" fmla="*/ 3291363 h 3291363"/>
              <a:gd name="connsiteX7" fmla="*/ 0 w 5751070"/>
              <a:gd name="connsiteY7" fmla="*/ 3291363 h 3291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751070" h="3291363">
                <a:moveTo>
                  <a:pt x="131700" y="137318"/>
                </a:moveTo>
                <a:lnTo>
                  <a:pt x="131700" y="3158013"/>
                </a:lnTo>
                <a:lnTo>
                  <a:pt x="5620895" y="3158013"/>
                </a:lnTo>
                <a:lnTo>
                  <a:pt x="5620895" y="137318"/>
                </a:lnTo>
                <a:close/>
                <a:moveTo>
                  <a:pt x="0" y="0"/>
                </a:moveTo>
                <a:lnTo>
                  <a:pt x="5751070" y="0"/>
                </a:lnTo>
                <a:lnTo>
                  <a:pt x="5751070" y="3291363"/>
                </a:lnTo>
                <a:lnTo>
                  <a:pt x="0" y="329136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1" name="Prostokąt 60">
            <a:extLst>
              <a:ext uri="{FF2B5EF4-FFF2-40B4-BE49-F238E27FC236}">
                <a16:creationId xmlns:a16="http://schemas.microsoft.com/office/drawing/2014/main" id="{582C5982-7F3D-4B8B-A61D-9978AEB9DBBA}"/>
              </a:ext>
            </a:extLst>
          </p:cNvPr>
          <p:cNvSpPr/>
          <p:nvPr/>
        </p:nvSpPr>
        <p:spPr>
          <a:xfrm>
            <a:off x="0" y="5133976"/>
            <a:ext cx="1028700" cy="1198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4" name="Obraz 13">
            <a:extLst>
              <a:ext uri="{FF2B5EF4-FFF2-40B4-BE49-F238E27FC236}">
                <a16:creationId xmlns:a16="http://schemas.microsoft.com/office/drawing/2014/main" id="{E73F3D73-15CA-4667-9639-1066990B4A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276" y="4650126"/>
            <a:ext cx="1723255" cy="1947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0946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3.7037E-6 L -4.79167E-6 -0.06458 " pathEditMode="relative" rAng="0" ptsTypes="AA">
                                      <p:cBhvr>
                                        <p:cTn id="1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241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7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971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471"/>
                            </p:stCondLst>
                            <p:childTnLst>
                              <p:par>
                                <p:cTn id="24" presetID="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5" grpId="0" animBg="1"/>
      <p:bldP spid="7" grpId="0" build="allAtOnce"/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Obraz 34">
            <a:extLst>
              <a:ext uri="{FF2B5EF4-FFF2-40B4-BE49-F238E27FC236}">
                <a16:creationId xmlns:a16="http://schemas.microsoft.com/office/drawing/2014/main" id="{B45E8D2E-32F1-43BD-93FD-796800EB9AC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 amt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5466"/>
          <a:stretch/>
        </p:blipFill>
        <p:spPr>
          <a:xfrm>
            <a:off x="8509697" y="3724606"/>
            <a:ext cx="3682303" cy="3133394"/>
          </a:xfrm>
          <a:prstGeom prst="rect">
            <a:avLst/>
          </a:prstGeom>
          <a:effectLst/>
        </p:spPr>
      </p:pic>
      <p:sp>
        <p:nvSpPr>
          <p:cNvPr id="34" name="Prostokąt 33">
            <a:extLst>
              <a:ext uri="{FF2B5EF4-FFF2-40B4-BE49-F238E27FC236}">
                <a16:creationId xmlns:a16="http://schemas.microsoft.com/office/drawing/2014/main" id="{3E6D00E6-FA8D-4927-99F7-9274E4284B1F}"/>
              </a:ext>
            </a:extLst>
          </p:cNvPr>
          <p:cNvSpPr/>
          <p:nvPr/>
        </p:nvSpPr>
        <p:spPr>
          <a:xfrm>
            <a:off x="299649" y="1611948"/>
            <a:ext cx="6929826" cy="481742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dirty="0">
                <a:solidFill>
                  <a:schemeClr val="tx1"/>
                </a:solidFill>
              </a:rPr>
              <a:t>Płuczka CO2 (ang. </a:t>
            </a:r>
            <a:r>
              <a:rPr lang="pl-PL" dirty="0" err="1">
                <a:solidFill>
                  <a:schemeClr val="tx1"/>
                </a:solidFill>
              </a:rPr>
              <a:t>scrubber</a:t>
            </a:r>
            <a:r>
              <a:rPr lang="pl-PL" dirty="0">
                <a:solidFill>
                  <a:schemeClr val="tx1"/>
                </a:solidFill>
              </a:rPr>
              <a:t>) jest urządzeniem stosowanym w celu usunięcia nadmiaru dwutlenku węgla wytworzonego w hali.</a:t>
            </a:r>
          </a:p>
          <a:p>
            <a:endParaRPr lang="pl-PL" dirty="0">
              <a:solidFill>
                <a:schemeClr val="tx1"/>
              </a:solidFill>
            </a:endParaRPr>
          </a:p>
          <a:p>
            <a:r>
              <a:rPr lang="pl-PL" dirty="0">
                <a:solidFill>
                  <a:schemeClr val="tx1"/>
                </a:solidFill>
              </a:rPr>
              <a:t>Pracę płuczki CO2 można podzielić na dwa etapy: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tx1"/>
                </a:solidFill>
              </a:rPr>
              <a:t>adsorpcja - zasysanie powietrza z komory, w trakcie tego etapu powietrze wtłaczane jest do zbiornika zawierającego najczęściej węgiel aktywowany, który wiąże dwutlenek węgla,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tx1"/>
                </a:solidFill>
              </a:rPr>
              <a:t>regeneracja złoża węgla aktywowanego poprzez przedmuchiwanie złoża świeżym powietrzem atmosferycznym.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>
              <a:solidFill>
                <a:schemeClr val="tx1"/>
              </a:solidFill>
            </a:endParaRPr>
          </a:p>
          <a:p>
            <a:r>
              <a:rPr lang="pl-PL" dirty="0">
                <a:solidFill>
                  <a:schemeClr val="tx1"/>
                </a:solidFill>
              </a:rPr>
              <a:t>Zastosowanie płuczki może zmniejszyć straty energii wywołane wprowadzaniem dużej ilości świeżego powietrza.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77332A11-1243-40FA-B372-4F1532C51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78" y="168275"/>
            <a:ext cx="9613487" cy="721837"/>
          </a:xfrm>
          <a:noFill/>
          <a:ln>
            <a:noFill/>
          </a:ln>
        </p:spPr>
        <p:txBody>
          <a:bodyPr>
            <a:normAutofit/>
          </a:bodyPr>
          <a:lstStyle/>
          <a:p>
            <a:r>
              <a:rPr lang="pl-PL" dirty="0"/>
              <a:t>PŁUCZKA CO</a:t>
            </a:r>
            <a:r>
              <a:rPr lang="pl-PL" baseline="-25000" dirty="0"/>
              <a:t>2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83CC2400-D740-4925-B3BA-A86BC813099D}"/>
              </a:ext>
            </a:extLst>
          </p:cNvPr>
          <p:cNvSpPr/>
          <p:nvPr/>
        </p:nvSpPr>
        <p:spPr>
          <a:xfrm>
            <a:off x="1030278" y="930577"/>
            <a:ext cx="9613487" cy="5311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2" name="Prostokąt 31">
            <a:extLst>
              <a:ext uri="{FF2B5EF4-FFF2-40B4-BE49-F238E27FC236}">
                <a16:creationId xmlns:a16="http://schemas.microsoft.com/office/drawing/2014/main" id="{0C68425D-7B3B-4819-8D7A-3F645800E1A1}"/>
              </a:ext>
            </a:extLst>
          </p:cNvPr>
          <p:cNvSpPr/>
          <p:nvPr/>
        </p:nvSpPr>
        <p:spPr>
          <a:xfrm>
            <a:off x="684221" y="890112"/>
            <a:ext cx="7173525" cy="473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43" name="Grupa 42">
            <a:extLst>
              <a:ext uri="{FF2B5EF4-FFF2-40B4-BE49-F238E27FC236}">
                <a16:creationId xmlns:a16="http://schemas.microsoft.com/office/drawing/2014/main" id="{7BC66A8E-A3B9-4EF0-BEEB-064A40DD3339}"/>
              </a:ext>
            </a:extLst>
          </p:cNvPr>
          <p:cNvGrpSpPr/>
          <p:nvPr/>
        </p:nvGrpSpPr>
        <p:grpSpPr>
          <a:xfrm>
            <a:off x="11353800" y="-1"/>
            <a:ext cx="838200" cy="6858000"/>
            <a:chOff x="11353800" y="-1"/>
            <a:chExt cx="838200" cy="6858000"/>
          </a:xfrm>
        </p:grpSpPr>
        <p:sp>
          <p:nvSpPr>
            <p:cNvPr id="45" name="Prostokąt 44">
              <a:extLst>
                <a:ext uri="{FF2B5EF4-FFF2-40B4-BE49-F238E27FC236}">
                  <a16:creationId xmlns:a16="http://schemas.microsoft.com/office/drawing/2014/main" id="{86DC1BA9-8386-403A-9189-1DA0B1CBD342}"/>
                </a:ext>
              </a:extLst>
            </p:cNvPr>
            <p:cNvSpPr/>
            <p:nvPr userDrawn="1"/>
          </p:nvSpPr>
          <p:spPr>
            <a:xfrm flipV="1">
              <a:off x="11353800" y="-1"/>
              <a:ext cx="8382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48" name="Grafika 47">
              <a:extLst>
                <a:ext uri="{FF2B5EF4-FFF2-40B4-BE49-F238E27FC236}">
                  <a16:creationId xmlns:a16="http://schemas.microsoft.com/office/drawing/2014/main" id="{F31DCDFB-BFC5-4045-9C60-874E30E9B41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1426718" y="173691"/>
              <a:ext cx="692364" cy="382868"/>
            </a:xfrm>
            <a:prstGeom prst="rect">
              <a:avLst/>
            </a:prstGeom>
          </p:spPr>
        </p:pic>
      </p:grpSp>
      <p:grpSp>
        <p:nvGrpSpPr>
          <p:cNvPr id="5" name="Grupa 4">
            <a:extLst>
              <a:ext uri="{FF2B5EF4-FFF2-40B4-BE49-F238E27FC236}">
                <a16:creationId xmlns:a16="http://schemas.microsoft.com/office/drawing/2014/main" id="{1909B82D-056F-46CA-8E38-D6CAB03B56C9}"/>
              </a:ext>
            </a:extLst>
          </p:cNvPr>
          <p:cNvGrpSpPr/>
          <p:nvPr/>
        </p:nvGrpSpPr>
        <p:grpSpPr>
          <a:xfrm>
            <a:off x="-1" y="-1"/>
            <a:ext cx="940604" cy="1201737"/>
            <a:chOff x="-1" y="-1"/>
            <a:chExt cx="940604" cy="1201737"/>
          </a:xfrm>
        </p:grpSpPr>
        <p:sp>
          <p:nvSpPr>
            <p:cNvPr id="53" name="Prostokąt 52">
              <a:extLst>
                <a:ext uri="{FF2B5EF4-FFF2-40B4-BE49-F238E27FC236}">
                  <a16:creationId xmlns:a16="http://schemas.microsoft.com/office/drawing/2014/main" id="{128BCC96-F026-456A-A885-C7789BFEC20E}"/>
                </a:ext>
              </a:extLst>
            </p:cNvPr>
            <p:cNvSpPr/>
            <p:nvPr userDrawn="1"/>
          </p:nvSpPr>
          <p:spPr>
            <a:xfrm>
              <a:off x="0" y="168276"/>
              <a:ext cx="171460" cy="25638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4" name="Prostokąt 53">
              <a:extLst>
                <a:ext uri="{FF2B5EF4-FFF2-40B4-BE49-F238E27FC236}">
                  <a16:creationId xmlns:a16="http://schemas.microsoft.com/office/drawing/2014/main" id="{03F23E3A-13CF-42FA-ABD6-F5E774F9625F}"/>
                </a:ext>
              </a:extLst>
            </p:cNvPr>
            <p:cNvSpPr/>
            <p:nvPr userDrawn="1"/>
          </p:nvSpPr>
          <p:spPr>
            <a:xfrm>
              <a:off x="171460" y="424657"/>
              <a:ext cx="256381" cy="25638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5" name="Prostokąt 54">
              <a:extLst>
                <a:ext uri="{FF2B5EF4-FFF2-40B4-BE49-F238E27FC236}">
                  <a16:creationId xmlns:a16="http://schemas.microsoft.com/office/drawing/2014/main" id="{698B5D45-BE1F-4E53-BD7A-29DF376EA529}"/>
                </a:ext>
              </a:extLst>
            </p:cNvPr>
            <p:cNvSpPr/>
            <p:nvPr userDrawn="1"/>
          </p:nvSpPr>
          <p:spPr>
            <a:xfrm>
              <a:off x="171460" y="-1"/>
              <a:ext cx="256381" cy="16827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6" name="Prostokąt 55">
              <a:extLst>
                <a:ext uri="{FF2B5EF4-FFF2-40B4-BE49-F238E27FC236}">
                  <a16:creationId xmlns:a16="http://schemas.microsoft.com/office/drawing/2014/main" id="{6C13D4CB-7E09-4DF1-BE0A-25DDAED9D34E}"/>
                </a:ext>
              </a:extLst>
            </p:cNvPr>
            <p:cNvSpPr/>
            <p:nvPr userDrawn="1"/>
          </p:nvSpPr>
          <p:spPr>
            <a:xfrm>
              <a:off x="427841" y="681038"/>
              <a:ext cx="256381" cy="25638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7" name="Prostokąt 56">
              <a:extLst>
                <a:ext uri="{FF2B5EF4-FFF2-40B4-BE49-F238E27FC236}">
                  <a16:creationId xmlns:a16="http://schemas.microsoft.com/office/drawing/2014/main" id="{CF7BA8F2-A388-40C4-B448-B17109152F7D}"/>
                </a:ext>
              </a:extLst>
            </p:cNvPr>
            <p:cNvSpPr/>
            <p:nvPr userDrawn="1"/>
          </p:nvSpPr>
          <p:spPr>
            <a:xfrm>
              <a:off x="427841" y="172244"/>
              <a:ext cx="256381" cy="256381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8" name="Prostokąt 57">
              <a:extLst>
                <a:ext uri="{FF2B5EF4-FFF2-40B4-BE49-F238E27FC236}">
                  <a16:creationId xmlns:a16="http://schemas.microsoft.com/office/drawing/2014/main" id="{F59F4A4E-A5AE-4A61-95E6-1F99D6B0F691}"/>
                </a:ext>
              </a:extLst>
            </p:cNvPr>
            <p:cNvSpPr/>
            <p:nvPr userDrawn="1"/>
          </p:nvSpPr>
          <p:spPr>
            <a:xfrm>
              <a:off x="684222" y="432593"/>
              <a:ext cx="256381" cy="25638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9" name="Prostokąt 58">
              <a:extLst>
                <a:ext uri="{FF2B5EF4-FFF2-40B4-BE49-F238E27FC236}">
                  <a16:creationId xmlns:a16="http://schemas.microsoft.com/office/drawing/2014/main" id="{F2E9B19A-53DE-469A-B84F-34C89073BD6D}"/>
                </a:ext>
              </a:extLst>
            </p:cNvPr>
            <p:cNvSpPr/>
            <p:nvPr userDrawn="1"/>
          </p:nvSpPr>
          <p:spPr>
            <a:xfrm>
              <a:off x="-1" y="688974"/>
              <a:ext cx="171460" cy="25638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0" name="Prostokąt 59">
              <a:extLst>
                <a:ext uri="{FF2B5EF4-FFF2-40B4-BE49-F238E27FC236}">
                  <a16:creationId xmlns:a16="http://schemas.microsoft.com/office/drawing/2014/main" id="{D69668D5-6DF0-4C4C-B601-D425BCB6DA1F}"/>
                </a:ext>
              </a:extLst>
            </p:cNvPr>
            <p:cNvSpPr/>
            <p:nvPr userDrawn="1"/>
          </p:nvSpPr>
          <p:spPr>
            <a:xfrm>
              <a:off x="684222" y="-1"/>
              <a:ext cx="256381" cy="16827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2" name="Prostokąt 61">
              <a:extLst>
                <a:ext uri="{FF2B5EF4-FFF2-40B4-BE49-F238E27FC236}">
                  <a16:creationId xmlns:a16="http://schemas.microsoft.com/office/drawing/2014/main" id="{5BF7E3C2-1C5F-4681-88E5-D3C0591E5522}"/>
                </a:ext>
              </a:extLst>
            </p:cNvPr>
            <p:cNvSpPr/>
            <p:nvPr userDrawn="1"/>
          </p:nvSpPr>
          <p:spPr>
            <a:xfrm>
              <a:off x="174626" y="945355"/>
              <a:ext cx="256381" cy="256381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4" name="Prostokąt 63">
              <a:extLst>
                <a:ext uri="{FF2B5EF4-FFF2-40B4-BE49-F238E27FC236}">
                  <a16:creationId xmlns:a16="http://schemas.microsoft.com/office/drawing/2014/main" id="{CCF6A8C0-C5B7-4F47-94FB-FF7A448FEF36}"/>
                </a:ext>
              </a:extLst>
            </p:cNvPr>
            <p:cNvSpPr/>
            <p:nvPr/>
          </p:nvSpPr>
          <p:spPr>
            <a:xfrm>
              <a:off x="171459" y="688973"/>
              <a:ext cx="256381" cy="25638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sp>
        <p:nvSpPr>
          <p:cNvPr id="12" name="Prostokąt 11">
            <a:extLst>
              <a:ext uri="{FF2B5EF4-FFF2-40B4-BE49-F238E27FC236}">
                <a16:creationId xmlns:a16="http://schemas.microsoft.com/office/drawing/2014/main" id="{1292CDC6-DAE2-4C96-8999-9BA000EB0919}"/>
              </a:ext>
            </a:extLst>
          </p:cNvPr>
          <p:cNvSpPr/>
          <p:nvPr/>
        </p:nvSpPr>
        <p:spPr>
          <a:xfrm>
            <a:off x="-1" y="2012353"/>
            <a:ext cx="299650" cy="42360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F9AC207C-4B42-45BD-8E8B-D2B4A7B991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3137" y="987279"/>
            <a:ext cx="3937000" cy="466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200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Obraz 34">
            <a:extLst>
              <a:ext uri="{FF2B5EF4-FFF2-40B4-BE49-F238E27FC236}">
                <a16:creationId xmlns:a16="http://schemas.microsoft.com/office/drawing/2014/main" id="{B45E8D2E-32F1-43BD-93FD-796800EB9AC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 amt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5466"/>
          <a:stretch/>
        </p:blipFill>
        <p:spPr>
          <a:xfrm>
            <a:off x="8509697" y="3724606"/>
            <a:ext cx="3682303" cy="3133394"/>
          </a:xfrm>
          <a:prstGeom prst="rect">
            <a:avLst/>
          </a:prstGeom>
          <a:effectLst/>
        </p:spPr>
      </p:pic>
      <p:sp>
        <p:nvSpPr>
          <p:cNvPr id="34" name="Prostokąt 33">
            <a:extLst>
              <a:ext uri="{FF2B5EF4-FFF2-40B4-BE49-F238E27FC236}">
                <a16:creationId xmlns:a16="http://schemas.microsoft.com/office/drawing/2014/main" id="{3E6D00E6-FA8D-4927-99F7-9274E4284B1F}"/>
              </a:ext>
            </a:extLst>
          </p:cNvPr>
          <p:cNvSpPr/>
          <p:nvPr/>
        </p:nvSpPr>
        <p:spPr>
          <a:xfrm>
            <a:off x="309870" y="1560612"/>
            <a:ext cx="6929826" cy="481742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pl-PL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tx1"/>
                </a:solidFill>
              </a:rPr>
              <a:t>Wszystkie dodatkowe odchyłki powinny działać stopniowo (proporcjonalnie), a nie skokowo.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tx1"/>
                </a:solidFill>
              </a:rPr>
              <a:t>Procedury regulacji powinny być optymalizowane w celu uzyskania maksymalnej stabilności sygnałów wyjściowych.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tx1"/>
                </a:solidFill>
              </a:rPr>
              <a:t>Eliminacja konieczności doboru parametrów PID regulatorów.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tx1"/>
                </a:solidFill>
              </a:rPr>
              <a:t>Stabilne zachowanie regulacji daje efekt zmniejszenia zużycia energii.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77332A11-1243-40FA-B372-4F1532C51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78" y="168275"/>
            <a:ext cx="9613487" cy="721837"/>
          </a:xfrm>
          <a:noFill/>
          <a:ln>
            <a:noFill/>
          </a:ln>
        </p:spPr>
        <p:txBody>
          <a:bodyPr>
            <a:normAutofit/>
          </a:bodyPr>
          <a:lstStyle/>
          <a:p>
            <a:r>
              <a:rPr lang="pl-PL" dirty="0"/>
              <a:t>PROCEDURY REGULACJI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83CC2400-D740-4925-B3BA-A86BC813099D}"/>
              </a:ext>
            </a:extLst>
          </p:cNvPr>
          <p:cNvSpPr/>
          <p:nvPr/>
        </p:nvSpPr>
        <p:spPr>
          <a:xfrm>
            <a:off x="1030278" y="930577"/>
            <a:ext cx="9613487" cy="5311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2" name="Prostokąt 31">
            <a:extLst>
              <a:ext uri="{FF2B5EF4-FFF2-40B4-BE49-F238E27FC236}">
                <a16:creationId xmlns:a16="http://schemas.microsoft.com/office/drawing/2014/main" id="{0C68425D-7B3B-4819-8D7A-3F645800E1A1}"/>
              </a:ext>
            </a:extLst>
          </p:cNvPr>
          <p:cNvSpPr/>
          <p:nvPr/>
        </p:nvSpPr>
        <p:spPr>
          <a:xfrm>
            <a:off x="684221" y="890112"/>
            <a:ext cx="7173525" cy="473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43" name="Grupa 42">
            <a:extLst>
              <a:ext uri="{FF2B5EF4-FFF2-40B4-BE49-F238E27FC236}">
                <a16:creationId xmlns:a16="http://schemas.microsoft.com/office/drawing/2014/main" id="{7BC66A8E-A3B9-4EF0-BEEB-064A40DD3339}"/>
              </a:ext>
            </a:extLst>
          </p:cNvPr>
          <p:cNvGrpSpPr/>
          <p:nvPr/>
        </p:nvGrpSpPr>
        <p:grpSpPr>
          <a:xfrm>
            <a:off x="11353800" y="-1"/>
            <a:ext cx="838200" cy="6858000"/>
            <a:chOff x="11353800" y="-1"/>
            <a:chExt cx="838200" cy="6858000"/>
          </a:xfrm>
        </p:grpSpPr>
        <p:sp>
          <p:nvSpPr>
            <p:cNvPr id="45" name="Prostokąt 44">
              <a:extLst>
                <a:ext uri="{FF2B5EF4-FFF2-40B4-BE49-F238E27FC236}">
                  <a16:creationId xmlns:a16="http://schemas.microsoft.com/office/drawing/2014/main" id="{86DC1BA9-8386-403A-9189-1DA0B1CBD342}"/>
                </a:ext>
              </a:extLst>
            </p:cNvPr>
            <p:cNvSpPr/>
            <p:nvPr userDrawn="1"/>
          </p:nvSpPr>
          <p:spPr>
            <a:xfrm flipV="1">
              <a:off x="11353800" y="-1"/>
              <a:ext cx="8382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48" name="Grafika 47">
              <a:extLst>
                <a:ext uri="{FF2B5EF4-FFF2-40B4-BE49-F238E27FC236}">
                  <a16:creationId xmlns:a16="http://schemas.microsoft.com/office/drawing/2014/main" id="{F31DCDFB-BFC5-4045-9C60-874E30E9B41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1426718" y="173691"/>
              <a:ext cx="692364" cy="382868"/>
            </a:xfrm>
            <a:prstGeom prst="rect">
              <a:avLst/>
            </a:prstGeom>
          </p:spPr>
        </p:pic>
      </p:grpSp>
      <p:grpSp>
        <p:nvGrpSpPr>
          <p:cNvPr id="5" name="Grupa 4">
            <a:extLst>
              <a:ext uri="{FF2B5EF4-FFF2-40B4-BE49-F238E27FC236}">
                <a16:creationId xmlns:a16="http://schemas.microsoft.com/office/drawing/2014/main" id="{1909B82D-056F-46CA-8E38-D6CAB03B56C9}"/>
              </a:ext>
            </a:extLst>
          </p:cNvPr>
          <p:cNvGrpSpPr/>
          <p:nvPr/>
        </p:nvGrpSpPr>
        <p:grpSpPr>
          <a:xfrm>
            <a:off x="-1" y="-1"/>
            <a:ext cx="940604" cy="1201737"/>
            <a:chOff x="-1" y="-1"/>
            <a:chExt cx="940604" cy="1201737"/>
          </a:xfrm>
        </p:grpSpPr>
        <p:sp>
          <p:nvSpPr>
            <p:cNvPr id="53" name="Prostokąt 52">
              <a:extLst>
                <a:ext uri="{FF2B5EF4-FFF2-40B4-BE49-F238E27FC236}">
                  <a16:creationId xmlns:a16="http://schemas.microsoft.com/office/drawing/2014/main" id="{128BCC96-F026-456A-A885-C7789BFEC20E}"/>
                </a:ext>
              </a:extLst>
            </p:cNvPr>
            <p:cNvSpPr/>
            <p:nvPr userDrawn="1"/>
          </p:nvSpPr>
          <p:spPr>
            <a:xfrm>
              <a:off x="0" y="168276"/>
              <a:ext cx="171460" cy="25638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4" name="Prostokąt 53">
              <a:extLst>
                <a:ext uri="{FF2B5EF4-FFF2-40B4-BE49-F238E27FC236}">
                  <a16:creationId xmlns:a16="http://schemas.microsoft.com/office/drawing/2014/main" id="{03F23E3A-13CF-42FA-ABD6-F5E774F9625F}"/>
                </a:ext>
              </a:extLst>
            </p:cNvPr>
            <p:cNvSpPr/>
            <p:nvPr userDrawn="1"/>
          </p:nvSpPr>
          <p:spPr>
            <a:xfrm>
              <a:off x="171460" y="424657"/>
              <a:ext cx="256381" cy="25638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5" name="Prostokąt 54">
              <a:extLst>
                <a:ext uri="{FF2B5EF4-FFF2-40B4-BE49-F238E27FC236}">
                  <a16:creationId xmlns:a16="http://schemas.microsoft.com/office/drawing/2014/main" id="{698B5D45-BE1F-4E53-BD7A-29DF376EA529}"/>
                </a:ext>
              </a:extLst>
            </p:cNvPr>
            <p:cNvSpPr/>
            <p:nvPr userDrawn="1"/>
          </p:nvSpPr>
          <p:spPr>
            <a:xfrm>
              <a:off x="171460" y="-1"/>
              <a:ext cx="256381" cy="16827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6" name="Prostokąt 55">
              <a:extLst>
                <a:ext uri="{FF2B5EF4-FFF2-40B4-BE49-F238E27FC236}">
                  <a16:creationId xmlns:a16="http://schemas.microsoft.com/office/drawing/2014/main" id="{6C13D4CB-7E09-4DF1-BE0A-25DDAED9D34E}"/>
                </a:ext>
              </a:extLst>
            </p:cNvPr>
            <p:cNvSpPr/>
            <p:nvPr userDrawn="1"/>
          </p:nvSpPr>
          <p:spPr>
            <a:xfrm>
              <a:off x="427841" y="681038"/>
              <a:ext cx="256381" cy="25638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7" name="Prostokąt 56">
              <a:extLst>
                <a:ext uri="{FF2B5EF4-FFF2-40B4-BE49-F238E27FC236}">
                  <a16:creationId xmlns:a16="http://schemas.microsoft.com/office/drawing/2014/main" id="{CF7BA8F2-A388-40C4-B448-B17109152F7D}"/>
                </a:ext>
              </a:extLst>
            </p:cNvPr>
            <p:cNvSpPr/>
            <p:nvPr userDrawn="1"/>
          </p:nvSpPr>
          <p:spPr>
            <a:xfrm>
              <a:off x="427841" y="172244"/>
              <a:ext cx="256381" cy="256381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8" name="Prostokąt 57">
              <a:extLst>
                <a:ext uri="{FF2B5EF4-FFF2-40B4-BE49-F238E27FC236}">
                  <a16:creationId xmlns:a16="http://schemas.microsoft.com/office/drawing/2014/main" id="{F59F4A4E-A5AE-4A61-95E6-1F99D6B0F691}"/>
                </a:ext>
              </a:extLst>
            </p:cNvPr>
            <p:cNvSpPr/>
            <p:nvPr userDrawn="1"/>
          </p:nvSpPr>
          <p:spPr>
            <a:xfrm>
              <a:off x="684222" y="432593"/>
              <a:ext cx="256381" cy="25638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9" name="Prostokąt 58">
              <a:extLst>
                <a:ext uri="{FF2B5EF4-FFF2-40B4-BE49-F238E27FC236}">
                  <a16:creationId xmlns:a16="http://schemas.microsoft.com/office/drawing/2014/main" id="{F2E9B19A-53DE-469A-B84F-34C89073BD6D}"/>
                </a:ext>
              </a:extLst>
            </p:cNvPr>
            <p:cNvSpPr/>
            <p:nvPr userDrawn="1"/>
          </p:nvSpPr>
          <p:spPr>
            <a:xfrm>
              <a:off x="-1" y="688974"/>
              <a:ext cx="171460" cy="25638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0" name="Prostokąt 59">
              <a:extLst>
                <a:ext uri="{FF2B5EF4-FFF2-40B4-BE49-F238E27FC236}">
                  <a16:creationId xmlns:a16="http://schemas.microsoft.com/office/drawing/2014/main" id="{D69668D5-6DF0-4C4C-B601-D425BCB6DA1F}"/>
                </a:ext>
              </a:extLst>
            </p:cNvPr>
            <p:cNvSpPr/>
            <p:nvPr userDrawn="1"/>
          </p:nvSpPr>
          <p:spPr>
            <a:xfrm>
              <a:off x="684222" y="-1"/>
              <a:ext cx="256381" cy="16827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2" name="Prostokąt 61">
              <a:extLst>
                <a:ext uri="{FF2B5EF4-FFF2-40B4-BE49-F238E27FC236}">
                  <a16:creationId xmlns:a16="http://schemas.microsoft.com/office/drawing/2014/main" id="{5BF7E3C2-1C5F-4681-88E5-D3C0591E5522}"/>
                </a:ext>
              </a:extLst>
            </p:cNvPr>
            <p:cNvSpPr/>
            <p:nvPr userDrawn="1"/>
          </p:nvSpPr>
          <p:spPr>
            <a:xfrm>
              <a:off x="174626" y="945355"/>
              <a:ext cx="256381" cy="256381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4" name="Prostokąt 63">
              <a:extLst>
                <a:ext uri="{FF2B5EF4-FFF2-40B4-BE49-F238E27FC236}">
                  <a16:creationId xmlns:a16="http://schemas.microsoft.com/office/drawing/2014/main" id="{CCF6A8C0-C5B7-4F47-94FB-FF7A448FEF36}"/>
                </a:ext>
              </a:extLst>
            </p:cNvPr>
            <p:cNvSpPr/>
            <p:nvPr/>
          </p:nvSpPr>
          <p:spPr>
            <a:xfrm>
              <a:off x="171459" y="688973"/>
              <a:ext cx="256381" cy="25638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sp>
        <p:nvSpPr>
          <p:cNvPr id="12" name="Prostokąt 11">
            <a:extLst>
              <a:ext uri="{FF2B5EF4-FFF2-40B4-BE49-F238E27FC236}">
                <a16:creationId xmlns:a16="http://schemas.microsoft.com/office/drawing/2014/main" id="{1292CDC6-DAE2-4C96-8999-9BA000EB0919}"/>
              </a:ext>
            </a:extLst>
          </p:cNvPr>
          <p:cNvSpPr/>
          <p:nvPr/>
        </p:nvSpPr>
        <p:spPr>
          <a:xfrm>
            <a:off x="-1" y="2012353"/>
            <a:ext cx="299650" cy="42360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0798CF12-F89E-423A-B2EB-71628ECFBA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16672" y="1036298"/>
            <a:ext cx="8126364" cy="3578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667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Obraz 34">
            <a:extLst>
              <a:ext uri="{FF2B5EF4-FFF2-40B4-BE49-F238E27FC236}">
                <a16:creationId xmlns:a16="http://schemas.microsoft.com/office/drawing/2014/main" id="{B45E8D2E-32F1-43BD-93FD-796800EB9AC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alphaModFix amt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5466"/>
          <a:stretch/>
        </p:blipFill>
        <p:spPr>
          <a:xfrm>
            <a:off x="8509697" y="3724606"/>
            <a:ext cx="3682303" cy="3133394"/>
          </a:xfrm>
          <a:prstGeom prst="rect">
            <a:avLst/>
          </a:prstGeom>
          <a:effectLst/>
        </p:spPr>
      </p:pic>
      <p:sp>
        <p:nvSpPr>
          <p:cNvPr id="34" name="Prostokąt 33">
            <a:extLst>
              <a:ext uri="{FF2B5EF4-FFF2-40B4-BE49-F238E27FC236}">
                <a16:creationId xmlns:a16="http://schemas.microsoft.com/office/drawing/2014/main" id="{3E6D00E6-FA8D-4927-99F7-9274E4284B1F}"/>
              </a:ext>
            </a:extLst>
          </p:cNvPr>
          <p:cNvSpPr/>
          <p:nvPr/>
        </p:nvSpPr>
        <p:spPr>
          <a:xfrm>
            <a:off x="299649" y="1611948"/>
            <a:ext cx="6929826" cy="481742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dirty="0">
                <a:solidFill>
                  <a:schemeClr val="tx1"/>
                </a:solidFill>
              </a:rPr>
              <a:t>Opracowanie użytecznego narzędzia - wspomagającego technologa uprawy pieczarki w kontroli przebiegu procesu uprawy w czasie rzeczywistym, wzrostu zawiązków i owocników.</a:t>
            </a:r>
          </a:p>
          <a:p>
            <a:endParaRPr lang="pl-PL" dirty="0">
              <a:solidFill>
                <a:schemeClr val="tx1"/>
              </a:solidFill>
            </a:endParaRPr>
          </a:p>
          <a:p>
            <a:r>
              <a:rPr lang="pl-PL" dirty="0">
                <a:solidFill>
                  <a:schemeClr val="tx1"/>
                </a:solidFill>
              </a:rPr>
              <a:t>Podejmowania decyzji o bieżących zmianach w jego przebiegu oraz oceny wyników w skali hali uprawowej i całego zakładu w zadanych przedziałach czasowych. </a:t>
            </a:r>
          </a:p>
          <a:p>
            <a:endParaRPr lang="pl-PL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tx1"/>
                </a:solidFill>
              </a:rPr>
              <a:t>Wizualizację zmian w przebiegu parametrów mikroklimatu: założonych i rzeczywistych.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tx1"/>
                </a:solidFill>
              </a:rPr>
              <a:t>Zbiór sygnałów ostrzegawczych o konieczności podjęcia reakcji na zakłócenia w utrzymaniu parametrów mikroklimatu.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tx1"/>
                </a:solidFill>
              </a:rPr>
              <a:t>Ilustracji zmian zachowania grzybni, zawiązków i owocników z zapisów z kamery.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tx1"/>
                </a:solidFill>
              </a:rPr>
              <a:t>Dobór i opracowanie procedury pomiaru temperatur poprzez termowizję.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tx1"/>
                </a:solidFill>
              </a:rPr>
              <a:t>Opracowanie sensora biometrycznego pieczarki. Częścią tego zadania może być termowizja, pomiary laserowe temperatur, zmiany procesie oddychania.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>
              <a:solidFill>
                <a:schemeClr val="tx1"/>
              </a:solidFill>
            </a:endParaRPr>
          </a:p>
          <a:p>
            <a:r>
              <a:rPr lang="pl-PL" dirty="0">
                <a:solidFill>
                  <a:schemeClr val="tx1"/>
                </a:solidFill>
              </a:rPr>
              <a:t>Prawidłowe funkcjonowanie tego narzędzia pozwoli do przejścia do etapu trzeciego; autonomicznego systemu sterowania procesem wzrostu i rozwoju pieczarki w hali uprawowej.</a:t>
            </a:r>
          </a:p>
          <a:p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77332A11-1243-40FA-B372-4F1532C51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78" y="168275"/>
            <a:ext cx="9613487" cy="721837"/>
          </a:xfrm>
          <a:noFill/>
          <a:ln>
            <a:noFill/>
          </a:ln>
        </p:spPr>
        <p:txBody>
          <a:bodyPr>
            <a:normAutofit/>
          </a:bodyPr>
          <a:lstStyle/>
          <a:p>
            <a:r>
              <a:rPr lang="pl-PL" dirty="0"/>
              <a:t>II. SYSTEM KOMPUTEROWEGO WSPARCIA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83CC2400-D740-4925-B3BA-A86BC813099D}"/>
              </a:ext>
            </a:extLst>
          </p:cNvPr>
          <p:cNvSpPr/>
          <p:nvPr/>
        </p:nvSpPr>
        <p:spPr>
          <a:xfrm>
            <a:off x="1030278" y="930577"/>
            <a:ext cx="9613487" cy="5311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2" name="Prostokąt 31">
            <a:extLst>
              <a:ext uri="{FF2B5EF4-FFF2-40B4-BE49-F238E27FC236}">
                <a16:creationId xmlns:a16="http://schemas.microsoft.com/office/drawing/2014/main" id="{0C68425D-7B3B-4819-8D7A-3F645800E1A1}"/>
              </a:ext>
            </a:extLst>
          </p:cNvPr>
          <p:cNvSpPr/>
          <p:nvPr/>
        </p:nvSpPr>
        <p:spPr>
          <a:xfrm>
            <a:off x="684221" y="890112"/>
            <a:ext cx="7173525" cy="473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43" name="Grupa 42">
            <a:extLst>
              <a:ext uri="{FF2B5EF4-FFF2-40B4-BE49-F238E27FC236}">
                <a16:creationId xmlns:a16="http://schemas.microsoft.com/office/drawing/2014/main" id="{7BC66A8E-A3B9-4EF0-BEEB-064A40DD3339}"/>
              </a:ext>
            </a:extLst>
          </p:cNvPr>
          <p:cNvGrpSpPr/>
          <p:nvPr/>
        </p:nvGrpSpPr>
        <p:grpSpPr>
          <a:xfrm>
            <a:off x="11353800" y="-1"/>
            <a:ext cx="838200" cy="6858000"/>
            <a:chOff x="11353800" y="-1"/>
            <a:chExt cx="838200" cy="6858000"/>
          </a:xfrm>
        </p:grpSpPr>
        <p:sp>
          <p:nvSpPr>
            <p:cNvPr id="45" name="Prostokąt 44">
              <a:extLst>
                <a:ext uri="{FF2B5EF4-FFF2-40B4-BE49-F238E27FC236}">
                  <a16:creationId xmlns:a16="http://schemas.microsoft.com/office/drawing/2014/main" id="{86DC1BA9-8386-403A-9189-1DA0B1CBD342}"/>
                </a:ext>
              </a:extLst>
            </p:cNvPr>
            <p:cNvSpPr/>
            <p:nvPr userDrawn="1"/>
          </p:nvSpPr>
          <p:spPr>
            <a:xfrm flipV="1">
              <a:off x="11353800" y="-1"/>
              <a:ext cx="8382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48" name="Grafika 47">
              <a:extLst>
                <a:ext uri="{FF2B5EF4-FFF2-40B4-BE49-F238E27FC236}">
                  <a16:creationId xmlns:a16="http://schemas.microsoft.com/office/drawing/2014/main" id="{F31DCDFB-BFC5-4045-9C60-874E30E9B41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1426718" y="173691"/>
              <a:ext cx="692364" cy="382868"/>
            </a:xfrm>
            <a:prstGeom prst="rect">
              <a:avLst/>
            </a:prstGeom>
          </p:spPr>
        </p:pic>
      </p:grpSp>
      <p:grpSp>
        <p:nvGrpSpPr>
          <p:cNvPr id="5" name="Grupa 4">
            <a:extLst>
              <a:ext uri="{FF2B5EF4-FFF2-40B4-BE49-F238E27FC236}">
                <a16:creationId xmlns:a16="http://schemas.microsoft.com/office/drawing/2014/main" id="{1909B82D-056F-46CA-8E38-D6CAB03B56C9}"/>
              </a:ext>
            </a:extLst>
          </p:cNvPr>
          <p:cNvGrpSpPr/>
          <p:nvPr/>
        </p:nvGrpSpPr>
        <p:grpSpPr>
          <a:xfrm>
            <a:off x="-1" y="-1"/>
            <a:ext cx="940604" cy="1201737"/>
            <a:chOff x="-1" y="-1"/>
            <a:chExt cx="940604" cy="1201737"/>
          </a:xfrm>
        </p:grpSpPr>
        <p:sp>
          <p:nvSpPr>
            <p:cNvPr id="53" name="Prostokąt 52">
              <a:extLst>
                <a:ext uri="{FF2B5EF4-FFF2-40B4-BE49-F238E27FC236}">
                  <a16:creationId xmlns:a16="http://schemas.microsoft.com/office/drawing/2014/main" id="{128BCC96-F026-456A-A885-C7789BFEC20E}"/>
                </a:ext>
              </a:extLst>
            </p:cNvPr>
            <p:cNvSpPr/>
            <p:nvPr userDrawn="1"/>
          </p:nvSpPr>
          <p:spPr>
            <a:xfrm>
              <a:off x="0" y="168276"/>
              <a:ext cx="171460" cy="25638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4" name="Prostokąt 53">
              <a:extLst>
                <a:ext uri="{FF2B5EF4-FFF2-40B4-BE49-F238E27FC236}">
                  <a16:creationId xmlns:a16="http://schemas.microsoft.com/office/drawing/2014/main" id="{03F23E3A-13CF-42FA-ABD6-F5E774F9625F}"/>
                </a:ext>
              </a:extLst>
            </p:cNvPr>
            <p:cNvSpPr/>
            <p:nvPr userDrawn="1"/>
          </p:nvSpPr>
          <p:spPr>
            <a:xfrm>
              <a:off x="171460" y="424657"/>
              <a:ext cx="256381" cy="25638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5" name="Prostokąt 54">
              <a:extLst>
                <a:ext uri="{FF2B5EF4-FFF2-40B4-BE49-F238E27FC236}">
                  <a16:creationId xmlns:a16="http://schemas.microsoft.com/office/drawing/2014/main" id="{698B5D45-BE1F-4E53-BD7A-29DF376EA529}"/>
                </a:ext>
              </a:extLst>
            </p:cNvPr>
            <p:cNvSpPr/>
            <p:nvPr userDrawn="1"/>
          </p:nvSpPr>
          <p:spPr>
            <a:xfrm>
              <a:off x="171460" y="-1"/>
              <a:ext cx="256381" cy="16827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6" name="Prostokąt 55">
              <a:extLst>
                <a:ext uri="{FF2B5EF4-FFF2-40B4-BE49-F238E27FC236}">
                  <a16:creationId xmlns:a16="http://schemas.microsoft.com/office/drawing/2014/main" id="{6C13D4CB-7E09-4DF1-BE0A-25DDAED9D34E}"/>
                </a:ext>
              </a:extLst>
            </p:cNvPr>
            <p:cNvSpPr/>
            <p:nvPr userDrawn="1"/>
          </p:nvSpPr>
          <p:spPr>
            <a:xfrm>
              <a:off x="427841" y="681038"/>
              <a:ext cx="256381" cy="25638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7" name="Prostokąt 56">
              <a:extLst>
                <a:ext uri="{FF2B5EF4-FFF2-40B4-BE49-F238E27FC236}">
                  <a16:creationId xmlns:a16="http://schemas.microsoft.com/office/drawing/2014/main" id="{CF7BA8F2-A388-40C4-B448-B17109152F7D}"/>
                </a:ext>
              </a:extLst>
            </p:cNvPr>
            <p:cNvSpPr/>
            <p:nvPr userDrawn="1"/>
          </p:nvSpPr>
          <p:spPr>
            <a:xfrm>
              <a:off x="427841" y="172244"/>
              <a:ext cx="256381" cy="256381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8" name="Prostokąt 57">
              <a:extLst>
                <a:ext uri="{FF2B5EF4-FFF2-40B4-BE49-F238E27FC236}">
                  <a16:creationId xmlns:a16="http://schemas.microsoft.com/office/drawing/2014/main" id="{F59F4A4E-A5AE-4A61-95E6-1F99D6B0F691}"/>
                </a:ext>
              </a:extLst>
            </p:cNvPr>
            <p:cNvSpPr/>
            <p:nvPr userDrawn="1"/>
          </p:nvSpPr>
          <p:spPr>
            <a:xfrm>
              <a:off x="684222" y="432593"/>
              <a:ext cx="256381" cy="25638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9" name="Prostokąt 58">
              <a:extLst>
                <a:ext uri="{FF2B5EF4-FFF2-40B4-BE49-F238E27FC236}">
                  <a16:creationId xmlns:a16="http://schemas.microsoft.com/office/drawing/2014/main" id="{F2E9B19A-53DE-469A-B84F-34C89073BD6D}"/>
                </a:ext>
              </a:extLst>
            </p:cNvPr>
            <p:cNvSpPr/>
            <p:nvPr userDrawn="1"/>
          </p:nvSpPr>
          <p:spPr>
            <a:xfrm>
              <a:off x="-1" y="688974"/>
              <a:ext cx="171460" cy="25638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0" name="Prostokąt 59">
              <a:extLst>
                <a:ext uri="{FF2B5EF4-FFF2-40B4-BE49-F238E27FC236}">
                  <a16:creationId xmlns:a16="http://schemas.microsoft.com/office/drawing/2014/main" id="{D69668D5-6DF0-4C4C-B601-D425BCB6DA1F}"/>
                </a:ext>
              </a:extLst>
            </p:cNvPr>
            <p:cNvSpPr/>
            <p:nvPr userDrawn="1"/>
          </p:nvSpPr>
          <p:spPr>
            <a:xfrm>
              <a:off x="684222" y="-1"/>
              <a:ext cx="256381" cy="16827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2" name="Prostokąt 61">
              <a:extLst>
                <a:ext uri="{FF2B5EF4-FFF2-40B4-BE49-F238E27FC236}">
                  <a16:creationId xmlns:a16="http://schemas.microsoft.com/office/drawing/2014/main" id="{5BF7E3C2-1C5F-4681-88E5-D3C0591E5522}"/>
                </a:ext>
              </a:extLst>
            </p:cNvPr>
            <p:cNvSpPr/>
            <p:nvPr userDrawn="1"/>
          </p:nvSpPr>
          <p:spPr>
            <a:xfrm>
              <a:off x="174626" y="945355"/>
              <a:ext cx="256381" cy="256381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4" name="Prostokąt 63">
              <a:extLst>
                <a:ext uri="{FF2B5EF4-FFF2-40B4-BE49-F238E27FC236}">
                  <a16:creationId xmlns:a16="http://schemas.microsoft.com/office/drawing/2014/main" id="{CCF6A8C0-C5B7-4F47-94FB-FF7A448FEF36}"/>
                </a:ext>
              </a:extLst>
            </p:cNvPr>
            <p:cNvSpPr/>
            <p:nvPr/>
          </p:nvSpPr>
          <p:spPr>
            <a:xfrm>
              <a:off x="171459" y="688973"/>
              <a:ext cx="256381" cy="25638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sp>
        <p:nvSpPr>
          <p:cNvPr id="12" name="Prostokąt 11">
            <a:extLst>
              <a:ext uri="{FF2B5EF4-FFF2-40B4-BE49-F238E27FC236}">
                <a16:creationId xmlns:a16="http://schemas.microsoft.com/office/drawing/2014/main" id="{1292CDC6-DAE2-4C96-8999-9BA000EB0919}"/>
              </a:ext>
            </a:extLst>
          </p:cNvPr>
          <p:cNvSpPr/>
          <p:nvPr/>
        </p:nvSpPr>
        <p:spPr>
          <a:xfrm>
            <a:off x="-1" y="2012353"/>
            <a:ext cx="299650" cy="42360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6BC4306C-B86F-4031-880A-4244AFC3EED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7520" y="1077919"/>
            <a:ext cx="3068234" cy="4064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568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Obraz 34">
            <a:extLst>
              <a:ext uri="{FF2B5EF4-FFF2-40B4-BE49-F238E27FC236}">
                <a16:creationId xmlns:a16="http://schemas.microsoft.com/office/drawing/2014/main" id="{B45E8D2E-32F1-43BD-93FD-796800EB9AC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 amt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5466"/>
          <a:stretch/>
        </p:blipFill>
        <p:spPr>
          <a:xfrm>
            <a:off x="8509697" y="3724606"/>
            <a:ext cx="3682303" cy="3133394"/>
          </a:xfrm>
          <a:prstGeom prst="rect">
            <a:avLst/>
          </a:prstGeom>
          <a:effectLst/>
        </p:spPr>
      </p:pic>
      <p:sp>
        <p:nvSpPr>
          <p:cNvPr id="34" name="Prostokąt 33">
            <a:extLst>
              <a:ext uri="{FF2B5EF4-FFF2-40B4-BE49-F238E27FC236}">
                <a16:creationId xmlns:a16="http://schemas.microsoft.com/office/drawing/2014/main" id="{3E6D00E6-FA8D-4927-99F7-9274E4284B1F}"/>
              </a:ext>
            </a:extLst>
          </p:cNvPr>
          <p:cNvSpPr/>
          <p:nvPr/>
        </p:nvSpPr>
        <p:spPr>
          <a:xfrm>
            <a:off x="299649" y="1611948"/>
            <a:ext cx="6929826" cy="481742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dirty="0">
                <a:solidFill>
                  <a:schemeClr val="tx1"/>
                </a:solidFill>
              </a:rPr>
              <a:t>1. Stworzenie zintegrowanej bazy danych: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tx1"/>
                </a:solidFill>
              </a:rPr>
              <a:t>Zarejestrowanych przez sterownik danych o mikroklimacie podczas cyklu uprawy,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tx1"/>
                </a:solidFill>
              </a:rPr>
              <a:t>Danych  w pieczarkarni jak: surowce, plony, sprzedaż, zbiór, magazyn, energia,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tx1"/>
                </a:solidFill>
              </a:rPr>
              <a:t>Danych wprowadzanych przez osobę odpowiedzialną za funkcjonowanie uprawy.</a:t>
            </a:r>
          </a:p>
          <a:p>
            <a:endParaRPr lang="pl-PL" dirty="0">
              <a:solidFill>
                <a:schemeClr val="tx1"/>
              </a:solidFill>
            </a:endParaRPr>
          </a:p>
          <a:p>
            <a:r>
              <a:rPr lang="pl-PL" dirty="0">
                <a:solidFill>
                  <a:schemeClr val="tx1"/>
                </a:solidFill>
              </a:rPr>
              <a:t>2. Baza powinna być wyposażona w narzędzia do obróbki danych (przykładowo wykresy) oraz analizy korelacji pomiędzy zebranymi danymi z procedurami ocen plonów i kosztów produkcji.</a:t>
            </a:r>
          </a:p>
          <a:p>
            <a:endParaRPr lang="pl-PL" dirty="0">
              <a:solidFill>
                <a:schemeClr val="tx1"/>
              </a:solidFill>
            </a:endParaRPr>
          </a:p>
          <a:p>
            <a:r>
              <a:rPr lang="pl-PL" dirty="0">
                <a:solidFill>
                  <a:schemeClr val="tx1"/>
                </a:solidFill>
              </a:rPr>
              <a:t>3. System porównuje bieżące dane do danych zebranych z tych zapisów cyklów upraw, w których osiągano najlepsze wyniki.</a:t>
            </a:r>
          </a:p>
          <a:p>
            <a:endParaRPr lang="pl-PL" dirty="0">
              <a:solidFill>
                <a:schemeClr val="tx1"/>
              </a:solidFill>
            </a:endParaRPr>
          </a:p>
          <a:p>
            <a:r>
              <a:rPr lang="pl-PL" dirty="0">
                <a:solidFill>
                  <a:schemeClr val="tx1"/>
                </a:solidFill>
              </a:rPr>
              <a:t>4. Jeśli odnotowane zostaną jakiekolwiek odchylenia, system wygeneruje ostrzeżenie, ale też zasugeruje producentowi, co zrobić, żeby przywrócić ewaporację lub aktywność do prawidłowego poziomu .</a:t>
            </a:r>
          </a:p>
          <a:p>
            <a:endParaRPr lang="pl-PL" dirty="0">
              <a:solidFill>
                <a:schemeClr val="tx1"/>
              </a:solidFill>
            </a:endParaRPr>
          </a:p>
          <a:p>
            <a:r>
              <a:rPr lang="pl-PL" dirty="0">
                <a:solidFill>
                  <a:schemeClr val="tx1"/>
                </a:solidFill>
              </a:rPr>
              <a:t>5. Podobnie jak ludzie system ten, zbierając dane, cały czas się uczy.</a:t>
            </a:r>
          </a:p>
          <a:p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77332A11-1243-40FA-B372-4F1532C51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78" y="168275"/>
            <a:ext cx="9613487" cy="721837"/>
          </a:xfrm>
          <a:noFill/>
          <a:ln>
            <a:noFill/>
          </a:ln>
        </p:spPr>
        <p:txBody>
          <a:bodyPr>
            <a:normAutofit/>
          </a:bodyPr>
          <a:lstStyle/>
          <a:p>
            <a:r>
              <a:rPr lang="pl-PL" dirty="0"/>
              <a:t>II. SYSTEM KOMPUTEROWEGO WSPARCIA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83CC2400-D740-4925-B3BA-A86BC813099D}"/>
              </a:ext>
            </a:extLst>
          </p:cNvPr>
          <p:cNvSpPr/>
          <p:nvPr/>
        </p:nvSpPr>
        <p:spPr>
          <a:xfrm>
            <a:off x="1030278" y="930577"/>
            <a:ext cx="9613487" cy="5311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2" name="Prostokąt 31">
            <a:extLst>
              <a:ext uri="{FF2B5EF4-FFF2-40B4-BE49-F238E27FC236}">
                <a16:creationId xmlns:a16="http://schemas.microsoft.com/office/drawing/2014/main" id="{0C68425D-7B3B-4819-8D7A-3F645800E1A1}"/>
              </a:ext>
            </a:extLst>
          </p:cNvPr>
          <p:cNvSpPr/>
          <p:nvPr/>
        </p:nvSpPr>
        <p:spPr>
          <a:xfrm>
            <a:off x="684221" y="890112"/>
            <a:ext cx="7173525" cy="473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43" name="Grupa 42">
            <a:extLst>
              <a:ext uri="{FF2B5EF4-FFF2-40B4-BE49-F238E27FC236}">
                <a16:creationId xmlns:a16="http://schemas.microsoft.com/office/drawing/2014/main" id="{7BC66A8E-A3B9-4EF0-BEEB-064A40DD3339}"/>
              </a:ext>
            </a:extLst>
          </p:cNvPr>
          <p:cNvGrpSpPr/>
          <p:nvPr/>
        </p:nvGrpSpPr>
        <p:grpSpPr>
          <a:xfrm>
            <a:off x="11353800" y="-1"/>
            <a:ext cx="838200" cy="6858000"/>
            <a:chOff x="11353800" y="-1"/>
            <a:chExt cx="838200" cy="6858000"/>
          </a:xfrm>
        </p:grpSpPr>
        <p:sp>
          <p:nvSpPr>
            <p:cNvPr id="45" name="Prostokąt 44">
              <a:extLst>
                <a:ext uri="{FF2B5EF4-FFF2-40B4-BE49-F238E27FC236}">
                  <a16:creationId xmlns:a16="http://schemas.microsoft.com/office/drawing/2014/main" id="{86DC1BA9-8386-403A-9189-1DA0B1CBD342}"/>
                </a:ext>
              </a:extLst>
            </p:cNvPr>
            <p:cNvSpPr/>
            <p:nvPr userDrawn="1"/>
          </p:nvSpPr>
          <p:spPr>
            <a:xfrm flipV="1">
              <a:off x="11353800" y="-1"/>
              <a:ext cx="8382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48" name="Grafika 47">
              <a:extLst>
                <a:ext uri="{FF2B5EF4-FFF2-40B4-BE49-F238E27FC236}">
                  <a16:creationId xmlns:a16="http://schemas.microsoft.com/office/drawing/2014/main" id="{F31DCDFB-BFC5-4045-9C60-874E30E9B41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1426718" y="173691"/>
              <a:ext cx="692364" cy="382868"/>
            </a:xfrm>
            <a:prstGeom prst="rect">
              <a:avLst/>
            </a:prstGeom>
          </p:spPr>
        </p:pic>
      </p:grpSp>
      <p:grpSp>
        <p:nvGrpSpPr>
          <p:cNvPr id="5" name="Grupa 4">
            <a:extLst>
              <a:ext uri="{FF2B5EF4-FFF2-40B4-BE49-F238E27FC236}">
                <a16:creationId xmlns:a16="http://schemas.microsoft.com/office/drawing/2014/main" id="{1909B82D-056F-46CA-8E38-D6CAB03B56C9}"/>
              </a:ext>
            </a:extLst>
          </p:cNvPr>
          <p:cNvGrpSpPr/>
          <p:nvPr/>
        </p:nvGrpSpPr>
        <p:grpSpPr>
          <a:xfrm>
            <a:off x="-1" y="-1"/>
            <a:ext cx="940604" cy="1201737"/>
            <a:chOff x="-1" y="-1"/>
            <a:chExt cx="940604" cy="1201737"/>
          </a:xfrm>
        </p:grpSpPr>
        <p:sp>
          <p:nvSpPr>
            <p:cNvPr id="53" name="Prostokąt 52">
              <a:extLst>
                <a:ext uri="{FF2B5EF4-FFF2-40B4-BE49-F238E27FC236}">
                  <a16:creationId xmlns:a16="http://schemas.microsoft.com/office/drawing/2014/main" id="{128BCC96-F026-456A-A885-C7789BFEC20E}"/>
                </a:ext>
              </a:extLst>
            </p:cNvPr>
            <p:cNvSpPr/>
            <p:nvPr userDrawn="1"/>
          </p:nvSpPr>
          <p:spPr>
            <a:xfrm>
              <a:off x="0" y="168276"/>
              <a:ext cx="171460" cy="25638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4" name="Prostokąt 53">
              <a:extLst>
                <a:ext uri="{FF2B5EF4-FFF2-40B4-BE49-F238E27FC236}">
                  <a16:creationId xmlns:a16="http://schemas.microsoft.com/office/drawing/2014/main" id="{03F23E3A-13CF-42FA-ABD6-F5E774F9625F}"/>
                </a:ext>
              </a:extLst>
            </p:cNvPr>
            <p:cNvSpPr/>
            <p:nvPr userDrawn="1"/>
          </p:nvSpPr>
          <p:spPr>
            <a:xfrm>
              <a:off x="171460" y="424657"/>
              <a:ext cx="256381" cy="25638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5" name="Prostokąt 54">
              <a:extLst>
                <a:ext uri="{FF2B5EF4-FFF2-40B4-BE49-F238E27FC236}">
                  <a16:creationId xmlns:a16="http://schemas.microsoft.com/office/drawing/2014/main" id="{698B5D45-BE1F-4E53-BD7A-29DF376EA529}"/>
                </a:ext>
              </a:extLst>
            </p:cNvPr>
            <p:cNvSpPr/>
            <p:nvPr userDrawn="1"/>
          </p:nvSpPr>
          <p:spPr>
            <a:xfrm>
              <a:off x="171460" y="-1"/>
              <a:ext cx="256381" cy="16827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6" name="Prostokąt 55">
              <a:extLst>
                <a:ext uri="{FF2B5EF4-FFF2-40B4-BE49-F238E27FC236}">
                  <a16:creationId xmlns:a16="http://schemas.microsoft.com/office/drawing/2014/main" id="{6C13D4CB-7E09-4DF1-BE0A-25DDAED9D34E}"/>
                </a:ext>
              </a:extLst>
            </p:cNvPr>
            <p:cNvSpPr/>
            <p:nvPr userDrawn="1"/>
          </p:nvSpPr>
          <p:spPr>
            <a:xfrm>
              <a:off x="427841" y="681038"/>
              <a:ext cx="256381" cy="25638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7" name="Prostokąt 56">
              <a:extLst>
                <a:ext uri="{FF2B5EF4-FFF2-40B4-BE49-F238E27FC236}">
                  <a16:creationId xmlns:a16="http://schemas.microsoft.com/office/drawing/2014/main" id="{CF7BA8F2-A388-40C4-B448-B17109152F7D}"/>
                </a:ext>
              </a:extLst>
            </p:cNvPr>
            <p:cNvSpPr/>
            <p:nvPr userDrawn="1"/>
          </p:nvSpPr>
          <p:spPr>
            <a:xfrm>
              <a:off x="427841" y="172244"/>
              <a:ext cx="256381" cy="256381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8" name="Prostokąt 57">
              <a:extLst>
                <a:ext uri="{FF2B5EF4-FFF2-40B4-BE49-F238E27FC236}">
                  <a16:creationId xmlns:a16="http://schemas.microsoft.com/office/drawing/2014/main" id="{F59F4A4E-A5AE-4A61-95E6-1F99D6B0F691}"/>
                </a:ext>
              </a:extLst>
            </p:cNvPr>
            <p:cNvSpPr/>
            <p:nvPr userDrawn="1"/>
          </p:nvSpPr>
          <p:spPr>
            <a:xfrm>
              <a:off x="684222" y="432593"/>
              <a:ext cx="256381" cy="25638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9" name="Prostokąt 58">
              <a:extLst>
                <a:ext uri="{FF2B5EF4-FFF2-40B4-BE49-F238E27FC236}">
                  <a16:creationId xmlns:a16="http://schemas.microsoft.com/office/drawing/2014/main" id="{F2E9B19A-53DE-469A-B84F-34C89073BD6D}"/>
                </a:ext>
              </a:extLst>
            </p:cNvPr>
            <p:cNvSpPr/>
            <p:nvPr userDrawn="1"/>
          </p:nvSpPr>
          <p:spPr>
            <a:xfrm>
              <a:off x="-1" y="688974"/>
              <a:ext cx="171460" cy="25638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0" name="Prostokąt 59">
              <a:extLst>
                <a:ext uri="{FF2B5EF4-FFF2-40B4-BE49-F238E27FC236}">
                  <a16:creationId xmlns:a16="http://schemas.microsoft.com/office/drawing/2014/main" id="{D69668D5-6DF0-4C4C-B601-D425BCB6DA1F}"/>
                </a:ext>
              </a:extLst>
            </p:cNvPr>
            <p:cNvSpPr/>
            <p:nvPr userDrawn="1"/>
          </p:nvSpPr>
          <p:spPr>
            <a:xfrm>
              <a:off x="684222" y="-1"/>
              <a:ext cx="256381" cy="16827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2" name="Prostokąt 61">
              <a:extLst>
                <a:ext uri="{FF2B5EF4-FFF2-40B4-BE49-F238E27FC236}">
                  <a16:creationId xmlns:a16="http://schemas.microsoft.com/office/drawing/2014/main" id="{5BF7E3C2-1C5F-4681-88E5-D3C0591E5522}"/>
                </a:ext>
              </a:extLst>
            </p:cNvPr>
            <p:cNvSpPr/>
            <p:nvPr userDrawn="1"/>
          </p:nvSpPr>
          <p:spPr>
            <a:xfrm>
              <a:off x="174626" y="945355"/>
              <a:ext cx="256381" cy="256381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4" name="Prostokąt 63">
              <a:extLst>
                <a:ext uri="{FF2B5EF4-FFF2-40B4-BE49-F238E27FC236}">
                  <a16:creationId xmlns:a16="http://schemas.microsoft.com/office/drawing/2014/main" id="{CCF6A8C0-C5B7-4F47-94FB-FF7A448FEF36}"/>
                </a:ext>
              </a:extLst>
            </p:cNvPr>
            <p:cNvSpPr/>
            <p:nvPr/>
          </p:nvSpPr>
          <p:spPr>
            <a:xfrm>
              <a:off x="171459" y="688973"/>
              <a:ext cx="256381" cy="25638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sp>
        <p:nvSpPr>
          <p:cNvPr id="12" name="Prostokąt 11">
            <a:extLst>
              <a:ext uri="{FF2B5EF4-FFF2-40B4-BE49-F238E27FC236}">
                <a16:creationId xmlns:a16="http://schemas.microsoft.com/office/drawing/2014/main" id="{1292CDC6-DAE2-4C96-8999-9BA000EB0919}"/>
              </a:ext>
            </a:extLst>
          </p:cNvPr>
          <p:cNvSpPr/>
          <p:nvPr/>
        </p:nvSpPr>
        <p:spPr>
          <a:xfrm>
            <a:off x="-1" y="2012353"/>
            <a:ext cx="299650" cy="42360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D76A09E7-3F3E-4DA5-B498-50473D797A7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9474" y="1209696"/>
            <a:ext cx="4124325" cy="2943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95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Obraz 34">
            <a:extLst>
              <a:ext uri="{FF2B5EF4-FFF2-40B4-BE49-F238E27FC236}">
                <a16:creationId xmlns:a16="http://schemas.microsoft.com/office/drawing/2014/main" id="{B45E8D2E-32F1-43BD-93FD-796800EB9AC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alphaModFix amt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5466"/>
          <a:stretch/>
        </p:blipFill>
        <p:spPr>
          <a:xfrm>
            <a:off x="8509697" y="3724606"/>
            <a:ext cx="3682303" cy="3133394"/>
          </a:xfrm>
          <a:prstGeom prst="rect">
            <a:avLst/>
          </a:prstGeom>
          <a:effectLst/>
        </p:spPr>
      </p:pic>
      <p:sp>
        <p:nvSpPr>
          <p:cNvPr id="34" name="Prostokąt 33">
            <a:extLst>
              <a:ext uri="{FF2B5EF4-FFF2-40B4-BE49-F238E27FC236}">
                <a16:creationId xmlns:a16="http://schemas.microsoft.com/office/drawing/2014/main" id="{3E6D00E6-FA8D-4927-99F7-9274E4284B1F}"/>
              </a:ext>
            </a:extLst>
          </p:cNvPr>
          <p:cNvSpPr/>
          <p:nvPr/>
        </p:nvSpPr>
        <p:spPr>
          <a:xfrm>
            <a:off x="299649" y="1611948"/>
            <a:ext cx="6929826" cy="481742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l-PL" dirty="0">
              <a:solidFill>
                <a:schemeClr val="tx1"/>
              </a:solidFill>
            </a:endParaRPr>
          </a:p>
          <a:p>
            <a:r>
              <a:rPr lang="pl-PL" sz="2400" dirty="0">
                <a:solidFill>
                  <a:schemeClr val="tx1"/>
                </a:solidFill>
              </a:rPr>
              <a:t>Sztuczna inteligencja  - </a:t>
            </a:r>
            <a:r>
              <a:rPr lang="pl-PL" sz="2400" dirty="0" err="1">
                <a:solidFill>
                  <a:schemeClr val="tx1"/>
                </a:solidFill>
              </a:rPr>
              <a:t>Artificial</a:t>
            </a:r>
            <a:r>
              <a:rPr lang="pl-PL" sz="2400" dirty="0">
                <a:solidFill>
                  <a:schemeClr val="tx1"/>
                </a:solidFill>
              </a:rPr>
              <a:t> </a:t>
            </a:r>
            <a:r>
              <a:rPr lang="pl-PL" sz="2400" dirty="0" err="1">
                <a:solidFill>
                  <a:schemeClr val="tx1"/>
                </a:solidFill>
              </a:rPr>
              <a:t>intelligence</a:t>
            </a:r>
            <a:endParaRPr lang="pl-PL" sz="2400" dirty="0">
              <a:solidFill>
                <a:schemeClr val="tx1"/>
              </a:solidFill>
            </a:endParaRPr>
          </a:p>
          <a:p>
            <a:endParaRPr lang="pl-PL" dirty="0">
              <a:solidFill>
                <a:schemeClr val="tx1"/>
              </a:solidFill>
            </a:endParaRPr>
          </a:p>
          <a:p>
            <a:endParaRPr lang="pl-PL" dirty="0">
              <a:solidFill>
                <a:schemeClr val="tx1"/>
              </a:solidFill>
            </a:endParaRPr>
          </a:p>
          <a:p>
            <a:endParaRPr lang="pl-PL" dirty="0">
              <a:solidFill>
                <a:schemeClr val="tx1"/>
              </a:solidFill>
            </a:endParaRPr>
          </a:p>
          <a:p>
            <a:endParaRPr lang="pl-PL" dirty="0">
              <a:solidFill>
                <a:schemeClr val="tx1"/>
              </a:solidFill>
            </a:endParaRPr>
          </a:p>
          <a:p>
            <a:endParaRPr lang="pl-PL" dirty="0">
              <a:solidFill>
                <a:schemeClr val="tx1"/>
              </a:solidFill>
            </a:endParaRPr>
          </a:p>
          <a:p>
            <a:endParaRPr lang="pl-PL" dirty="0">
              <a:solidFill>
                <a:schemeClr val="tx1"/>
              </a:solidFill>
            </a:endParaRPr>
          </a:p>
          <a:p>
            <a:endParaRPr lang="pl-PL" dirty="0">
              <a:solidFill>
                <a:schemeClr val="tx1"/>
              </a:solidFill>
            </a:endParaRPr>
          </a:p>
          <a:p>
            <a:endParaRPr lang="pl-PL" dirty="0">
              <a:solidFill>
                <a:schemeClr val="tx1"/>
              </a:solidFill>
            </a:endParaRPr>
          </a:p>
          <a:p>
            <a:endParaRPr lang="pl-PL" dirty="0">
              <a:solidFill>
                <a:schemeClr val="tx1"/>
              </a:solidFill>
            </a:endParaRPr>
          </a:p>
          <a:p>
            <a:r>
              <a:rPr lang="pl-PL" dirty="0">
                <a:solidFill>
                  <a:schemeClr val="tx1"/>
                </a:solidFill>
              </a:rPr>
              <a:t>Opracowanie systemu opartego o sztuczną inteligencję, który wraz z sensorem biometrycznym będzie realizowała zadania postawione przez technologa i dział zbytu oraz będzie współpracował ze zrobotyzowanym systemem zbioru owocników pieczarki.</a:t>
            </a:r>
          </a:p>
          <a:p>
            <a:endParaRPr lang="pl-PL" dirty="0">
              <a:solidFill>
                <a:schemeClr val="tx1"/>
              </a:solidFill>
            </a:endParaRPr>
          </a:p>
          <a:p>
            <a:r>
              <a:rPr lang="pl-PL" dirty="0">
                <a:solidFill>
                  <a:schemeClr val="tx1"/>
                </a:solidFill>
              </a:rPr>
              <a:t>Na obecnym etapie można sformułować cel, a zadania będą konstruowane w miarę realizacji etapu II oraz rozwoju robotyzacji zbioru.</a:t>
            </a:r>
          </a:p>
          <a:p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77332A11-1243-40FA-B372-4F1532C51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78" y="168275"/>
            <a:ext cx="9613487" cy="721837"/>
          </a:xfrm>
          <a:noFill/>
          <a:ln>
            <a:noFill/>
          </a:ln>
        </p:spPr>
        <p:txBody>
          <a:bodyPr>
            <a:normAutofit/>
          </a:bodyPr>
          <a:lstStyle/>
          <a:p>
            <a:r>
              <a:rPr lang="pl-PL" dirty="0"/>
              <a:t>III. AUTONOMICZNY SYSTEM STEROWANIA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83CC2400-D740-4925-B3BA-A86BC813099D}"/>
              </a:ext>
            </a:extLst>
          </p:cNvPr>
          <p:cNvSpPr/>
          <p:nvPr/>
        </p:nvSpPr>
        <p:spPr>
          <a:xfrm>
            <a:off x="1030278" y="930577"/>
            <a:ext cx="9613487" cy="5311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2" name="Prostokąt 31">
            <a:extLst>
              <a:ext uri="{FF2B5EF4-FFF2-40B4-BE49-F238E27FC236}">
                <a16:creationId xmlns:a16="http://schemas.microsoft.com/office/drawing/2014/main" id="{0C68425D-7B3B-4819-8D7A-3F645800E1A1}"/>
              </a:ext>
            </a:extLst>
          </p:cNvPr>
          <p:cNvSpPr/>
          <p:nvPr/>
        </p:nvSpPr>
        <p:spPr>
          <a:xfrm>
            <a:off x="684221" y="890112"/>
            <a:ext cx="7173525" cy="473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43" name="Grupa 42">
            <a:extLst>
              <a:ext uri="{FF2B5EF4-FFF2-40B4-BE49-F238E27FC236}">
                <a16:creationId xmlns:a16="http://schemas.microsoft.com/office/drawing/2014/main" id="{7BC66A8E-A3B9-4EF0-BEEB-064A40DD3339}"/>
              </a:ext>
            </a:extLst>
          </p:cNvPr>
          <p:cNvGrpSpPr/>
          <p:nvPr/>
        </p:nvGrpSpPr>
        <p:grpSpPr>
          <a:xfrm>
            <a:off x="11353800" y="-1"/>
            <a:ext cx="838200" cy="6858000"/>
            <a:chOff x="11353800" y="-1"/>
            <a:chExt cx="838200" cy="6858000"/>
          </a:xfrm>
        </p:grpSpPr>
        <p:sp>
          <p:nvSpPr>
            <p:cNvPr id="45" name="Prostokąt 44">
              <a:extLst>
                <a:ext uri="{FF2B5EF4-FFF2-40B4-BE49-F238E27FC236}">
                  <a16:creationId xmlns:a16="http://schemas.microsoft.com/office/drawing/2014/main" id="{86DC1BA9-8386-403A-9189-1DA0B1CBD342}"/>
                </a:ext>
              </a:extLst>
            </p:cNvPr>
            <p:cNvSpPr/>
            <p:nvPr userDrawn="1"/>
          </p:nvSpPr>
          <p:spPr>
            <a:xfrm flipV="1">
              <a:off x="11353800" y="-1"/>
              <a:ext cx="8382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48" name="Grafika 47">
              <a:extLst>
                <a:ext uri="{FF2B5EF4-FFF2-40B4-BE49-F238E27FC236}">
                  <a16:creationId xmlns:a16="http://schemas.microsoft.com/office/drawing/2014/main" id="{F31DCDFB-BFC5-4045-9C60-874E30E9B41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1426718" y="173691"/>
              <a:ext cx="692364" cy="382868"/>
            </a:xfrm>
            <a:prstGeom prst="rect">
              <a:avLst/>
            </a:prstGeom>
          </p:spPr>
        </p:pic>
      </p:grpSp>
      <p:grpSp>
        <p:nvGrpSpPr>
          <p:cNvPr id="5" name="Grupa 4">
            <a:extLst>
              <a:ext uri="{FF2B5EF4-FFF2-40B4-BE49-F238E27FC236}">
                <a16:creationId xmlns:a16="http://schemas.microsoft.com/office/drawing/2014/main" id="{1909B82D-056F-46CA-8E38-D6CAB03B56C9}"/>
              </a:ext>
            </a:extLst>
          </p:cNvPr>
          <p:cNvGrpSpPr/>
          <p:nvPr/>
        </p:nvGrpSpPr>
        <p:grpSpPr>
          <a:xfrm>
            <a:off x="-1" y="-1"/>
            <a:ext cx="940604" cy="1201737"/>
            <a:chOff x="-1" y="-1"/>
            <a:chExt cx="940604" cy="1201737"/>
          </a:xfrm>
        </p:grpSpPr>
        <p:sp>
          <p:nvSpPr>
            <p:cNvPr id="53" name="Prostokąt 52">
              <a:extLst>
                <a:ext uri="{FF2B5EF4-FFF2-40B4-BE49-F238E27FC236}">
                  <a16:creationId xmlns:a16="http://schemas.microsoft.com/office/drawing/2014/main" id="{128BCC96-F026-456A-A885-C7789BFEC20E}"/>
                </a:ext>
              </a:extLst>
            </p:cNvPr>
            <p:cNvSpPr/>
            <p:nvPr userDrawn="1"/>
          </p:nvSpPr>
          <p:spPr>
            <a:xfrm>
              <a:off x="0" y="168276"/>
              <a:ext cx="171460" cy="25638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4" name="Prostokąt 53">
              <a:extLst>
                <a:ext uri="{FF2B5EF4-FFF2-40B4-BE49-F238E27FC236}">
                  <a16:creationId xmlns:a16="http://schemas.microsoft.com/office/drawing/2014/main" id="{03F23E3A-13CF-42FA-ABD6-F5E774F9625F}"/>
                </a:ext>
              </a:extLst>
            </p:cNvPr>
            <p:cNvSpPr/>
            <p:nvPr userDrawn="1"/>
          </p:nvSpPr>
          <p:spPr>
            <a:xfrm>
              <a:off x="171460" y="424657"/>
              <a:ext cx="256381" cy="25638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5" name="Prostokąt 54">
              <a:extLst>
                <a:ext uri="{FF2B5EF4-FFF2-40B4-BE49-F238E27FC236}">
                  <a16:creationId xmlns:a16="http://schemas.microsoft.com/office/drawing/2014/main" id="{698B5D45-BE1F-4E53-BD7A-29DF376EA529}"/>
                </a:ext>
              </a:extLst>
            </p:cNvPr>
            <p:cNvSpPr/>
            <p:nvPr userDrawn="1"/>
          </p:nvSpPr>
          <p:spPr>
            <a:xfrm>
              <a:off x="171460" y="-1"/>
              <a:ext cx="256381" cy="16827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6" name="Prostokąt 55">
              <a:extLst>
                <a:ext uri="{FF2B5EF4-FFF2-40B4-BE49-F238E27FC236}">
                  <a16:creationId xmlns:a16="http://schemas.microsoft.com/office/drawing/2014/main" id="{6C13D4CB-7E09-4DF1-BE0A-25DDAED9D34E}"/>
                </a:ext>
              </a:extLst>
            </p:cNvPr>
            <p:cNvSpPr/>
            <p:nvPr userDrawn="1"/>
          </p:nvSpPr>
          <p:spPr>
            <a:xfrm>
              <a:off x="427841" y="681038"/>
              <a:ext cx="256381" cy="25638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7" name="Prostokąt 56">
              <a:extLst>
                <a:ext uri="{FF2B5EF4-FFF2-40B4-BE49-F238E27FC236}">
                  <a16:creationId xmlns:a16="http://schemas.microsoft.com/office/drawing/2014/main" id="{CF7BA8F2-A388-40C4-B448-B17109152F7D}"/>
                </a:ext>
              </a:extLst>
            </p:cNvPr>
            <p:cNvSpPr/>
            <p:nvPr userDrawn="1"/>
          </p:nvSpPr>
          <p:spPr>
            <a:xfrm>
              <a:off x="427841" y="172244"/>
              <a:ext cx="256381" cy="256381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8" name="Prostokąt 57">
              <a:extLst>
                <a:ext uri="{FF2B5EF4-FFF2-40B4-BE49-F238E27FC236}">
                  <a16:creationId xmlns:a16="http://schemas.microsoft.com/office/drawing/2014/main" id="{F59F4A4E-A5AE-4A61-95E6-1F99D6B0F691}"/>
                </a:ext>
              </a:extLst>
            </p:cNvPr>
            <p:cNvSpPr/>
            <p:nvPr userDrawn="1"/>
          </p:nvSpPr>
          <p:spPr>
            <a:xfrm>
              <a:off x="684222" y="432593"/>
              <a:ext cx="256381" cy="25638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9" name="Prostokąt 58">
              <a:extLst>
                <a:ext uri="{FF2B5EF4-FFF2-40B4-BE49-F238E27FC236}">
                  <a16:creationId xmlns:a16="http://schemas.microsoft.com/office/drawing/2014/main" id="{F2E9B19A-53DE-469A-B84F-34C89073BD6D}"/>
                </a:ext>
              </a:extLst>
            </p:cNvPr>
            <p:cNvSpPr/>
            <p:nvPr userDrawn="1"/>
          </p:nvSpPr>
          <p:spPr>
            <a:xfrm>
              <a:off x="-1" y="688974"/>
              <a:ext cx="171460" cy="25638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0" name="Prostokąt 59">
              <a:extLst>
                <a:ext uri="{FF2B5EF4-FFF2-40B4-BE49-F238E27FC236}">
                  <a16:creationId xmlns:a16="http://schemas.microsoft.com/office/drawing/2014/main" id="{D69668D5-6DF0-4C4C-B601-D425BCB6DA1F}"/>
                </a:ext>
              </a:extLst>
            </p:cNvPr>
            <p:cNvSpPr/>
            <p:nvPr userDrawn="1"/>
          </p:nvSpPr>
          <p:spPr>
            <a:xfrm>
              <a:off x="684222" y="-1"/>
              <a:ext cx="256381" cy="16827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2" name="Prostokąt 61">
              <a:extLst>
                <a:ext uri="{FF2B5EF4-FFF2-40B4-BE49-F238E27FC236}">
                  <a16:creationId xmlns:a16="http://schemas.microsoft.com/office/drawing/2014/main" id="{5BF7E3C2-1C5F-4681-88E5-D3C0591E5522}"/>
                </a:ext>
              </a:extLst>
            </p:cNvPr>
            <p:cNvSpPr/>
            <p:nvPr userDrawn="1"/>
          </p:nvSpPr>
          <p:spPr>
            <a:xfrm>
              <a:off x="174626" y="945355"/>
              <a:ext cx="256381" cy="256381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4" name="Prostokąt 63">
              <a:extLst>
                <a:ext uri="{FF2B5EF4-FFF2-40B4-BE49-F238E27FC236}">
                  <a16:creationId xmlns:a16="http://schemas.microsoft.com/office/drawing/2014/main" id="{CCF6A8C0-C5B7-4F47-94FB-FF7A448FEF36}"/>
                </a:ext>
              </a:extLst>
            </p:cNvPr>
            <p:cNvSpPr/>
            <p:nvPr/>
          </p:nvSpPr>
          <p:spPr>
            <a:xfrm>
              <a:off x="171459" y="688973"/>
              <a:ext cx="256381" cy="25638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sp>
        <p:nvSpPr>
          <p:cNvPr id="12" name="Prostokąt 11">
            <a:extLst>
              <a:ext uri="{FF2B5EF4-FFF2-40B4-BE49-F238E27FC236}">
                <a16:creationId xmlns:a16="http://schemas.microsoft.com/office/drawing/2014/main" id="{1292CDC6-DAE2-4C96-8999-9BA000EB0919}"/>
              </a:ext>
            </a:extLst>
          </p:cNvPr>
          <p:cNvSpPr/>
          <p:nvPr/>
        </p:nvSpPr>
        <p:spPr>
          <a:xfrm>
            <a:off x="-1" y="2012353"/>
            <a:ext cx="299650" cy="42360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3508E004-70C5-47B6-8264-21CDE0F923F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1176" y="1011722"/>
            <a:ext cx="6070546" cy="3427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172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Obraz 34">
            <a:extLst>
              <a:ext uri="{FF2B5EF4-FFF2-40B4-BE49-F238E27FC236}">
                <a16:creationId xmlns:a16="http://schemas.microsoft.com/office/drawing/2014/main" id="{B45E8D2E-32F1-43BD-93FD-796800EB9AC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alphaModFix amt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5466"/>
          <a:stretch/>
        </p:blipFill>
        <p:spPr>
          <a:xfrm>
            <a:off x="8509697" y="3724606"/>
            <a:ext cx="3682303" cy="3133394"/>
          </a:xfrm>
          <a:prstGeom prst="rect">
            <a:avLst/>
          </a:prstGeom>
          <a:effectLst/>
        </p:spPr>
      </p:pic>
      <p:sp>
        <p:nvSpPr>
          <p:cNvPr id="34" name="Prostokąt 33">
            <a:extLst>
              <a:ext uri="{FF2B5EF4-FFF2-40B4-BE49-F238E27FC236}">
                <a16:creationId xmlns:a16="http://schemas.microsoft.com/office/drawing/2014/main" id="{3E6D00E6-FA8D-4927-99F7-9274E4284B1F}"/>
              </a:ext>
            </a:extLst>
          </p:cNvPr>
          <p:cNvSpPr/>
          <p:nvPr/>
        </p:nvSpPr>
        <p:spPr>
          <a:xfrm>
            <a:off x="299649" y="1611948"/>
            <a:ext cx="6929826" cy="481742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l-PL" dirty="0">
              <a:solidFill>
                <a:schemeClr val="tx1"/>
              </a:solidFill>
            </a:endParaRPr>
          </a:p>
          <a:p>
            <a:r>
              <a:rPr lang="pl-PL" sz="2400" dirty="0">
                <a:solidFill>
                  <a:schemeClr val="tx1"/>
                </a:solidFill>
              </a:rPr>
              <a:t>Sztuczna inteligencja - </a:t>
            </a:r>
            <a:r>
              <a:rPr lang="pl-PL" sz="2400" dirty="0" err="1">
                <a:solidFill>
                  <a:schemeClr val="tx1"/>
                </a:solidFill>
              </a:rPr>
              <a:t>Artificial</a:t>
            </a:r>
            <a:r>
              <a:rPr lang="pl-PL" sz="2400" dirty="0">
                <a:solidFill>
                  <a:schemeClr val="tx1"/>
                </a:solidFill>
              </a:rPr>
              <a:t> </a:t>
            </a:r>
            <a:r>
              <a:rPr lang="pl-PL" sz="2400" dirty="0" err="1">
                <a:solidFill>
                  <a:schemeClr val="tx1"/>
                </a:solidFill>
              </a:rPr>
              <a:t>intelligence</a:t>
            </a:r>
            <a:endParaRPr lang="pl-PL" sz="2400" dirty="0">
              <a:solidFill>
                <a:schemeClr val="tx1"/>
              </a:solidFill>
            </a:endParaRPr>
          </a:p>
          <a:p>
            <a:endParaRPr lang="pl-PL" dirty="0">
              <a:solidFill>
                <a:schemeClr val="tx1"/>
              </a:solidFill>
            </a:endParaRPr>
          </a:p>
          <a:p>
            <a:endParaRPr lang="pl-PL" dirty="0">
              <a:solidFill>
                <a:schemeClr val="tx1"/>
              </a:solidFill>
            </a:endParaRPr>
          </a:p>
          <a:p>
            <a:endParaRPr lang="pl-PL" dirty="0">
              <a:solidFill>
                <a:schemeClr val="tx1"/>
              </a:solidFill>
            </a:endParaRPr>
          </a:p>
          <a:p>
            <a:endParaRPr lang="pl-PL" dirty="0">
              <a:solidFill>
                <a:schemeClr val="tx1"/>
              </a:solidFill>
            </a:endParaRPr>
          </a:p>
          <a:p>
            <a:endParaRPr lang="pl-PL" dirty="0">
              <a:solidFill>
                <a:schemeClr val="tx1"/>
              </a:solidFill>
            </a:endParaRPr>
          </a:p>
          <a:p>
            <a:endParaRPr lang="pl-PL" dirty="0">
              <a:solidFill>
                <a:schemeClr val="tx1"/>
              </a:solidFill>
            </a:endParaRPr>
          </a:p>
          <a:p>
            <a:endParaRPr lang="pl-PL" dirty="0">
              <a:solidFill>
                <a:schemeClr val="tx1"/>
              </a:solidFill>
            </a:endParaRPr>
          </a:p>
          <a:p>
            <a:r>
              <a:rPr lang="pl-PL" dirty="0">
                <a:solidFill>
                  <a:schemeClr val="tx1"/>
                </a:solidFill>
              </a:rPr>
              <a:t>Największe firmy technologiczne inwestują w SI miliardy dolarów, choć teoretycznie może zniszczyć ludzkość. Czy jesteśmy samobójcami?</a:t>
            </a:r>
          </a:p>
          <a:p>
            <a:endParaRPr lang="pl-PL" dirty="0">
              <a:solidFill>
                <a:schemeClr val="tx1"/>
              </a:solidFill>
            </a:endParaRPr>
          </a:p>
          <a:p>
            <a:r>
              <a:rPr lang="pl-PL" dirty="0" err="1">
                <a:solidFill>
                  <a:schemeClr val="tx1"/>
                </a:solidFill>
              </a:rPr>
              <a:t>Elon</a:t>
            </a:r>
            <a:r>
              <a:rPr lang="pl-PL" dirty="0">
                <a:solidFill>
                  <a:schemeClr val="tx1"/>
                </a:solidFill>
              </a:rPr>
              <a:t> </a:t>
            </a:r>
            <a:r>
              <a:rPr lang="pl-PL" dirty="0" err="1">
                <a:solidFill>
                  <a:schemeClr val="tx1"/>
                </a:solidFill>
              </a:rPr>
              <a:t>Musk</a:t>
            </a:r>
            <a:r>
              <a:rPr lang="pl-PL" dirty="0">
                <a:solidFill>
                  <a:schemeClr val="tx1"/>
                </a:solidFill>
              </a:rPr>
              <a:t> wieszczy, że SI jest groźniejsza niż bomba atomowa, a Stephen Hawking uważał, że to ona zniszczy ludzkość. </a:t>
            </a:r>
          </a:p>
          <a:p>
            <a:endParaRPr lang="pl-PL" dirty="0">
              <a:solidFill>
                <a:schemeClr val="tx1"/>
              </a:solidFill>
            </a:endParaRPr>
          </a:p>
          <a:p>
            <a:r>
              <a:rPr lang="pl-PL" dirty="0">
                <a:solidFill>
                  <a:schemeClr val="tx1"/>
                </a:solidFill>
              </a:rPr>
              <a:t>Nawet sami twórcy science </a:t>
            </a:r>
            <a:r>
              <a:rPr lang="pl-PL" dirty="0" err="1">
                <a:solidFill>
                  <a:schemeClr val="tx1"/>
                </a:solidFill>
              </a:rPr>
              <a:t>fiction</a:t>
            </a:r>
            <a:r>
              <a:rPr lang="pl-PL" dirty="0">
                <a:solidFill>
                  <a:schemeClr val="tx1"/>
                </a:solidFill>
              </a:rPr>
              <a:t>, w końcu żyjący ze straszenia nas SI, nie są do końca przekonani, że ich wizje ziszczą się w takiej skrajnej formie.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77332A11-1243-40FA-B372-4F1532C51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78" y="168275"/>
            <a:ext cx="9613487" cy="721837"/>
          </a:xfrm>
          <a:noFill/>
          <a:ln>
            <a:noFill/>
          </a:ln>
        </p:spPr>
        <p:txBody>
          <a:bodyPr>
            <a:normAutofit/>
          </a:bodyPr>
          <a:lstStyle/>
          <a:p>
            <a:r>
              <a:rPr lang="pl-PL" dirty="0"/>
              <a:t>III. AUTONOMICZNY SYSTEM STEROWANIA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83CC2400-D740-4925-B3BA-A86BC813099D}"/>
              </a:ext>
            </a:extLst>
          </p:cNvPr>
          <p:cNvSpPr/>
          <p:nvPr/>
        </p:nvSpPr>
        <p:spPr>
          <a:xfrm>
            <a:off x="1030278" y="930577"/>
            <a:ext cx="9613487" cy="5311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2" name="Prostokąt 31">
            <a:extLst>
              <a:ext uri="{FF2B5EF4-FFF2-40B4-BE49-F238E27FC236}">
                <a16:creationId xmlns:a16="http://schemas.microsoft.com/office/drawing/2014/main" id="{0C68425D-7B3B-4819-8D7A-3F645800E1A1}"/>
              </a:ext>
            </a:extLst>
          </p:cNvPr>
          <p:cNvSpPr/>
          <p:nvPr/>
        </p:nvSpPr>
        <p:spPr>
          <a:xfrm>
            <a:off x="684221" y="890112"/>
            <a:ext cx="7173525" cy="473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43" name="Grupa 42">
            <a:extLst>
              <a:ext uri="{FF2B5EF4-FFF2-40B4-BE49-F238E27FC236}">
                <a16:creationId xmlns:a16="http://schemas.microsoft.com/office/drawing/2014/main" id="{7BC66A8E-A3B9-4EF0-BEEB-064A40DD3339}"/>
              </a:ext>
            </a:extLst>
          </p:cNvPr>
          <p:cNvGrpSpPr/>
          <p:nvPr/>
        </p:nvGrpSpPr>
        <p:grpSpPr>
          <a:xfrm>
            <a:off x="11353800" y="-1"/>
            <a:ext cx="838200" cy="6858000"/>
            <a:chOff x="11353800" y="-1"/>
            <a:chExt cx="838200" cy="6858000"/>
          </a:xfrm>
        </p:grpSpPr>
        <p:sp>
          <p:nvSpPr>
            <p:cNvPr id="45" name="Prostokąt 44">
              <a:extLst>
                <a:ext uri="{FF2B5EF4-FFF2-40B4-BE49-F238E27FC236}">
                  <a16:creationId xmlns:a16="http://schemas.microsoft.com/office/drawing/2014/main" id="{86DC1BA9-8386-403A-9189-1DA0B1CBD342}"/>
                </a:ext>
              </a:extLst>
            </p:cNvPr>
            <p:cNvSpPr/>
            <p:nvPr userDrawn="1"/>
          </p:nvSpPr>
          <p:spPr>
            <a:xfrm flipV="1">
              <a:off x="11353800" y="-1"/>
              <a:ext cx="8382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48" name="Grafika 47">
              <a:extLst>
                <a:ext uri="{FF2B5EF4-FFF2-40B4-BE49-F238E27FC236}">
                  <a16:creationId xmlns:a16="http://schemas.microsoft.com/office/drawing/2014/main" id="{F31DCDFB-BFC5-4045-9C60-874E30E9B41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1426718" y="173691"/>
              <a:ext cx="692364" cy="382868"/>
            </a:xfrm>
            <a:prstGeom prst="rect">
              <a:avLst/>
            </a:prstGeom>
          </p:spPr>
        </p:pic>
      </p:grpSp>
      <p:grpSp>
        <p:nvGrpSpPr>
          <p:cNvPr id="5" name="Grupa 4">
            <a:extLst>
              <a:ext uri="{FF2B5EF4-FFF2-40B4-BE49-F238E27FC236}">
                <a16:creationId xmlns:a16="http://schemas.microsoft.com/office/drawing/2014/main" id="{1909B82D-056F-46CA-8E38-D6CAB03B56C9}"/>
              </a:ext>
            </a:extLst>
          </p:cNvPr>
          <p:cNvGrpSpPr/>
          <p:nvPr/>
        </p:nvGrpSpPr>
        <p:grpSpPr>
          <a:xfrm>
            <a:off x="-1" y="-1"/>
            <a:ext cx="940604" cy="1201737"/>
            <a:chOff x="-1" y="-1"/>
            <a:chExt cx="940604" cy="1201737"/>
          </a:xfrm>
        </p:grpSpPr>
        <p:sp>
          <p:nvSpPr>
            <p:cNvPr id="53" name="Prostokąt 52">
              <a:extLst>
                <a:ext uri="{FF2B5EF4-FFF2-40B4-BE49-F238E27FC236}">
                  <a16:creationId xmlns:a16="http://schemas.microsoft.com/office/drawing/2014/main" id="{128BCC96-F026-456A-A885-C7789BFEC20E}"/>
                </a:ext>
              </a:extLst>
            </p:cNvPr>
            <p:cNvSpPr/>
            <p:nvPr userDrawn="1"/>
          </p:nvSpPr>
          <p:spPr>
            <a:xfrm>
              <a:off x="0" y="168276"/>
              <a:ext cx="171460" cy="25638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4" name="Prostokąt 53">
              <a:extLst>
                <a:ext uri="{FF2B5EF4-FFF2-40B4-BE49-F238E27FC236}">
                  <a16:creationId xmlns:a16="http://schemas.microsoft.com/office/drawing/2014/main" id="{03F23E3A-13CF-42FA-ABD6-F5E774F9625F}"/>
                </a:ext>
              </a:extLst>
            </p:cNvPr>
            <p:cNvSpPr/>
            <p:nvPr userDrawn="1"/>
          </p:nvSpPr>
          <p:spPr>
            <a:xfrm>
              <a:off x="171460" y="424657"/>
              <a:ext cx="256381" cy="25638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5" name="Prostokąt 54">
              <a:extLst>
                <a:ext uri="{FF2B5EF4-FFF2-40B4-BE49-F238E27FC236}">
                  <a16:creationId xmlns:a16="http://schemas.microsoft.com/office/drawing/2014/main" id="{698B5D45-BE1F-4E53-BD7A-29DF376EA529}"/>
                </a:ext>
              </a:extLst>
            </p:cNvPr>
            <p:cNvSpPr/>
            <p:nvPr userDrawn="1"/>
          </p:nvSpPr>
          <p:spPr>
            <a:xfrm>
              <a:off x="171460" y="-1"/>
              <a:ext cx="256381" cy="16827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6" name="Prostokąt 55">
              <a:extLst>
                <a:ext uri="{FF2B5EF4-FFF2-40B4-BE49-F238E27FC236}">
                  <a16:creationId xmlns:a16="http://schemas.microsoft.com/office/drawing/2014/main" id="{6C13D4CB-7E09-4DF1-BE0A-25DDAED9D34E}"/>
                </a:ext>
              </a:extLst>
            </p:cNvPr>
            <p:cNvSpPr/>
            <p:nvPr userDrawn="1"/>
          </p:nvSpPr>
          <p:spPr>
            <a:xfrm>
              <a:off x="427841" y="681038"/>
              <a:ext cx="256381" cy="25638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7" name="Prostokąt 56">
              <a:extLst>
                <a:ext uri="{FF2B5EF4-FFF2-40B4-BE49-F238E27FC236}">
                  <a16:creationId xmlns:a16="http://schemas.microsoft.com/office/drawing/2014/main" id="{CF7BA8F2-A388-40C4-B448-B17109152F7D}"/>
                </a:ext>
              </a:extLst>
            </p:cNvPr>
            <p:cNvSpPr/>
            <p:nvPr userDrawn="1"/>
          </p:nvSpPr>
          <p:spPr>
            <a:xfrm>
              <a:off x="427841" y="172244"/>
              <a:ext cx="256381" cy="256381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8" name="Prostokąt 57">
              <a:extLst>
                <a:ext uri="{FF2B5EF4-FFF2-40B4-BE49-F238E27FC236}">
                  <a16:creationId xmlns:a16="http://schemas.microsoft.com/office/drawing/2014/main" id="{F59F4A4E-A5AE-4A61-95E6-1F99D6B0F691}"/>
                </a:ext>
              </a:extLst>
            </p:cNvPr>
            <p:cNvSpPr/>
            <p:nvPr userDrawn="1"/>
          </p:nvSpPr>
          <p:spPr>
            <a:xfrm>
              <a:off x="684222" y="432593"/>
              <a:ext cx="256381" cy="25638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9" name="Prostokąt 58">
              <a:extLst>
                <a:ext uri="{FF2B5EF4-FFF2-40B4-BE49-F238E27FC236}">
                  <a16:creationId xmlns:a16="http://schemas.microsoft.com/office/drawing/2014/main" id="{F2E9B19A-53DE-469A-B84F-34C89073BD6D}"/>
                </a:ext>
              </a:extLst>
            </p:cNvPr>
            <p:cNvSpPr/>
            <p:nvPr userDrawn="1"/>
          </p:nvSpPr>
          <p:spPr>
            <a:xfrm>
              <a:off x="-1" y="688974"/>
              <a:ext cx="171460" cy="25638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0" name="Prostokąt 59">
              <a:extLst>
                <a:ext uri="{FF2B5EF4-FFF2-40B4-BE49-F238E27FC236}">
                  <a16:creationId xmlns:a16="http://schemas.microsoft.com/office/drawing/2014/main" id="{D69668D5-6DF0-4C4C-B601-D425BCB6DA1F}"/>
                </a:ext>
              </a:extLst>
            </p:cNvPr>
            <p:cNvSpPr/>
            <p:nvPr userDrawn="1"/>
          </p:nvSpPr>
          <p:spPr>
            <a:xfrm>
              <a:off x="684222" y="-1"/>
              <a:ext cx="256381" cy="16827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2" name="Prostokąt 61">
              <a:extLst>
                <a:ext uri="{FF2B5EF4-FFF2-40B4-BE49-F238E27FC236}">
                  <a16:creationId xmlns:a16="http://schemas.microsoft.com/office/drawing/2014/main" id="{5BF7E3C2-1C5F-4681-88E5-D3C0591E5522}"/>
                </a:ext>
              </a:extLst>
            </p:cNvPr>
            <p:cNvSpPr/>
            <p:nvPr userDrawn="1"/>
          </p:nvSpPr>
          <p:spPr>
            <a:xfrm>
              <a:off x="174626" y="945355"/>
              <a:ext cx="256381" cy="256381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4" name="Prostokąt 63">
              <a:extLst>
                <a:ext uri="{FF2B5EF4-FFF2-40B4-BE49-F238E27FC236}">
                  <a16:creationId xmlns:a16="http://schemas.microsoft.com/office/drawing/2014/main" id="{CCF6A8C0-C5B7-4F47-94FB-FF7A448FEF36}"/>
                </a:ext>
              </a:extLst>
            </p:cNvPr>
            <p:cNvSpPr/>
            <p:nvPr/>
          </p:nvSpPr>
          <p:spPr>
            <a:xfrm>
              <a:off x="171459" y="688973"/>
              <a:ext cx="256381" cy="25638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sp>
        <p:nvSpPr>
          <p:cNvPr id="12" name="Prostokąt 11">
            <a:extLst>
              <a:ext uri="{FF2B5EF4-FFF2-40B4-BE49-F238E27FC236}">
                <a16:creationId xmlns:a16="http://schemas.microsoft.com/office/drawing/2014/main" id="{1292CDC6-DAE2-4C96-8999-9BA000EB0919}"/>
              </a:ext>
            </a:extLst>
          </p:cNvPr>
          <p:cNvSpPr/>
          <p:nvPr/>
        </p:nvSpPr>
        <p:spPr>
          <a:xfrm>
            <a:off x="-1" y="2012353"/>
            <a:ext cx="299650" cy="42360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DDC77DB-3651-4C53-8645-0EFD7E476E9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1659" y="1073545"/>
            <a:ext cx="6257925" cy="3076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324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Obraz 34">
            <a:extLst>
              <a:ext uri="{FF2B5EF4-FFF2-40B4-BE49-F238E27FC236}">
                <a16:creationId xmlns:a16="http://schemas.microsoft.com/office/drawing/2014/main" id="{B45E8D2E-32F1-43BD-93FD-796800EB9AC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alphaModFix amt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5466"/>
          <a:stretch/>
        </p:blipFill>
        <p:spPr>
          <a:xfrm>
            <a:off x="8509697" y="3724606"/>
            <a:ext cx="3682303" cy="3133394"/>
          </a:xfrm>
          <a:prstGeom prst="rect">
            <a:avLst/>
          </a:prstGeom>
          <a:effectLst/>
        </p:spPr>
      </p:pic>
      <p:sp>
        <p:nvSpPr>
          <p:cNvPr id="34" name="Prostokąt 33">
            <a:extLst>
              <a:ext uri="{FF2B5EF4-FFF2-40B4-BE49-F238E27FC236}">
                <a16:creationId xmlns:a16="http://schemas.microsoft.com/office/drawing/2014/main" id="{3E6D00E6-FA8D-4927-99F7-9274E4284B1F}"/>
              </a:ext>
            </a:extLst>
          </p:cNvPr>
          <p:cNvSpPr/>
          <p:nvPr/>
        </p:nvSpPr>
        <p:spPr>
          <a:xfrm>
            <a:off x="299649" y="1611948"/>
            <a:ext cx="6929826" cy="476615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dirty="0">
                <a:solidFill>
                  <a:schemeClr val="tx1"/>
                </a:solidFill>
              </a:rPr>
              <a:t>Od 2013, kiedy pierwszy system D-</a:t>
            </a:r>
            <a:r>
              <a:rPr lang="pl-PL" dirty="0" err="1">
                <a:solidFill>
                  <a:schemeClr val="tx1"/>
                </a:solidFill>
              </a:rPr>
              <a:t>Wave</a:t>
            </a:r>
            <a:r>
              <a:rPr lang="pl-PL" dirty="0">
                <a:solidFill>
                  <a:schemeClr val="tx1"/>
                </a:solidFill>
              </a:rPr>
              <a:t> został zainstalowany w NASA w </a:t>
            </a:r>
            <a:r>
              <a:rPr lang="pl-PL" dirty="0" err="1">
                <a:solidFill>
                  <a:schemeClr val="tx1"/>
                </a:solidFill>
              </a:rPr>
              <a:t>Ames</a:t>
            </a:r>
            <a:r>
              <a:rPr lang="pl-PL" dirty="0">
                <a:solidFill>
                  <a:schemeClr val="tx1"/>
                </a:solidFill>
              </a:rPr>
              <a:t>, naukowcy z Google, NASA i USRA (</a:t>
            </a:r>
            <a:r>
              <a:rPr lang="pl-PL" dirty="0" err="1">
                <a:solidFill>
                  <a:schemeClr val="tx1"/>
                </a:solidFill>
              </a:rPr>
              <a:t>Universities</a:t>
            </a:r>
            <a:r>
              <a:rPr lang="pl-PL" dirty="0">
                <a:solidFill>
                  <a:schemeClr val="tx1"/>
                </a:solidFill>
              </a:rPr>
              <a:t> Space </a:t>
            </a:r>
            <a:r>
              <a:rPr lang="pl-PL" dirty="0" err="1">
                <a:solidFill>
                  <a:schemeClr val="tx1"/>
                </a:solidFill>
              </a:rPr>
              <a:t>Research</a:t>
            </a:r>
            <a:r>
              <a:rPr lang="pl-PL" dirty="0">
                <a:solidFill>
                  <a:schemeClr val="tx1"/>
                </a:solidFill>
              </a:rPr>
              <a:t> </a:t>
            </a:r>
            <a:r>
              <a:rPr lang="pl-PL" dirty="0" err="1">
                <a:solidFill>
                  <a:schemeClr val="tx1"/>
                </a:solidFill>
              </a:rPr>
              <a:t>Association</a:t>
            </a:r>
            <a:r>
              <a:rPr lang="pl-PL" dirty="0">
                <a:solidFill>
                  <a:schemeClr val="tx1"/>
                </a:solidFill>
              </a:rPr>
              <a:t>) używali go do wyszukiwania danych w sieci internetowej, rozpoznawania mowy, planowania, harmonogramowania, zarządzania ruchem lotniczym, do </a:t>
            </a:r>
            <a:r>
              <a:rPr lang="pl-PL" dirty="0" err="1">
                <a:solidFill>
                  <a:schemeClr val="tx1"/>
                </a:solidFill>
              </a:rPr>
              <a:t>robotycznych</a:t>
            </a:r>
            <a:r>
              <a:rPr lang="pl-PL" dirty="0">
                <a:solidFill>
                  <a:schemeClr val="tx1"/>
                </a:solidFill>
              </a:rPr>
              <a:t> misji na inne planety oraz operacji wsparcia w centrach kontroli misji.</a:t>
            </a:r>
          </a:p>
          <a:p>
            <a:endParaRPr lang="pl-PL" dirty="0">
              <a:solidFill>
                <a:schemeClr val="tx1"/>
              </a:solidFill>
            </a:endParaRPr>
          </a:p>
          <a:p>
            <a:r>
              <a:rPr lang="pl-PL" dirty="0">
                <a:solidFill>
                  <a:schemeClr val="tx1"/>
                </a:solidFill>
              </a:rPr>
              <a:t>Badają,  w jaki sposób systemy kwantowe mogą rozwijać sztuczną inteligencję i uczenie maszynowe oraz rozwiązywać trudne problemy związane z optymalizacją, wykorzystując kwantowe systemy obliczeniowe firmy D-</a:t>
            </a:r>
            <a:r>
              <a:rPr lang="pl-PL" dirty="0" err="1">
                <a:solidFill>
                  <a:schemeClr val="tx1"/>
                </a:solidFill>
              </a:rPr>
              <a:t>Wave</a:t>
            </a:r>
            <a:r>
              <a:rPr lang="pl-PL" dirty="0">
                <a:solidFill>
                  <a:schemeClr val="tx1"/>
                </a:solidFill>
              </a:rPr>
              <a:t>.</a:t>
            </a:r>
          </a:p>
          <a:p>
            <a:endParaRPr lang="pl-PL" dirty="0">
              <a:solidFill>
                <a:schemeClr val="tx1"/>
              </a:solidFill>
            </a:endParaRPr>
          </a:p>
          <a:p>
            <a:r>
              <a:rPr lang="pl-PL" dirty="0">
                <a:solidFill>
                  <a:schemeClr val="tx1"/>
                </a:solidFill>
              </a:rPr>
              <a:t>Google (09/2019): 54-kubitowy komputer wykonał serię obliczeń matematycznych w 200 sekund, którą tradycyjny superkomputer rozwiązałby w 10 tysięcy lat. </a:t>
            </a:r>
          </a:p>
          <a:p>
            <a:endParaRPr lang="pl-PL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tx1"/>
                </a:solidFill>
              </a:rPr>
              <a:t>Niemożliwe do złamania szyfry kryptograficzne stają się lichym zabezpieczeniem.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tx1"/>
                </a:solidFill>
              </a:rPr>
              <a:t>Środki w </a:t>
            </a:r>
            <a:r>
              <a:rPr lang="pl-PL" dirty="0" err="1">
                <a:solidFill>
                  <a:schemeClr val="tx1"/>
                </a:solidFill>
              </a:rPr>
              <a:t>kryptowalutach</a:t>
            </a:r>
            <a:r>
              <a:rPr lang="pl-PL" dirty="0">
                <a:solidFill>
                  <a:schemeClr val="tx1"/>
                </a:solidFill>
              </a:rPr>
              <a:t>, znajdujące się na publicznym rejestrze </a:t>
            </a:r>
            <a:r>
              <a:rPr lang="pl-PL" dirty="0" err="1">
                <a:solidFill>
                  <a:schemeClr val="tx1"/>
                </a:solidFill>
              </a:rPr>
              <a:t>blockchain</a:t>
            </a:r>
            <a:r>
              <a:rPr lang="pl-PL" dirty="0">
                <a:solidFill>
                  <a:schemeClr val="tx1"/>
                </a:solidFill>
              </a:rPr>
              <a:t> przestaną być bezpieczne. 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77332A11-1243-40FA-B372-4F1532C51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78" y="168275"/>
            <a:ext cx="9613487" cy="721837"/>
          </a:xfrm>
          <a:noFill/>
          <a:ln>
            <a:noFill/>
          </a:ln>
        </p:spPr>
        <p:txBody>
          <a:bodyPr>
            <a:normAutofit/>
          </a:bodyPr>
          <a:lstStyle/>
          <a:p>
            <a:r>
              <a:rPr lang="pl-PL" dirty="0"/>
              <a:t>KOMPUTERY KWANTOWE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83CC2400-D740-4925-B3BA-A86BC813099D}"/>
              </a:ext>
            </a:extLst>
          </p:cNvPr>
          <p:cNvSpPr/>
          <p:nvPr/>
        </p:nvSpPr>
        <p:spPr>
          <a:xfrm>
            <a:off x="1030278" y="930577"/>
            <a:ext cx="9613487" cy="5311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2" name="Prostokąt 31">
            <a:extLst>
              <a:ext uri="{FF2B5EF4-FFF2-40B4-BE49-F238E27FC236}">
                <a16:creationId xmlns:a16="http://schemas.microsoft.com/office/drawing/2014/main" id="{0C68425D-7B3B-4819-8D7A-3F645800E1A1}"/>
              </a:ext>
            </a:extLst>
          </p:cNvPr>
          <p:cNvSpPr/>
          <p:nvPr/>
        </p:nvSpPr>
        <p:spPr>
          <a:xfrm>
            <a:off x="684221" y="890112"/>
            <a:ext cx="7173525" cy="473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43" name="Grupa 42">
            <a:extLst>
              <a:ext uri="{FF2B5EF4-FFF2-40B4-BE49-F238E27FC236}">
                <a16:creationId xmlns:a16="http://schemas.microsoft.com/office/drawing/2014/main" id="{7BC66A8E-A3B9-4EF0-BEEB-064A40DD3339}"/>
              </a:ext>
            </a:extLst>
          </p:cNvPr>
          <p:cNvGrpSpPr/>
          <p:nvPr/>
        </p:nvGrpSpPr>
        <p:grpSpPr>
          <a:xfrm>
            <a:off x="11353800" y="-1"/>
            <a:ext cx="838200" cy="6858000"/>
            <a:chOff x="11353800" y="-1"/>
            <a:chExt cx="838200" cy="6858000"/>
          </a:xfrm>
        </p:grpSpPr>
        <p:sp>
          <p:nvSpPr>
            <p:cNvPr id="45" name="Prostokąt 44">
              <a:extLst>
                <a:ext uri="{FF2B5EF4-FFF2-40B4-BE49-F238E27FC236}">
                  <a16:creationId xmlns:a16="http://schemas.microsoft.com/office/drawing/2014/main" id="{86DC1BA9-8386-403A-9189-1DA0B1CBD342}"/>
                </a:ext>
              </a:extLst>
            </p:cNvPr>
            <p:cNvSpPr/>
            <p:nvPr userDrawn="1"/>
          </p:nvSpPr>
          <p:spPr>
            <a:xfrm flipV="1">
              <a:off x="11353800" y="-1"/>
              <a:ext cx="8382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48" name="Grafika 47">
              <a:extLst>
                <a:ext uri="{FF2B5EF4-FFF2-40B4-BE49-F238E27FC236}">
                  <a16:creationId xmlns:a16="http://schemas.microsoft.com/office/drawing/2014/main" id="{F31DCDFB-BFC5-4045-9C60-874E30E9B41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1426718" y="173691"/>
              <a:ext cx="692364" cy="382868"/>
            </a:xfrm>
            <a:prstGeom prst="rect">
              <a:avLst/>
            </a:prstGeom>
          </p:spPr>
        </p:pic>
      </p:grpSp>
      <p:grpSp>
        <p:nvGrpSpPr>
          <p:cNvPr id="5" name="Grupa 4">
            <a:extLst>
              <a:ext uri="{FF2B5EF4-FFF2-40B4-BE49-F238E27FC236}">
                <a16:creationId xmlns:a16="http://schemas.microsoft.com/office/drawing/2014/main" id="{1909B82D-056F-46CA-8E38-D6CAB03B56C9}"/>
              </a:ext>
            </a:extLst>
          </p:cNvPr>
          <p:cNvGrpSpPr/>
          <p:nvPr/>
        </p:nvGrpSpPr>
        <p:grpSpPr>
          <a:xfrm>
            <a:off x="-1" y="-1"/>
            <a:ext cx="940604" cy="1201737"/>
            <a:chOff x="-1" y="-1"/>
            <a:chExt cx="940604" cy="1201737"/>
          </a:xfrm>
        </p:grpSpPr>
        <p:sp>
          <p:nvSpPr>
            <p:cNvPr id="53" name="Prostokąt 52">
              <a:extLst>
                <a:ext uri="{FF2B5EF4-FFF2-40B4-BE49-F238E27FC236}">
                  <a16:creationId xmlns:a16="http://schemas.microsoft.com/office/drawing/2014/main" id="{128BCC96-F026-456A-A885-C7789BFEC20E}"/>
                </a:ext>
              </a:extLst>
            </p:cNvPr>
            <p:cNvSpPr/>
            <p:nvPr userDrawn="1"/>
          </p:nvSpPr>
          <p:spPr>
            <a:xfrm>
              <a:off x="0" y="168276"/>
              <a:ext cx="171460" cy="25638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4" name="Prostokąt 53">
              <a:extLst>
                <a:ext uri="{FF2B5EF4-FFF2-40B4-BE49-F238E27FC236}">
                  <a16:creationId xmlns:a16="http://schemas.microsoft.com/office/drawing/2014/main" id="{03F23E3A-13CF-42FA-ABD6-F5E774F9625F}"/>
                </a:ext>
              </a:extLst>
            </p:cNvPr>
            <p:cNvSpPr/>
            <p:nvPr userDrawn="1"/>
          </p:nvSpPr>
          <p:spPr>
            <a:xfrm>
              <a:off x="171460" y="424657"/>
              <a:ext cx="256381" cy="25638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5" name="Prostokąt 54">
              <a:extLst>
                <a:ext uri="{FF2B5EF4-FFF2-40B4-BE49-F238E27FC236}">
                  <a16:creationId xmlns:a16="http://schemas.microsoft.com/office/drawing/2014/main" id="{698B5D45-BE1F-4E53-BD7A-29DF376EA529}"/>
                </a:ext>
              </a:extLst>
            </p:cNvPr>
            <p:cNvSpPr/>
            <p:nvPr userDrawn="1"/>
          </p:nvSpPr>
          <p:spPr>
            <a:xfrm>
              <a:off x="171460" y="-1"/>
              <a:ext cx="256381" cy="16827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6" name="Prostokąt 55">
              <a:extLst>
                <a:ext uri="{FF2B5EF4-FFF2-40B4-BE49-F238E27FC236}">
                  <a16:creationId xmlns:a16="http://schemas.microsoft.com/office/drawing/2014/main" id="{6C13D4CB-7E09-4DF1-BE0A-25DDAED9D34E}"/>
                </a:ext>
              </a:extLst>
            </p:cNvPr>
            <p:cNvSpPr/>
            <p:nvPr userDrawn="1"/>
          </p:nvSpPr>
          <p:spPr>
            <a:xfrm>
              <a:off x="427841" y="681038"/>
              <a:ext cx="256381" cy="25638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7" name="Prostokąt 56">
              <a:extLst>
                <a:ext uri="{FF2B5EF4-FFF2-40B4-BE49-F238E27FC236}">
                  <a16:creationId xmlns:a16="http://schemas.microsoft.com/office/drawing/2014/main" id="{CF7BA8F2-A388-40C4-B448-B17109152F7D}"/>
                </a:ext>
              </a:extLst>
            </p:cNvPr>
            <p:cNvSpPr/>
            <p:nvPr userDrawn="1"/>
          </p:nvSpPr>
          <p:spPr>
            <a:xfrm>
              <a:off x="427841" y="172244"/>
              <a:ext cx="256381" cy="256381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8" name="Prostokąt 57">
              <a:extLst>
                <a:ext uri="{FF2B5EF4-FFF2-40B4-BE49-F238E27FC236}">
                  <a16:creationId xmlns:a16="http://schemas.microsoft.com/office/drawing/2014/main" id="{F59F4A4E-A5AE-4A61-95E6-1F99D6B0F691}"/>
                </a:ext>
              </a:extLst>
            </p:cNvPr>
            <p:cNvSpPr/>
            <p:nvPr userDrawn="1"/>
          </p:nvSpPr>
          <p:spPr>
            <a:xfrm>
              <a:off x="684222" y="432593"/>
              <a:ext cx="256381" cy="25638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9" name="Prostokąt 58">
              <a:extLst>
                <a:ext uri="{FF2B5EF4-FFF2-40B4-BE49-F238E27FC236}">
                  <a16:creationId xmlns:a16="http://schemas.microsoft.com/office/drawing/2014/main" id="{F2E9B19A-53DE-469A-B84F-34C89073BD6D}"/>
                </a:ext>
              </a:extLst>
            </p:cNvPr>
            <p:cNvSpPr/>
            <p:nvPr userDrawn="1"/>
          </p:nvSpPr>
          <p:spPr>
            <a:xfrm>
              <a:off x="-1" y="688974"/>
              <a:ext cx="171460" cy="25638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0" name="Prostokąt 59">
              <a:extLst>
                <a:ext uri="{FF2B5EF4-FFF2-40B4-BE49-F238E27FC236}">
                  <a16:creationId xmlns:a16="http://schemas.microsoft.com/office/drawing/2014/main" id="{D69668D5-6DF0-4C4C-B601-D425BCB6DA1F}"/>
                </a:ext>
              </a:extLst>
            </p:cNvPr>
            <p:cNvSpPr/>
            <p:nvPr userDrawn="1"/>
          </p:nvSpPr>
          <p:spPr>
            <a:xfrm>
              <a:off x="684222" y="-1"/>
              <a:ext cx="256381" cy="16827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2" name="Prostokąt 61">
              <a:extLst>
                <a:ext uri="{FF2B5EF4-FFF2-40B4-BE49-F238E27FC236}">
                  <a16:creationId xmlns:a16="http://schemas.microsoft.com/office/drawing/2014/main" id="{5BF7E3C2-1C5F-4681-88E5-D3C0591E5522}"/>
                </a:ext>
              </a:extLst>
            </p:cNvPr>
            <p:cNvSpPr/>
            <p:nvPr userDrawn="1"/>
          </p:nvSpPr>
          <p:spPr>
            <a:xfrm>
              <a:off x="174626" y="945355"/>
              <a:ext cx="256381" cy="256381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4" name="Prostokąt 63">
              <a:extLst>
                <a:ext uri="{FF2B5EF4-FFF2-40B4-BE49-F238E27FC236}">
                  <a16:creationId xmlns:a16="http://schemas.microsoft.com/office/drawing/2014/main" id="{CCF6A8C0-C5B7-4F47-94FB-FF7A448FEF36}"/>
                </a:ext>
              </a:extLst>
            </p:cNvPr>
            <p:cNvSpPr/>
            <p:nvPr/>
          </p:nvSpPr>
          <p:spPr>
            <a:xfrm>
              <a:off x="171459" y="688973"/>
              <a:ext cx="256381" cy="25638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sp>
        <p:nvSpPr>
          <p:cNvPr id="12" name="Prostokąt 11">
            <a:extLst>
              <a:ext uri="{FF2B5EF4-FFF2-40B4-BE49-F238E27FC236}">
                <a16:creationId xmlns:a16="http://schemas.microsoft.com/office/drawing/2014/main" id="{1292CDC6-DAE2-4C96-8999-9BA000EB0919}"/>
              </a:ext>
            </a:extLst>
          </p:cNvPr>
          <p:cNvSpPr/>
          <p:nvPr/>
        </p:nvSpPr>
        <p:spPr>
          <a:xfrm>
            <a:off x="-1" y="2012353"/>
            <a:ext cx="299650" cy="42360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C27E1F75-2DD8-4B92-8347-ABCBDE3F949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46985" y="1144872"/>
            <a:ext cx="3806815" cy="4274571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9CE0B14A-CAEF-4588-9E4F-3C0EA6B72D5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71497" y="5526612"/>
            <a:ext cx="3682303" cy="1302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61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Obraz 34">
            <a:extLst>
              <a:ext uri="{FF2B5EF4-FFF2-40B4-BE49-F238E27FC236}">
                <a16:creationId xmlns:a16="http://schemas.microsoft.com/office/drawing/2014/main" id="{B45E8D2E-32F1-43BD-93FD-796800EB9AC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alphaModFix amt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5466"/>
          <a:stretch/>
        </p:blipFill>
        <p:spPr>
          <a:xfrm>
            <a:off x="8509697" y="3724606"/>
            <a:ext cx="3682303" cy="3133394"/>
          </a:xfrm>
          <a:prstGeom prst="rect">
            <a:avLst/>
          </a:prstGeom>
          <a:effectLst/>
        </p:spPr>
      </p:pic>
      <p:sp>
        <p:nvSpPr>
          <p:cNvPr id="112" name="Dowolny kształt: kształt 111">
            <a:extLst>
              <a:ext uri="{FF2B5EF4-FFF2-40B4-BE49-F238E27FC236}">
                <a16:creationId xmlns:a16="http://schemas.microsoft.com/office/drawing/2014/main" id="{3CBB456B-B2F5-423D-B953-EF3DA14CEF1C}"/>
              </a:ext>
            </a:extLst>
          </p:cNvPr>
          <p:cNvSpPr/>
          <p:nvPr/>
        </p:nvSpPr>
        <p:spPr>
          <a:xfrm>
            <a:off x="5570202" y="3083700"/>
            <a:ext cx="2843723" cy="2843723"/>
          </a:xfrm>
          <a:custGeom>
            <a:avLst/>
            <a:gdLst>
              <a:gd name="connsiteX0" fmla="*/ 1409319 w 1465897"/>
              <a:gd name="connsiteY0" fmla="*/ 777526 h 1465897"/>
              <a:gd name="connsiteX1" fmla="*/ 1397318 w 1465897"/>
              <a:gd name="connsiteY1" fmla="*/ 601790 h 1465897"/>
              <a:gd name="connsiteX2" fmla="*/ 1455610 w 1465897"/>
              <a:gd name="connsiteY2" fmla="*/ 564070 h 1465897"/>
              <a:gd name="connsiteX3" fmla="*/ 1435894 w 1465897"/>
              <a:gd name="connsiteY3" fmla="*/ 495490 h 1465897"/>
              <a:gd name="connsiteX4" fmla="*/ 1409319 w 1465897"/>
              <a:gd name="connsiteY4" fmla="*/ 429482 h 1465897"/>
              <a:gd name="connsiteX5" fmla="*/ 1339882 w 1465897"/>
              <a:gd name="connsiteY5" fmla="*/ 435483 h 1465897"/>
              <a:gd name="connsiteX6" fmla="*/ 1241298 w 1465897"/>
              <a:gd name="connsiteY6" fmla="*/ 289750 h 1465897"/>
              <a:gd name="connsiteX7" fmla="*/ 1273016 w 1465897"/>
              <a:gd name="connsiteY7" fmla="*/ 227171 h 1465897"/>
              <a:gd name="connsiteX8" fmla="*/ 1165002 w 1465897"/>
              <a:gd name="connsiteY8" fmla="*/ 133731 h 1465897"/>
              <a:gd name="connsiteX9" fmla="*/ 1108424 w 1465897"/>
              <a:gd name="connsiteY9" fmla="*/ 174022 h 1465897"/>
              <a:gd name="connsiteX10" fmla="*/ 949833 w 1465897"/>
              <a:gd name="connsiteY10" fmla="*/ 96869 h 1465897"/>
              <a:gd name="connsiteX11" fmla="*/ 946404 w 1465897"/>
              <a:gd name="connsiteY11" fmla="*/ 27432 h 1465897"/>
              <a:gd name="connsiteX12" fmla="*/ 806672 w 1465897"/>
              <a:gd name="connsiteY12" fmla="*/ 0 h 1465897"/>
              <a:gd name="connsiteX13" fmla="*/ 777526 w 1465897"/>
              <a:gd name="connsiteY13" fmla="*/ 63436 h 1465897"/>
              <a:gd name="connsiteX14" fmla="*/ 601790 w 1465897"/>
              <a:gd name="connsiteY14" fmla="*/ 75438 h 1465897"/>
              <a:gd name="connsiteX15" fmla="*/ 564070 w 1465897"/>
              <a:gd name="connsiteY15" fmla="*/ 17145 h 1465897"/>
              <a:gd name="connsiteX16" fmla="*/ 495490 w 1465897"/>
              <a:gd name="connsiteY16" fmla="*/ 36862 h 1465897"/>
              <a:gd name="connsiteX17" fmla="*/ 429482 w 1465897"/>
              <a:gd name="connsiteY17" fmla="*/ 63436 h 1465897"/>
              <a:gd name="connsiteX18" fmla="*/ 435483 w 1465897"/>
              <a:gd name="connsiteY18" fmla="*/ 132874 h 1465897"/>
              <a:gd name="connsiteX19" fmla="*/ 289750 w 1465897"/>
              <a:gd name="connsiteY19" fmla="*/ 231458 h 1465897"/>
              <a:gd name="connsiteX20" fmla="*/ 227171 w 1465897"/>
              <a:gd name="connsiteY20" fmla="*/ 199739 h 1465897"/>
              <a:gd name="connsiteX21" fmla="*/ 133731 w 1465897"/>
              <a:gd name="connsiteY21" fmla="*/ 307753 h 1465897"/>
              <a:gd name="connsiteX22" fmla="*/ 174022 w 1465897"/>
              <a:gd name="connsiteY22" fmla="*/ 364331 h 1465897"/>
              <a:gd name="connsiteX23" fmla="*/ 96869 w 1465897"/>
              <a:gd name="connsiteY23" fmla="*/ 522923 h 1465897"/>
              <a:gd name="connsiteX24" fmla="*/ 27432 w 1465897"/>
              <a:gd name="connsiteY24" fmla="*/ 526351 h 1465897"/>
              <a:gd name="connsiteX25" fmla="*/ 0 w 1465897"/>
              <a:gd name="connsiteY25" fmla="*/ 666083 h 1465897"/>
              <a:gd name="connsiteX26" fmla="*/ 63436 w 1465897"/>
              <a:gd name="connsiteY26" fmla="*/ 695230 h 1465897"/>
              <a:gd name="connsiteX27" fmla="*/ 75438 w 1465897"/>
              <a:gd name="connsiteY27" fmla="*/ 870966 h 1465897"/>
              <a:gd name="connsiteX28" fmla="*/ 17145 w 1465897"/>
              <a:gd name="connsiteY28" fmla="*/ 908685 h 1465897"/>
              <a:gd name="connsiteX29" fmla="*/ 36862 w 1465897"/>
              <a:gd name="connsiteY29" fmla="*/ 977265 h 1465897"/>
              <a:gd name="connsiteX30" fmla="*/ 63436 w 1465897"/>
              <a:gd name="connsiteY30" fmla="*/ 1043273 h 1465897"/>
              <a:gd name="connsiteX31" fmla="*/ 132874 w 1465897"/>
              <a:gd name="connsiteY31" fmla="*/ 1037273 h 1465897"/>
              <a:gd name="connsiteX32" fmla="*/ 231458 w 1465897"/>
              <a:gd name="connsiteY32" fmla="*/ 1183005 h 1465897"/>
              <a:gd name="connsiteX33" fmla="*/ 199739 w 1465897"/>
              <a:gd name="connsiteY33" fmla="*/ 1245584 h 1465897"/>
              <a:gd name="connsiteX34" fmla="*/ 307752 w 1465897"/>
              <a:gd name="connsiteY34" fmla="*/ 1339025 h 1465897"/>
              <a:gd name="connsiteX35" fmla="*/ 364331 w 1465897"/>
              <a:gd name="connsiteY35" fmla="*/ 1298734 h 1465897"/>
              <a:gd name="connsiteX36" fmla="*/ 522923 w 1465897"/>
              <a:gd name="connsiteY36" fmla="*/ 1375886 h 1465897"/>
              <a:gd name="connsiteX37" fmla="*/ 526351 w 1465897"/>
              <a:gd name="connsiteY37" fmla="*/ 1445323 h 1465897"/>
              <a:gd name="connsiteX38" fmla="*/ 666083 w 1465897"/>
              <a:gd name="connsiteY38" fmla="*/ 1472755 h 1465897"/>
              <a:gd name="connsiteX39" fmla="*/ 695230 w 1465897"/>
              <a:gd name="connsiteY39" fmla="*/ 1409319 h 1465897"/>
              <a:gd name="connsiteX40" fmla="*/ 870966 w 1465897"/>
              <a:gd name="connsiteY40" fmla="*/ 1397318 h 1465897"/>
              <a:gd name="connsiteX41" fmla="*/ 908685 w 1465897"/>
              <a:gd name="connsiteY41" fmla="*/ 1455610 h 1465897"/>
              <a:gd name="connsiteX42" fmla="*/ 977265 w 1465897"/>
              <a:gd name="connsiteY42" fmla="*/ 1435894 h 1465897"/>
              <a:gd name="connsiteX43" fmla="*/ 1043273 w 1465897"/>
              <a:gd name="connsiteY43" fmla="*/ 1409319 h 1465897"/>
              <a:gd name="connsiteX44" fmla="*/ 1037273 w 1465897"/>
              <a:gd name="connsiteY44" fmla="*/ 1339882 h 1465897"/>
              <a:gd name="connsiteX45" fmla="*/ 1183005 w 1465897"/>
              <a:gd name="connsiteY45" fmla="*/ 1241298 h 1465897"/>
              <a:gd name="connsiteX46" fmla="*/ 1245584 w 1465897"/>
              <a:gd name="connsiteY46" fmla="*/ 1273016 h 1465897"/>
              <a:gd name="connsiteX47" fmla="*/ 1339025 w 1465897"/>
              <a:gd name="connsiteY47" fmla="*/ 1165003 h 1465897"/>
              <a:gd name="connsiteX48" fmla="*/ 1298734 w 1465897"/>
              <a:gd name="connsiteY48" fmla="*/ 1108424 h 1465897"/>
              <a:gd name="connsiteX49" fmla="*/ 1375886 w 1465897"/>
              <a:gd name="connsiteY49" fmla="*/ 949833 h 1465897"/>
              <a:gd name="connsiteX50" fmla="*/ 1445323 w 1465897"/>
              <a:gd name="connsiteY50" fmla="*/ 946404 h 1465897"/>
              <a:gd name="connsiteX51" fmla="*/ 1472755 w 1465897"/>
              <a:gd name="connsiteY51" fmla="*/ 806672 h 1465897"/>
              <a:gd name="connsiteX52" fmla="*/ 1409319 w 1465897"/>
              <a:gd name="connsiteY52" fmla="*/ 777526 h 1465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465897" h="1465897">
                <a:moveTo>
                  <a:pt x="1409319" y="777526"/>
                </a:moveTo>
                <a:cubicBezTo>
                  <a:pt x="1337310" y="744093"/>
                  <a:pt x="1330452" y="644652"/>
                  <a:pt x="1397318" y="601790"/>
                </a:cubicBezTo>
                <a:lnTo>
                  <a:pt x="1455610" y="564070"/>
                </a:lnTo>
                <a:cubicBezTo>
                  <a:pt x="1450467" y="540925"/>
                  <a:pt x="1443609" y="517779"/>
                  <a:pt x="1435894" y="495490"/>
                </a:cubicBezTo>
                <a:cubicBezTo>
                  <a:pt x="1428178" y="473202"/>
                  <a:pt x="1419606" y="450914"/>
                  <a:pt x="1409319" y="429482"/>
                </a:cubicBezTo>
                <a:lnTo>
                  <a:pt x="1339882" y="435483"/>
                </a:lnTo>
                <a:cubicBezTo>
                  <a:pt x="1261015" y="442341"/>
                  <a:pt x="1205293" y="360045"/>
                  <a:pt x="1241298" y="289750"/>
                </a:cubicBezTo>
                <a:lnTo>
                  <a:pt x="1273016" y="227171"/>
                </a:lnTo>
                <a:cubicBezTo>
                  <a:pt x="1240441" y="192881"/>
                  <a:pt x="1204436" y="161163"/>
                  <a:pt x="1165002" y="133731"/>
                </a:cubicBezTo>
                <a:lnTo>
                  <a:pt x="1108424" y="174022"/>
                </a:lnTo>
                <a:cubicBezTo>
                  <a:pt x="1043273" y="219456"/>
                  <a:pt x="954119" y="175736"/>
                  <a:pt x="949833" y="96869"/>
                </a:cubicBezTo>
                <a:lnTo>
                  <a:pt x="946404" y="27432"/>
                </a:lnTo>
                <a:cubicBezTo>
                  <a:pt x="900113" y="13716"/>
                  <a:pt x="853821" y="4286"/>
                  <a:pt x="806672" y="0"/>
                </a:cubicBezTo>
                <a:lnTo>
                  <a:pt x="777526" y="63436"/>
                </a:lnTo>
                <a:cubicBezTo>
                  <a:pt x="744093" y="135445"/>
                  <a:pt x="644652" y="142304"/>
                  <a:pt x="601790" y="75438"/>
                </a:cubicBezTo>
                <a:lnTo>
                  <a:pt x="564070" y="17145"/>
                </a:lnTo>
                <a:cubicBezTo>
                  <a:pt x="540925" y="22289"/>
                  <a:pt x="517779" y="29146"/>
                  <a:pt x="495490" y="36862"/>
                </a:cubicBezTo>
                <a:cubicBezTo>
                  <a:pt x="473202" y="44577"/>
                  <a:pt x="450913" y="53150"/>
                  <a:pt x="429482" y="63436"/>
                </a:cubicBezTo>
                <a:lnTo>
                  <a:pt x="435483" y="132874"/>
                </a:lnTo>
                <a:cubicBezTo>
                  <a:pt x="442341" y="211741"/>
                  <a:pt x="360045" y="267462"/>
                  <a:pt x="289750" y="231458"/>
                </a:cubicBezTo>
                <a:lnTo>
                  <a:pt x="227171" y="199739"/>
                </a:lnTo>
                <a:cubicBezTo>
                  <a:pt x="192881" y="232315"/>
                  <a:pt x="161163" y="268319"/>
                  <a:pt x="133731" y="307753"/>
                </a:cubicBezTo>
                <a:lnTo>
                  <a:pt x="174022" y="364331"/>
                </a:lnTo>
                <a:cubicBezTo>
                  <a:pt x="219456" y="429482"/>
                  <a:pt x="175736" y="518636"/>
                  <a:pt x="96869" y="522923"/>
                </a:cubicBezTo>
                <a:lnTo>
                  <a:pt x="27432" y="526351"/>
                </a:lnTo>
                <a:cubicBezTo>
                  <a:pt x="13716" y="572643"/>
                  <a:pt x="4286" y="618935"/>
                  <a:pt x="0" y="666083"/>
                </a:cubicBezTo>
                <a:lnTo>
                  <a:pt x="63436" y="695230"/>
                </a:lnTo>
                <a:cubicBezTo>
                  <a:pt x="135445" y="728663"/>
                  <a:pt x="142303" y="828103"/>
                  <a:pt x="75438" y="870966"/>
                </a:cubicBezTo>
                <a:lnTo>
                  <a:pt x="17145" y="908685"/>
                </a:lnTo>
                <a:cubicBezTo>
                  <a:pt x="22288" y="931831"/>
                  <a:pt x="29146" y="954977"/>
                  <a:pt x="36862" y="977265"/>
                </a:cubicBezTo>
                <a:cubicBezTo>
                  <a:pt x="44577" y="999553"/>
                  <a:pt x="53150" y="1021842"/>
                  <a:pt x="63436" y="1043273"/>
                </a:cubicBezTo>
                <a:lnTo>
                  <a:pt x="132874" y="1037273"/>
                </a:lnTo>
                <a:cubicBezTo>
                  <a:pt x="211741" y="1030415"/>
                  <a:pt x="267462" y="1112710"/>
                  <a:pt x="231458" y="1183005"/>
                </a:cubicBezTo>
                <a:lnTo>
                  <a:pt x="199739" y="1245584"/>
                </a:lnTo>
                <a:cubicBezTo>
                  <a:pt x="232315" y="1279874"/>
                  <a:pt x="268319" y="1311593"/>
                  <a:pt x="307752" y="1339025"/>
                </a:cubicBezTo>
                <a:lnTo>
                  <a:pt x="364331" y="1298734"/>
                </a:lnTo>
                <a:cubicBezTo>
                  <a:pt x="429482" y="1253300"/>
                  <a:pt x="518636" y="1297019"/>
                  <a:pt x="522923" y="1375886"/>
                </a:cubicBezTo>
                <a:lnTo>
                  <a:pt x="526351" y="1445323"/>
                </a:lnTo>
                <a:cubicBezTo>
                  <a:pt x="572643" y="1459040"/>
                  <a:pt x="618935" y="1468469"/>
                  <a:pt x="666083" y="1472755"/>
                </a:cubicBezTo>
                <a:lnTo>
                  <a:pt x="695230" y="1409319"/>
                </a:lnTo>
                <a:cubicBezTo>
                  <a:pt x="728663" y="1337310"/>
                  <a:pt x="828103" y="1330452"/>
                  <a:pt x="870966" y="1397318"/>
                </a:cubicBezTo>
                <a:lnTo>
                  <a:pt x="908685" y="1455610"/>
                </a:lnTo>
                <a:cubicBezTo>
                  <a:pt x="931831" y="1450467"/>
                  <a:pt x="954976" y="1443609"/>
                  <a:pt x="977265" y="1435894"/>
                </a:cubicBezTo>
                <a:cubicBezTo>
                  <a:pt x="999553" y="1428178"/>
                  <a:pt x="1021842" y="1419606"/>
                  <a:pt x="1043273" y="1409319"/>
                </a:cubicBezTo>
                <a:lnTo>
                  <a:pt x="1037273" y="1339882"/>
                </a:lnTo>
                <a:cubicBezTo>
                  <a:pt x="1030415" y="1261015"/>
                  <a:pt x="1112710" y="1205293"/>
                  <a:pt x="1183005" y="1241298"/>
                </a:cubicBezTo>
                <a:lnTo>
                  <a:pt x="1245584" y="1273016"/>
                </a:lnTo>
                <a:cubicBezTo>
                  <a:pt x="1279874" y="1240441"/>
                  <a:pt x="1311593" y="1204436"/>
                  <a:pt x="1339025" y="1165003"/>
                </a:cubicBezTo>
                <a:lnTo>
                  <a:pt x="1298734" y="1108424"/>
                </a:lnTo>
                <a:cubicBezTo>
                  <a:pt x="1253300" y="1043273"/>
                  <a:pt x="1297019" y="954119"/>
                  <a:pt x="1375886" y="949833"/>
                </a:cubicBezTo>
                <a:lnTo>
                  <a:pt x="1445323" y="946404"/>
                </a:lnTo>
                <a:cubicBezTo>
                  <a:pt x="1459040" y="900113"/>
                  <a:pt x="1468469" y="853821"/>
                  <a:pt x="1472755" y="806672"/>
                </a:cubicBezTo>
                <a:lnTo>
                  <a:pt x="1409319" y="777526"/>
                </a:lnTo>
                <a:close/>
              </a:path>
            </a:pathLst>
          </a:custGeom>
          <a:solidFill>
            <a:schemeClr val="accent6"/>
          </a:solidFill>
          <a:ln w="8572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131" name="Dowolny kształt: kształt 130">
            <a:extLst>
              <a:ext uri="{FF2B5EF4-FFF2-40B4-BE49-F238E27FC236}">
                <a16:creationId xmlns:a16="http://schemas.microsoft.com/office/drawing/2014/main" id="{2A01118F-34BE-4508-A5F6-79C617E71E02}"/>
              </a:ext>
            </a:extLst>
          </p:cNvPr>
          <p:cNvSpPr/>
          <p:nvPr/>
        </p:nvSpPr>
        <p:spPr>
          <a:xfrm>
            <a:off x="4741754" y="5225663"/>
            <a:ext cx="1107658" cy="1091947"/>
          </a:xfrm>
          <a:custGeom>
            <a:avLst/>
            <a:gdLst>
              <a:gd name="connsiteX0" fmla="*/ 1213237 w 1208722"/>
              <a:gd name="connsiteY0" fmla="*/ 650653 h 1191577"/>
              <a:gd name="connsiteX1" fmla="*/ 1214952 w 1208722"/>
              <a:gd name="connsiteY1" fmla="*/ 579501 h 1191577"/>
              <a:gd name="connsiteX2" fmla="*/ 1208951 w 1208722"/>
              <a:gd name="connsiteY2" fmla="*/ 510064 h 1191577"/>
              <a:gd name="connsiteX3" fmla="*/ 1088936 w 1208722"/>
              <a:gd name="connsiteY3" fmla="*/ 490347 h 1191577"/>
              <a:gd name="connsiteX4" fmla="*/ 1047788 w 1208722"/>
              <a:gd name="connsiteY4" fmla="*/ 376333 h 1191577"/>
              <a:gd name="connsiteX5" fmla="*/ 1128369 w 1208722"/>
              <a:gd name="connsiteY5" fmla="*/ 284607 h 1191577"/>
              <a:gd name="connsiteX6" fmla="*/ 1042644 w 1208722"/>
              <a:gd name="connsiteY6" fmla="*/ 173165 h 1191577"/>
              <a:gd name="connsiteX7" fmla="*/ 933773 w 1208722"/>
              <a:gd name="connsiteY7" fmla="*/ 228028 h 1191577"/>
              <a:gd name="connsiteX8" fmla="*/ 833475 w 1208722"/>
              <a:gd name="connsiteY8" fmla="*/ 160306 h 1191577"/>
              <a:gd name="connsiteX9" fmla="*/ 844619 w 1208722"/>
              <a:gd name="connsiteY9" fmla="*/ 38576 h 1191577"/>
              <a:gd name="connsiteX10" fmla="*/ 713460 w 1208722"/>
              <a:gd name="connsiteY10" fmla="*/ 0 h 1191577"/>
              <a:gd name="connsiteX11" fmla="*/ 656881 w 1208722"/>
              <a:gd name="connsiteY11" fmla="*/ 108013 h 1191577"/>
              <a:gd name="connsiteX12" fmla="*/ 536009 w 1208722"/>
              <a:gd name="connsiteY12" fmla="*/ 110585 h 1191577"/>
              <a:gd name="connsiteX13" fmla="*/ 474287 w 1208722"/>
              <a:gd name="connsiteY13" fmla="*/ 5143 h 1191577"/>
              <a:gd name="connsiteX14" fmla="*/ 341414 w 1208722"/>
              <a:gd name="connsiteY14" fmla="*/ 52292 h 1191577"/>
              <a:gd name="connsiteX15" fmla="*/ 359416 w 1208722"/>
              <a:gd name="connsiteY15" fmla="*/ 173165 h 1191577"/>
              <a:gd name="connsiteX16" fmla="*/ 263404 w 1208722"/>
              <a:gd name="connsiteY16" fmla="*/ 246888 h 1191577"/>
              <a:gd name="connsiteX17" fmla="*/ 151104 w 1208722"/>
              <a:gd name="connsiteY17" fmla="*/ 198882 h 1191577"/>
              <a:gd name="connsiteX18" fmla="*/ 71380 w 1208722"/>
              <a:gd name="connsiteY18" fmla="*/ 314611 h 1191577"/>
              <a:gd name="connsiteX19" fmla="*/ 156248 w 1208722"/>
              <a:gd name="connsiteY19" fmla="*/ 402050 h 1191577"/>
              <a:gd name="connsiteX20" fmla="*/ 121958 w 1208722"/>
              <a:gd name="connsiteY20" fmla="*/ 517779 h 1191577"/>
              <a:gd name="connsiteX21" fmla="*/ 2800 w 1208722"/>
              <a:gd name="connsiteY21" fmla="*/ 544354 h 1191577"/>
              <a:gd name="connsiteX22" fmla="*/ 228 w 1208722"/>
              <a:gd name="connsiteY22" fmla="*/ 618077 h 1191577"/>
              <a:gd name="connsiteX23" fmla="*/ 6229 w 1208722"/>
              <a:gd name="connsiteY23" fmla="*/ 684943 h 1191577"/>
              <a:gd name="connsiteX24" fmla="*/ 126244 w 1208722"/>
              <a:gd name="connsiteY24" fmla="*/ 705517 h 1191577"/>
              <a:gd name="connsiteX25" fmla="*/ 166534 w 1208722"/>
              <a:gd name="connsiteY25" fmla="*/ 819531 h 1191577"/>
              <a:gd name="connsiteX26" fmla="*/ 85953 w 1208722"/>
              <a:gd name="connsiteY26" fmla="*/ 911257 h 1191577"/>
              <a:gd name="connsiteX27" fmla="*/ 171678 w 1208722"/>
              <a:gd name="connsiteY27" fmla="*/ 1022699 h 1191577"/>
              <a:gd name="connsiteX28" fmla="*/ 280549 w 1208722"/>
              <a:gd name="connsiteY28" fmla="*/ 968693 h 1191577"/>
              <a:gd name="connsiteX29" fmla="*/ 379990 w 1208722"/>
              <a:gd name="connsiteY29" fmla="*/ 1037273 h 1191577"/>
              <a:gd name="connsiteX30" fmla="*/ 368846 w 1208722"/>
              <a:gd name="connsiteY30" fmla="*/ 1159002 h 1191577"/>
              <a:gd name="connsiteX31" fmla="*/ 503434 w 1208722"/>
              <a:gd name="connsiteY31" fmla="*/ 1198436 h 1191577"/>
              <a:gd name="connsiteX32" fmla="*/ 560012 w 1208722"/>
              <a:gd name="connsiteY32" fmla="*/ 1089565 h 1191577"/>
              <a:gd name="connsiteX33" fmla="*/ 680884 w 1208722"/>
              <a:gd name="connsiteY33" fmla="*/ 1086136 h 1191577"/>
              <a:gd name="connsiteX34" fmla="*/ 743464 w 1208722"/>
              <a:gd name="connsiteY34" fmla="*/ 1191578 h 1191577"/>
              <a:gd name="connsiteX35" fmla="*/ 876338 w 1208722"/>
              <a:gd name="connsiteY35" fmla="*/ 1144429 h 1191577"/>
              <a:gd name="connsiteX36" fmla="*/ 858335 w 1208722"/>
              <a:gd name="connsiteY36" fmla="*/ 1023557 h 1191577"/>
              <a:gd name="connsiteX37" fmla="*/ 954347 w 1208722"/>
              <a:gd name="connsiteY37" fmla="*/ 949833 h 1191577"/>
              <a:gd name="connsiteX38" fmla="*/ 1066647 w 1208722"/>
              <a:gd name="connsiteY38" fmla="*/ 997839 h 1191577"/>
              <a:gd name="connsiteX39" fmla="*/ 1146372 w 1208722"/>
              <a:gd name="connsiteY39" fmla="*/ 882110 h 1191577"/>
              <a:gd name="connsiteX40" fmla="*/ 1060647 w 1208722"/>
              <a:gd name="connsiteY40" fmla="*/ 795528 h 1191577"/>
              <a:gd name="connsiteX41" fmla="*/ 1094937 w 1208722"/>
              <a:gd name="connsiteY41" fmla="*/ 678942 h 1191577"/>
              <a:gd name="connsiteX42" fmla="*/ 1213237 w 1208722"/>
              <a:gd name="connsiteY42" fmla="*/ 650653 h 11915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208722" h="1191577">
                <a:moveTo>
                  <a:pt x="1213237" y="650653"/>
                </a:moveTo>
                <a:cubicBezTo>
                  <a:pt x="1214952" y="627507"/>
                  <a:pt x="1215809" y="603504"/>
                  <a:pt x="1214952" y="579501"/>
                </a:cubicBezTo>
                <a:cubicBezTo>
                  <a:pt x="1214094" y="556355"/>
                  <a:pt x="1212379" y="533210"/>
                  <a:pt x="1208951" y="510064"/>
                </a:cubicBezTo>
                <a:lnTo>
                  <a:pt x="1088936" y="490347"/>
                </a:lnTo>
                <a:lnTo>
                  <a:pt x="1047788" y="376333"/>
                </a:lnTo>
                <a:lnTo>
                  <a:pt x="1128369" y="284607"/>
                </a:lnTo>
                <a:cubicBezTo>
                  <a:pt x="1104366" y="244316"/>
                  <a:pt x="1075219" y="206597"/>
                  <a:pt x="1042644" y="173165"/>
                </a:cubicBezTo>
                <a:lnTo>
                  <a:pt x="933773" y="228028"/>
                </a:lnTo>
                <a:lnTo>
                  <a:pt x="833475" y="160306"/>
                </a:lnTo>
                <a:lnTo>
                  <a:pt x="844619" y="38576"/>
                </a:lnTo>
                <a:cubicBezTo>
                  <a:pt x="803472" y="21431"/>
                  <a:pt x="758894" y="7715"/>
                  <a:pt x="713460" y="0"/>
                </a:cubicBezTo>
                <a:lnTo>
                  <a:pt x="656881" y="108013"/>
                </a:lnTo>
                <a:lnTo>
                  <a:pt x="536009" y="110585"/>
                </a:lnTo>
                <a:lnTo>
                  <a:pt x="474287" y="5143"/>
                </a:lnTo>
                <a:cubicBezTo>
                  <a:pt x="427996" y="15431"/>
                  <a:pt x="383419" y="31718"/>
                  <a:pt x="341414" y="52292"/>
                </a:cubicBezTo>
                <a:lnTo>
                  <a:pt x="359416" y="173165"/>
                </a:lnTo>
                <a:lnTo>
                  <a:pt x="263404" y="246888"/>
                </a:lnTo>
                <a:lnTo>
                  <a:pt x="151104" y="198882"/>
                </a:lnTo>
                <a:cubicBezTo>
                  <a:pt x="120243" y="234029"/>
                  <a:pt x="93668" y="272606"/>
                  <a:pt x="71380" y="314611"/>
                </a:cubicBezTo>
                <a:lnTo>
                  <a:pt x="156248" y="402050"/>
                </a:lnTo>
                <a:lnTo>
                  <a:pt x="121958" y="517779"/>
                </a:lnTo>
                <a:lnTo>
                  <a:pt x="2800" y="544354"/>
                </a:lnTo>
                <a:cubicBezTo>
                  <a:pt x="1085" y="568357"/>
                  <a:pt x="-629" y="593217"/>
                  <a:pt x="228" y="618077"/>
                </a:cubicBezTo>
                <a:cubicBezTo>
                  <a:pt x="1085" y="641223"/>
                  <a:pt x="2800" y="663512"/>
                  <a:pt x="6229" y="684943"/>
                </a:cubicBezTo>
                <a:lnTo>
                  <a:pt x="126244" y="705517"/>
                </a:lnTo>
                <a:lnTo>
                  <a:pt x="166534" y="819531"/>
                </a:lnTo>
                <a:lnTo>
                  <a:pt x="85953" y="911257"/>
                </a:lnTo>
                <a:cubicBezTo>
                  <a:pt x="109956" y="951548"/>
                  <a:pt x="139103" y="989267"/>
                  <a:pt x="171678" y="1022699"/>
                </a:cubicBezTo>
                <a:lnTo>
                  <a:pt x="280549" y="968693"/>
                </a:lnTo>
                <a:lnTo>
                  <a:pt x="379990" y="1037273"/>
                </a:lnTo>
                <a:lnTo>
                  <a:pt x="368846" y="1159002"/>
                </a:lnTo>
                <a:cubicBezTo>
                  <a:pt x="411708" y="1177004"/>
                  <a:pt x="457142" y="1190720"/>
                  <a:pt x="503434" y="1198436"/>
                </a:cubicBezTo>
                <a:lnTo>
                  <a:pt x="560012" y="1089565"/>
                </a:lnTo>
                <a:lnTo>
                  <a:pt x="680884" y="1086136"/>
                </a:lnTo>
                <a:lnTo>
                  <a:pt x="743464" y="1191578"/>
                </a:lnTo>
                <a:cubicBezTo>
                  <a:pt x="789755" y="1180433"/>
                  <a:pt x="834332" y="1165003"/>
                  <a:pt x="876338" y="1144429"/>
                </a:cubicBezTo>
                <a:lnTo>
                  <a:pt x="858335" y="1023557"/>
                </a:lnTo>
                <a:lnTo>
                  <a:pt x="954347" y="949833"/>
                </a:lnTo>
                <a:lnTo>
                  <a:pt x="1066647" y="997839"/>
                </a:lnTo>
                <a:cubicBezTo>
                  <a:pt x="1097508" y="962692"/>
                  <a:pt x="1124083" y="923258"/>
                  <a:pt x="1146372" y="882110"/>
                </a:cubicBezTo>
                <a:lnTo>
                  <a:pt x="1060647" y="795528"/>
                </a:lnTo>
                <a:lnTo>
                  <a:pt x="1094937" y="678942"/>
                </a:lnTo>
                <a:lnTo>
                  <a:pt x="1213237" y="650653"/>
                </a:lnTo>
                <a:close/>
              </a:path>
            </a:pathLst>
          </a:custGeom>
          <a:solidFill>
            <a:srgbClr val="009FE3"/>
          </a:solidFill>
          <a:ln w="8572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89" name="Dowolny kształt: kształt 88">
            <a:extLst>
              <a:ext uri="{FF2B5EF4-FFF2-40B4-BE49-F238E27FC236}">
                <a16:creationId xmlns:a16="http://schemas.microsoft.com/office/drawing/2014/main" id="{EC6CE1B9-417E-410A-A608-2B04E8A8CB8A}"/>
              </a:ext>
            </a:extLst>
          </p:cNvPr>
          <p:cNvSpPr/>
          <p:nvPr/>
        </p:nvSpPr>
        <p:spPr>
          <a:xfrm>
            <a:off x="5290691" y="2015166"/>
            <a:ext cx="1253210" cy="1233105"/>
          </a:xfrm>
          <a:custGeom>
            <a:avLst/>
            <a:gdLst>
              <a:gd name="connsiteX0" fmla="*/ 1603394 w 1603057"/>
              <a:gd name="connsiteY0" fmla="*/ 729520 h 1577340"/>
              <a:gd name="connsiteX1" fmla="*/ 1446517 w 1603057"/>
              <a:gd name="connsiteY1" fmla="*/ 692658 h 1577340"/>
              <a:gd name="connsiteX2" fmla="*/ 1402798 w 1603057"/>
              <a:gd name="connsiteY2" fmla="*/ 539210 h 1577340"/>
              <a:gd name="connsiteX3" fmla="*/ 1516812 w 1603057"/>
              <a:gd name="connsiteY3" fmla="*/ 425196 h 1577340"/>
              <a:gd name="connsiteX4" fmla="*/ 1413085 w 1603057"/>
              <a:gd name="connsiteY4" fmla="*/ 270891 h 1577340"/>
              <a:gd name="connsiteX5" fmla="*/ 1264780 w 1603057"/>
              <a:gd name="connsiteY5" fmla="*/ 333470 h 1577340"/>
              <a:gd name="connsiteX6" fmla="*/ 1138765 w 1603057"/>
              <a:gd name="connsiteY6" fmla="*/ 234886 h 1577340"/>
              <a:gd name="connsiteX7" fmla="*/ 1163625 w 1603057"/>
              <a:gd name="connsiteY7" fmla="*/ 75438 h 1577340"/>
              <a:gd name="connsiteX8" fmla="*/ 994746 w 1603057"/>
              <a:gd name="connsiteY8" fmla="*/ 12859 h 1577340"/>
              <a:gd name="connsiteX9" fmla="*/ 910736 w 1603057"/>
              <a:gd name="connsiteY9" fmla="*/ 150876 h 1577340"/>
              <a:gd name="connsiteX10" fmla="*/ 751288 w 1603057"/>
              <a:gd name="connsiteY10" fmla="*/ 144018 h 1577340"/>
              <a:gd name="connsiteX11" fmla="*/ 678421 w 1603057"/>
              <a:gd name="connsiteY11" fmla="*/ 0 h 1577340"/>
              <a:gd name="connsiteX12" fmla="*/ 499256 w 1603057"/>
              <a:gd name="connsiteY12" fmla="*/ 49720 h 1577340"/>
              <a:gd name="connsiteX13" fmla="*/ 512115 w 1603057"/>
              <a:gd name="connsiteY13" fmla="*/ 210884 h 1577340"/>
              <a:gd name="connsiteX14" fmla="*/ 378384 w 1603057"/>
              <a:gd name="connsiteY14" fmla="*/ 299180 h 1577340"/>
              <a:gd name="connsiteX15" fmla="*/ 235223 w 1603057"/>
              <a:gd name="connsiteY15" fmla="*/ 225457 h 1577340"/>
              <a:gd name="connsiteX16" fmla="*/ 120351 w 1603057"/>
              <a:gd name="connsiteY16" fmla="*/ 371189 h 1577340"/>
              <a:gd name="connsiteX17" fmla="*/ 224936 w 1603057"/>
              <a:gd name="connsiteY17" fmla="*/ 493776 h 1577340"/>
              <a:gd name="connsiteX18" fmla="*/ 169215 w 1603057"/>
              <a:gd name="connsiteY18" fmla="*/ 643795 h 1577340"/>
              <a:gd name="connsiteX19" fmla="*/ 9766 w 1603057"/>
              <a:gd name="connsiteY19" fmla="*/ 668655 h 1577340"/>
              <a:gd name="connsiteX20" fmla="*/ 336 w 1603057"/>
              <a:gd name="connsiteY20" fmla="*/ 765524 h 1577340"/>
              <a:gd name="connsiteX21" fmla="*/ 2051 w 1603057"/>
              <a:gd name="connsiteY21" fmla="*/ 854678 h 1577340"/>
              <a:gd name="connsiteX22" fmla="*/ 158927 w 1603057"/>
              <a:gd name="connsiteY22" fmla="*/ 892397 h 1577340"/>
              <a:gd name="connsiteX23" fmla="*/ 201790 w 1603057"/>
              <a:gd name="connsiteY23" fmla="*/ 1045845 h 1577340"/>
              <a:gd name="connsiteX24" fmla="*/ 87776 w 1603057"/>
              <a:gd name="connsiteY24" fmla="*/ 1156430 h 1577340"/>
              <a:gd name="connsiteX25" fmla="*/ 190646 w 1603057"/>
              <a:gd name="connsiteY25" fmla="*/ 1311593 h 1577340"/>
              <a:gd name="connsiteX26" fmla="*/ 339808 w 1603057"/>
              <a:gd name="connsiteY26" fmla="*/ 1249870 h 1577340"/>
              <a:gd name="connsiteX27" fmla="*/ 464966 w 1603057"/>
              <a:gd name="connsiteY27" fmla="*/ 1348454 h 1577340"/>
              <a:gd name="connsiteX28" fmla="*/ 439248 w 1603057"/>
              <a:gd name="connsiteY28" fmla="*/ 1507903 h 1577340"/>
              <a:gd name="connsiteX29" fmla="*/ 613270 w 1603057"/>
              <a:gd name="connsiteY29" fmla="*/ 1572197 h 1577340"/>
              <a:gd name="connsiteX30" fmla="*/ 697281 w 1603057"/>
              <a:gd name="connsiteY30" fmla="*/ 1434179 h 1577340"/>
              <a:gd name="connsiteX31" fmla="*/ 856729 w 1603057"/>
              <a:gd name="connsiteY31" fmla="*/ 1441037 h 1577340"/>
              <a:gd name="connsiteX32" fmla="*/ 929595 w 1603057"/>
              <a:gd name="connsiteY32" fmla="*/ 1585055 h 1577340"/>
              <a:gd name="connsiteX33" fmla="*/ 1108761 w 1603057"/>
              <a:gd name="connsiteY33" fmla="*/ 1534478 h 1577340"/>
              <a:gd name="connsiteX34" fmla="*/ 1095902 w 1603057"/>
              <a:gd name="connsiteY34" fmla="*/ 1373314 h 1577340"/>
              <a:gd name="connsiteX35" fmla="*/ 1228776 w 1603057"/>
              <a:gd name="connsiteY35" fmla="*/ 1284160 h 1577340"/>
              <a:gd name="connsiteX36" fmla="*/ 1371936 w 1603057"/>
              <a:gd name="connsiteY36" fmla="*/ 1357884 h 1577340"/>
              <a:gd name="connsiteX37" fmla="*/ 1486808 w 1603057"/>
              <a:gd name="connsiteY37" fmla="*/ 1212152 h 1577340"/>
              <a:gd name="connsiteX38" fmla="*/ 1381366 w 1603057"/>
              <a:gd name="connsiteY38" fmla="*/ 1090422 h 1577340"/>
              <a:gd name="connsiteX39" fmla="*/ 1436230 w 1603057"/>
              <a:gd name="connsiteY39" fmla="*/ 940403 h 1577340"/>
              <a:gd name="connsiteX40" fmla="*/ 1595679 w 1603057"/>
              <a:gd name="connsiteY40" fmla="*/ 915543 h 1577340"/>
              <a:gd name="connsiteX41" fmla="*/ 1604251 w 1603057"/>
              <a:gd name="connsiteY41" fmla="*/ 821245 h 1577340"/>
              <a:gd name="connsiteX42" fmla="*/ 1603394 w 1603057"/>
              <a:gd name="connsiteY42" fmla="*/ 729520 h 1577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603057" h="1577340">
                <a:moveTo>
                  <a:pt x="1603394" y="729520"/>
                </a:moveTo>
                <a:lnTo>
                  <a:pt x="1446517" y="692658"/>
                </a:lnTo>
                <a:lnTo>
                  <a:pt x="1402798" y="539210"/>
                </a:lnTo>
                <a:lnTo>
                  <a:pt x="1516812" y="425196"/>
                </a:lnTo>
                <a:cubicBezTo>
                  <a:pt x="1488523" y="369475"/>
                  <a:pt x="1453375" y="318040"/>
                  <a:pt x="1413085" y="270891"/>
                </a:cubicBezTo>
                <a:lnTo>
                  <a:pt x="1264780" y="333470"/>
                </a:lnTo>
                <a:lnTo>
                  <a:pt x="1138765" y="234886"/>
                </a:lnTo>
                <a:lnTo>
                  <a:pt x="1163625" y="75438"/>
                </a:lnTo>
                <a:cubicBezTo>
                  <a:pt x="1110475" y="48863"/>
                  <a:pt x="1053897" y="27432"/>
                  <a:pt x="994746" y="12859"/>
                </a:cubicBezTo>
                <a:lnTo>
                  <a:pt x="910736" y="150876"/>
                </a:lnTo>
                <a:lnTo>
                  <a:pt x="751288" y="144018"/>
                </a:lnTo>
                <a:lnTo>
                  <a:pt x="678421" y="0"/>
                </a:lnTo>
                <a:cubicBezTo>
                  <a:pt x="615842" y="9430"/>
                  <a:pt x="555835" y="26575"/>
                  <a:pt x="499256" y="49720"/>
                </a:cubicBezTo>
                <a:lnTo>
                  <a:pt x="512115" y="210884"/>
                </a:lnTo>
                <a:lnTo>
                  <a:pt x="378384" y="299180"/>
                </a:lnTo>
                <a:lnTo>
                  <a:pt x="235223" y="225457"/>
                </a:lnTo>
                <a:cubicBezTo>
                  <a:pt x="191503" y="269176"/>
                  <a:pt x="152927" y="318040"/>
                  <a:pt x="120351" y="371189"/>
                </a:cubicBezTo>
                <a:lnTo>
                  <a:pt x="224936" y="493776"/>
                </a:lnTo>
                <a:lnTo>
                  <a:pt x="169215" y="643795"/>
                </a:lnTo>
                <a:lnTo>
                  <a:pt x="9766" y="668655"/>
                </a:lnTo>
                <a:cubicBezTo>
                  <a:pt x="4622" y="700373"/>
                  <a:pt x="1194" y="732091"/>
                  <a:pt x="336" y="765524"/>
                </a:cubicBezTo>
                <a:cubicBezTo>
                  <a:pt x="-521" y="795528"/>
                  <a:pt x="336" y="825532"/>
                  <a:pt x="2051" y="854678"/>
                </a:cubicBezTo>
                <a:lnTo>
                  <a:pt x="158927" y="892397"/>
                </a:lnTo>
                <a:lnTo>
                  <a:pt x="201790" y="1045845"/>
                </a:lnTo>
                <a:lnTo>
                  <a:pt x="87776" y="1156430"/>
                </a:lnTo>
                <a:cubicBezTo>
                  <a:pt x="116065" y="1212152"/>
                  <a:pt x="151213" y="1264444"/>
                  <a:pt x="190646" y="1311593"/>
                </a:cubicBezTo>
                <a:lnTo>
                  <a:pt x="339808" y="1249870"/>
                </a:lnTo>
                <a:lnTo>
                  <a:pt x="464966" y="1348454"/>
                </a:lnTo>
                <a:lnTo>
                  <a:pt x="439248" y="1507903"/>
                </a:lnTo>
                <a:cubicBezTo>
                  <a:pt x="494113" y="1535335"/>
                  <a:pt x="552405" y="1557623"/>
                  <a:pt x="613270" y="1572197"/>
                </a:cubicBezTo>
                <a:lnTo>
                  <a:pt x="697281" y="1434179"/>
                </a:lnTo>
                <a:lnTo>
                  <a:pt x="856729" y="1441037"/>
                </a:lnTo>
                <a:lnTo>
                  <a:pt x="929595" y="1585055"/>
                </a:lnTo>
                <a:cubicBezTo>
                  <a:pt x="992175" y="1574768"/>
                  <a:pt x="1051325" y="1557623"/>
                  <a:pt x="1108761" y="1534478"/>
                </a:cubicBezTo>
                <a:lnTo>
                  <a:pt x="1095902" y="1373314"/>
                </a:lnTo>
                <a:lnTo>
                  <a:pt x="1228776" y="1284160"/>
                </a:lnTo>
                <a:lnTo>
                  <a:pt x="1371936" y="1357884"/>
                </a:lnTo>
                <a:cubicBezTo>
                  <a:pt x="1415656" y="1314164"/>
                  <a:pt x="1454233" y="1265301"/>
                  <a:pt x="1486808" y="1212152"/>
                </a:cubicBezTo>
                <a:lnTo>
                  <a:pt x="1381366" y="1090422"/>
                </a:lnTo>
                <a:lnTo>
                  <a:pt x="1436230" y="940403"/>
                </a:lnTo>
                <a:lnTo>
                  <a:pt x="1595679" y="915543"/>
                </a:lnTo>
                <a:cubicBezTo>
                  <a:pt x="1599965" y="884682"/>
                  <a:pt x="1603394" y="852964"/>
                  <a:pt x="1604251" y="821245"/>
                </a:cubicBezTo>
                <a:cubicBezTo>
                  <a:pt x="1606823" y="790384"/>
                  <a:pt x="1605966" y="759524"/>
                  <a:pt x="1603394" y="729520"/>
                </a:cubicBezTo>
                <a:close/>
              </a:path>
            </a:pathLst>
          </a:custGeom>
          <a:solidFill>
            <a:schemeClr val="accent4"/>
          </a:solidFill>
          <a:ln w="8572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109" name="Dowolny kształt: kształt 108">
            <a:extLst>
              <a:ext uri="{FF2B5EF4-FFF2-40B4-BE49-F238E27FC236}">
                <a16:creationId xmlns:a16="http://schemas.microsoft.com/office/drawing/2014/main" id="{AE255969-11CE-42C9-B4A8-74147857A0B8}"/>
              </a:ext>
            </a:extLst>
          </p:cNvPr>
          <p:cNvSpPr/>
          <p:nvPr/>
        </p:nvSpPr>
        <p:spPr>
          <a:xfrm>
            <a:off x="8547564" y="3525254"/>
            <a:ext cx="1389617" cy="1389617"/>
          </a:xfrm>
          <a:custGeom>
            <a:avLst/>
            <a:gdLst>
              <a:gd name="connsiteX0" fmla="*/ 1245082 w 1243012"/>
              <a:gd name="connsiteY0" fmla="*/ 584142 h 1243012"/>
              <a:gd name="connsiteX1" fmla="*/ 1188504 w 1243012"/>
              <a:gd name="connsiteY1" fmla="*/ 567855 h 1243012"/>
              <a:gd name="connsiteX2" fmla="*/ 1155071 w 1243012"/>
              <a:gd name="connsiteY2" fmla="*/ 422979 h 1243012"/>
              <a:gd name="connsiteX3" fmla="*/ 1198791 w 1243012"/>
              <a:gd name="connsiteY3" fmla="*/ 383546 h 1243012"/>
              <a:gd name="connsiteX4" fmla="*/ 1142212 w 1243012"/>
              <a:gd name="connsiteY4" fmla="*/ 277247 h 1243012"/>
              <a:gd name="connsiteX5" fmla="*/ 1085634 w 1243012"/>
              <a:gd name="connsiteY5" fmla="*/ 291820 h 1243012"/>
              <a:gd name="connsiteX6" fmla="*/ 984478 w 1243012"/>
              <a:gd name="connsiteY6" fmla="*/ 183807 h 1243012"/>
              <a:gd name="connsiteX7" fmla="*/ 1002480 w 1243012"/>
              <a:gd name="connsiteY7" fmla="*/ 128085 h 1243012"/>
              <a:gd name="connsiteX8" fmla="*/ 900468 w 1243012"/>
              <a:gd name="connsiteY8" fmla="*/ 64649 h 1243012"/>
              <a:gd name="connsiteX9" fmla="*/ 858462 w 1243012"/>
              <a:gd name="connsiteY9" fmla="*/ 105797 h 1243012"/>
              <a:gd name="connsiteX10" fmla="*/ 716159 w 1243012"/>
              <a:gd name="connsiteY10" fmla="*/ 62934 h 1243012"/>
              <a:gd name="connsiteX11" fmla="*/ 704157 w 1243012"/>
              <a:gd name="connsiteY11" fmla="*/ 5499 h 1243012"/>
              <a:gd name="connsiteX12" fmla="*/ 644150 w 1243012"/>
              <a:gd name="connsiteY12" fmla="*/ 355 h 1243012"/>
              <a:gd name="connsiteX13" fmla="*/ 584142 w 1243012"/>
              <a:gd name="connsiteY13" fmla="*/ 1212 h 1243012"/>
              <a:gd name="connsiteX14" fmla="*/ 567855 w 1243012"/>
              <a:gd name="connsiteY14" fmla="*/ 57791 h 1243012"/>
              <a:gd name="connsiteX15" fmla="*/ 422979 w 1243012"/>
              <a:gd name="connsiteY15" fmla="*/ 91224 h 1243012"/>
              <a:gd name="connsiteX16" fmla="*/ 383546 w 1243012"/>
              <a:gd name="connsiteY16" fmla="*/ 47504 h 1243012"/>
              <a:gd name="connsiteX17" fmla="*/ 277247 w 1243012"/>
              <a:gd name="connsiteY17" fmla="*/ 104082 h 1243012"/>
              <a:gd name="connsiteX18" fmla="*/ 291820 w 1243012"/>
              <a:gd name="connsiteY18" fmla="*/ 160661 h 1243012"/>
              <a:gd name="connsiteX19" fmla="*/ 183807 w 1243012"/>
              <a:gd name="connsiteY19" fmla="*/ 261816 h 1243012"/>
              <a:gd name="connsiteX20" fmla="*/ 128085 w 1243012"/>
              <a:gd name="connsiteY20" fmla="*/ 243814 h 1243012"/>
              <a:gd name="connsiteX21" fmla="*/ 64649 w 1243012"/>
              <a:gd name="connsiteY21" fmla="*/ 345827 h 1243012"/>
              <a:gd name="connsiteX22" fmla="*/ 105797 w 1243012"/>
              <a:gd name="connsiteY22" fmla="*/ 387832 h 1243012"/>
              <a:gd name="connsiteX23" fmla="*/ 62934 w 1243012"/>
              <a:gd name="connsiteY23" fmla="*/ 530136 h 1243012"/>
              <a:gd name="connsiteX24" fmla="*/ 5499 w 1243012"/>
              <a:gd name="connsiteY24" fmla="*/ 542137 h 1243012"/>
              <a:gd name="connsiteX25" fmla="*/ 355 w 1243012"/>
              <a:gd name="connsiteY25" fmla="*/ 602145 h 1243012"/>
              <a:gd name="connsiteX26" fmla="*/ 1212 w 1243012"/>
              <a:gd name="connsiteY26" fmla="*/ 662152 h 1243012"/>
              <a:gd name="connsiteX27" fmla="*/ 57791 w 1243012"/>
              <a:gd name="connsiteY27" fmla="*/ 678440 h 1243012"/>
              <a:gd name="connsiteX28" fmla="*/ 91224 w 1243012"/>
              <a:gd name="connsiteY28" fmla="*/ 823315 h 1243012"/>
              <a:gd name="connsiteX29" fmla="*/ 47504 w 1243012"/>
              <a:gd name="connsiteY29" fmla="*/ 862749 h 1243012"/>
              <a:gd name="connsiteX30" fmla="*/ 104082 w 1243012"/>
              <a:gd name="connsiteY30" fmla="*/ 969048 h 1243012"/>
              <a:gd name="connsiteX31" fmla="*/ 160661 w 1243012"/>
              <a:gd name="connsiteY31" fmla="*/ 954474 h 1243012"/>
              <a:gd name="connsiteX32" fmla="*/ 261816 w 1243012"/>
              <a:gd name="connsiteY32" fmla="*/ 1062488 h 1243012"/>
              <a:gd name="connsiteX33" fmla="*/ 243814 w 1243012"/>
              <a:gd name="connsiteY33" fmla="*/ 1118209 h 1243012"/>
              <a:gd name="connsiteX34" fmla="*/ 345827 w 1243012"/>
              <a:gd name="connsiteY34" fmla="*/ 1181646 h 1243012"/>
              <a:gd name="connsiteX35" fmla="*/ 387832 w 1243012"/>
              <a:gd name="connsiteY35" fmla="*/ 1140498 h 1243012"/>
              <a:gd name="connsiteX36" fmla="*/ 530136 w 1243012"/>
              <a:gd name="connsiteY36" fmla="*/ 1183360 h 1243012"/>
              <a:gd name="connsiteX37" fmla="*/ 542137 w 1243012"/>
              <a:gd name="connsiteY37" fmla="*/ 1240796 h 1243012"/>
              <a:gd name="connsiteX38" fmla="*/ 602145 w 1243012"/>
              <a:gd name="connsiteY38" fmla="*/ 1245939 h 1243012"/>
              <a:gd name="connsiteX39" fmla="*/ 662152 w 1243012"/>
              <a:gd name="connsiteY39" fmla="*/ 1245082 h 1243012"/>
              <a:gd name="connsiteX40" fmla="*/ 678440 w 1243012"/>
              <a:gd name="connsiteY40" fmla="*/ 1188504 h 1243012"/>
              <a:gd name="connsiteX41" fmla="*/ 823315 w 1243012"/>
              <a:gd name="connsiteY41" fmla="*/ 1155071 h 1243012"/>
              <a:gd name="connsiteX42" fmla="*/ 862749 w 1243012"/>
              <a:gd name="connsiteY42" fmla="*/ 1198791 h 1243012"/>
              <a:gd name="connsiteX43" fmla="*/ 969048 w 1243012"/>
              <a:gd name="connsiteY43" fmla="*/ 1142212 h 1243012"/>
              <a:gd name="connsiteX44" fmla="*/ 954474 w 1243012"/>
              <a:gd name="connsiteY44" fmla="*/ 1085634 h 1243012"/>
              <a:gd name="connsiteX45" fmla="*/ 1062488 w 1243012"/>
              <a:gd name="connsiteY45" fmla="*/ 984478 h 1243012"/>
              <a:gd name="connsiteX46" fmla="*/ 1118209 w 1243012"/>
              <a:gd name="connsiteY46" fmla="*/ 1002480 h 1243012"/>
              <a:gd name="connsiteX47" fmla="*/ 1181646 w 1243012"/>
              <a:gd name="connsiteY47" fmla="*/ 900468 h 1243012"/>
              <a:gd name="connsiteX48" fmla="*/ 1140498 w 1243012"/>
              <a:gd name="connsiteY48" fmla="*/ 858462 h 1243012"/>
              <a:gd name="connsiteX49" fmla="*/ 1183360 w 1243012"/>
              <a:gd name="connsiteY49" fmla="*/ 716159 h 1243012"/>
              <a:gd name="connsiteX50" fmla="*/ 1240796 w 1243012"/>
              <a:gd name="connsiteY50" fmla="*/ 704157 h 1243012"/>
              <a:gd name="connsiteX51" fmla="*/ 1245939 w 1243012"/>
              <a:gd name="connsiteY51" fmla="*/ 644150 h 1243012"/>
              <a:gd name="connsiteX52" fmla="*/ 1245082 w 1243012"/>
              <a:gd name="connsiteY52" fmla="*/ 584142 h 1243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243012" h="1243012">
                <a:moveTo>
                  <a:pt x="1245082" y="584142"/>
                </a:moveTo>
                <a:lnTo>
                  <a:pt x="1188504" y="567855"/>
                </a:lnTo>
                <a:cubicBezTo>
                  <a:pt x="1124210" y="549852"/>
                  <a:pt x="1105351" y="467556"/>
                  <a:pt x="1155071" y="422979"/>
                </a:cubicBezTo>
                <a:lnTo>
                  <a:pt x="1198791" y="383546"/>
                </a:lnTo>
                <a:cubicBezTo>
                  <a:pt x="1183360" y="346684"/>
                  <a:pt x="1164501" y="311537"/>
                  <a:pt x="1142212" y="277247"/>
                </a:cubicBezTo>
                <a:lnTo>
                  <a:pt x="1085634" y="291820"/>
                </a:lnTo>
                <a:cubicBezTo>
                  <a:pt x="1021340" y="308108"/>
                  <a:pt x="963904" y="247243"/>
                  <a:pt x="984478" y="183807"/>
                </a:cubicBezTo>
                <a:lnTo>
                  <a:pt x="1002480" y="128085"/>
                </a:lnTo>
                <a:cubicBezTo>
                  <a:pt x="970762" y="103225"/>
                  <a:pt x="936472" y="81794"/>
                  <a:pt x="900468" y="64649"/>
                </a:cubicBezTo>
                <a:lnTo>
                  <a:pt x="858462" y="105797"/>
                </a:lnTo>
                <a:cubicBezTo>
                  <a:pt x="810456" y="152088"/>
                  <a:pt x="730732" y="128085"/>
                  <a:pt x="716159" y="62934"/>
                </a:cubicBezTo>
                <a:lnTo>
                  <a:pt x="704157" y="5499"/>
                </a:lnTo>
                <a:cubicBezTo>
                  <a:pt x="684441" y="2927"/>
                  <a:pt x="664724" y="1212"/>
                  <a:pt x="644150" y="355"/>
                </a:cubicBezTo>
                <a:cubicBezTo>
                  <a:pt x="623576" y="-502"/>
                  <a:pt x="603859" y="355"/>
                  <a:pt x="584142" y="1212"/>
                </a:cubicBezTo>
                <a:lnTo>
                  <a:pt x="567855" y="57791"/>
                </a:lnTo>
                <a:cubicBezTo>
                  <a:pt x="549852" y="122085"/>
                  <a:pt x="467556" y="140944"/>
                  <a:pt x="422979" y="91224"/>
                </a:cubicBezTo>
                <a:lnTo>
                  <a:pt x="383546" y="47504"/>
                </a:lnTo>
                <a:cubicBezTo>
                  <a:pt x="346684" y="62934"/>
                  <a:pt x="311537" y="81794"/>
                  <a:pt x="277247" y="104082"/>
                </a:cubicBezTo>
                <a:lnTo>
                  <a:pt x="291820" y="160661"/>
                </a:lnTo>
                <a:cubicBezTo>
                  <a:pt x="308108" y="224955"/>
                  <a:pt x="247243" y="282390"/>
                  <a:pt x="183807" y="261816"/>
                </a:cubicBezTo>
                <a:lnTo>
                  <a:pt x="128085" y="243814"/>
                </a:lnTo>
                <a:cubicBezTo>
                  <a:pt x="103225" y="275532"/>
                  <a:pt x="81794" y="309822"/>
                  <a:pt x="64649" y="345827"/>
                </a:cubicBezTo>
                <a:lnTo>
                  <a:pt x="105797" y="387832"/>
                </a:lnTo>
                <a:cubicBezTo>
                  <a:pt x="152088" y="435838"/>
                  <a:pt x="128085" y="515562"/>
                  <a:pt x="62934" y="530136"/>
                </a:cubicBezTo>
                <a:lnTo>
                  <a:pt x="5499" y="542137"/>
                </a:lnTo>
                <a:cubicBezTo>
                  <a:pt x="2927" y="561854"/>
                  <a:pt x="1212" y="581571"/>
                  <a:pt x="355" y="602145"/>
                </a:cubicBezTo>
                <a:cubicBezTo>
                  <a:pt x="-502" y="622719"/>
                  <a:pt x="355" y="642435"/>
                  <a:pt x="1212" y="662152"/>
                </a:cubicBezTo>
                <a:lnTo>
                  <a:pt x="57791" y="678440"/>
                </a:lnTo>
                <a:cubicBezTo>
                  <a:pt x="122085" y="696442"/>
                  <a:pt x="140944" y="778738"/>
                  <a:pt x="91224" y="823315"/>
                </a:cubicBezTo>
                <a:lnTo>
                  <a:pt x="47504" y="862749"/>
                </a:lnTo>
                <a:cubicBezTo>
                  <a:pt x="62934" y="899610"/>
                  <a:pt x="81794" y="934758"/>
                  <a:pt x="104082" y="969048"/>
                </a:cubicBezTo>
                <a:lnTo>
                  <a:pt x="160661" y="954474"/>
                </a:lnTo>
                <a:cubicBezTo>
                  <a:pt x="224955" y="938187"/>
                  <a:pt x="282390" y="999051"/>
                  <a:pt x="261816" y="1062488"/>
                </a:cubicBezTo>
                <a:lnTo>
                  <a:pt x="243814" y="1118209"/>
                </a:lnTo>
                <a:cubicBezTo>
                  <a:pt x="275532" y="1143069"/>
                  <a:pt x="309822" y="1164501"/>
                  <a:pt x="345827" y="1181646"/>
                </a:cubicBezTo>
                <a:lnTo>
                  <a:pt x="387832" y="1140498"/>
                </a:lnTo>
                <a:cubicBezTo>
                  <a:pt x="435838" y="1094206"/>
                  <a:pt x="515562" y="1118209"/>
                  <a:pt x="530136" y="1183360"/>
                </a:cubicBezTo>
                <a:lnTo>
                  <a:pt x="542137" y="1240796"/>
                </a:lnTo>
                <a:cubicBezTo>
                  <a:pt x="561854" y="1243368"/>
                  <a:pt x="581571" y="1245082"/>
                  <a:pt x="602145" y="1245939"/>
                </a:cubicBezTo>
                <a:cubicBezTo>
                  <a:pt x="622719" y="1246797"/>
                  <a:pt x="642435" y="1245939"/>
                  <a:pt x="662152" y="1245082"/>
                </a:cubicBezTo>
                <a:lnTo>
                  <a:pt x="678440" y="1188504"/>
                </a:lnTo>
                <a:cubicBezTo>
                  <a:pt x="696442" y="1124210"/>
                  <a:pt x="778738" y="1105350"/>
                  <a:pt x="823315" y="1155071"/>
                </a:cubicBezTo>
                <a:lnTo>
                  <a:pt x="862749" y="1198791"/>
                </a:lnTo>
                <a:cubicBezTo>
                  <a:pt x="899610" y="1183360"/>
                  <a:pt x="934758" y="1164501"/>
                  <a:pt x="969048" y="1142212"/>
                </a:cubicBezTo>
                <a:lnTo>
                  <a:pt x="954474" y="1085634"/>
                </a:lnTo>
                <a:cubicBezTo>
                  <a:pt x="938187" y="1021340"/>
                  <a:pt x="999051" y="963904"/>
                  <a:pt x="1062488" y="984478"/>
                </a:cubicBezTo>
                <a:lnTo>
                  <a:pt x="1118209" y="1002480"/>
                </a:lnTo>
                <a:cubicBezTo>
                  <a:pt x="1143069" y="970762"/>
                  <a:pt x="1164501" y="936472"/>
                  <a:pt x="1181646" y="900468"/>
                </a:cubicBezTo>
                <a:lnTo>
                  <a:pt x="1140498" y="858462"/>
                </a:lnTo>
                <a:cubicBezTo>
                  <a:pt x="1094206" y="810456"/>
                  <a:pt x="1118209" y="730732"/>
                  <a:pt x="1183360" y="716159"/>
                </a:cubicBezTo>
                <a:lnTo>
                  <a:pt x="1240796" y="704157"/>
                </a:lnTo>
                <a:cubicBezTo>
                  <a:pt x="1243368" y="684441"/>
                  <a:pt x="1245082" y="664724"/>
                  <a:pt x="1245939" y="644150"/>
                </a:cubicBezTo>
                <a:cubicBezTo>
                  <a:pt x="1246797" y="623576"/>
                  <a:pt x="1245939" y="603859"/>
                  <a:pt x="1245082" y="584142"/>
                </a:cubicBezTo>
                <a:close/>
              </a:path>
            </a:pathLst>
          </a:custGeom>
          <a:solidFill>
            <a:srgbClr val="4D4D4D"/>
          </a:solidFill>
          <a:ln w="8572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110" name="Dowolny kształt: kształt 109">
            <a:extLst>
              <a:ext uri="{FF2B5EF4-FFF2-40B4-BE49-F238E27FC236}">
                <a16:creationId xmlns:a16="http://schemas.microsoft.com/office/drawing/2014/main" id="{28E3EA5E-01C5-477E-8476-A6ADA5943F02}"/>
              </a:ext>
            </a:extLst>
          </p:cNvPr>
          <p:cNvSpPr/>
          <p:nvPr/>
        </p:nvSpPr>
        <p:spPr>
          <a:xfrm>
            <a:off x="9032787" y="1861436"/>
            <a:ext cx="1760398" cy="1760398"/>
          </a:xfrm>
          <a:custGeom>
            <a:avLst/>
            <a:gdLst>
              <a:gd name="connsiteX0" fmla="*/ 1047915 w 1045845"/>
              <a:gd name="connsiteY0" fmla="*/ 491559 h 1045845"/>
              <a:gd name="connsiteX1" fmla="*/ 1000766 w 1045845"/>
              <a:gd name="connsiteY1" fmla="*/ 477843 h 1045845"/>
              <a:gd name="connsiteX2" fmla="*/ 972476 w 1045845"/>
              <a:gd name="connsiteY2" fmla="*/ 356114 h 1045845"/>
              <a:gd name="connsiteX3" fmla="*/ 1009338 w 1045845"/>
              <a:gd name="connsiteY3" fmla="*/ 322681 h 1045845"/>
              <a:gd name="connsiteX4" fmla="*/ 961332 w 1045845"/>
              <a:gd name="connsiteY4" fmla="*/ 233527 h 1045845"/>
              <a:gd name="connsiteX5" fmla="*/ 913326 w 1045845"/>
              <a:gd name="connsiteY5" fmla="*/ 245529 h 1045845"/>
              <a:gd name="connsiteX6" fmla="*/ 827601 w 1045845"/>
              <a:gd name="connsiteY6" fmla="*/ 154660 h 1045845"/>
              <a:gd name="connsiteX7" fmla="*/ 843032 w 1045845"/>
              <a:gd name="connsiteY7" fmla="*/ 107511 h 1045845"/>
              <a:gd name="connsiteX8" fmla="*/ 757307 w 1045845"/>
              <a:gd name="connsiteY8" fmla="*/ 54362 h 1045845"/>
              <a:gd name="connsiteX9" fmla="*/ 722160 w 1045845"/>
              <a:gd name="connsiteY9" fmla="*/ 88652 h 1045845"/>
              <a:gd name="connsiteX10" fmla="*/ 603002 w 1045845"/>
              <a:gd name="connsiteY10" fmla="*/ 52647 h 1045845"/>
              <a:gd name="connsiteX11" fmla="*/ 592715 w 1045845"/>
              <a:gd name="connsiteY11" fmla="*/ 4641 h 1045845"/>
              <a:gd name="connsiteX12" fmla="*/ 542137 w 1045845"/>
              <a:gd name="connsiteY12" fmla="*/ 355 h 1045845"/>
              <a:gd name="connsiteX13" fmla="*/ 491559 w 1045845"/>
              <a:gd name="connsiteY13" fmla="*/ 1212 h 1045845"/>
              <a:gd name="connsiteX14" fmla="*/ 477843 w 1045845"/>
              <a:gd name="connsiteY14" fmla="*/ 48361 h 1045845"/>
              <a:gd name="connsiteX15" fmla="*/ 356114 w 1045845"/>
              <a:gd name="connsiteY15" fmla="*/ 76650 h 1045845"/>
              <a:gd name="connsiteX16" fmla="*/ 322681 w 1045845"/>
              <a:gd name="connsiteY16" fmla="*/ 39789 h 1045845"/>
              <a:gd name="connsiteX17" fmla="*/ 233527 w 1045845"/>
              <a:gd name="connsiteY17" fmla="*/ 87795 h 1045845"/>
              <a:gd name="connsiteX18" fmla="*/ 245528 w 1045845"/>
              <a:gd name="connsiteY18" fmla="*/ 135801 h 1045845"/>
              <a:gd name="connsiteX19" fmla="*/ 154660 w 1045845"/>
              <a:gd name="connsiteY19" fmla="*/ 221526 h 1045845"/>
              <a:gd name="connsiteX20" fmla="*/ 107511 w 1045845"/>
              <a:gd name="connsiteY20" fmla="*/ 206095 h 1045845"/>
              <a:gd name="connsiteX21" fmla="*/ 54362 w 1045845"/>
              <a:gd name="connsiteY21" fmla="*/ 291820 h 1045845"/>
              <a:gd name="connsiteX22" fmla="*/ 88652 w 1045845"/>
              <a:gd name="connsiteY22" fmla="*/ 326967 h 1045845"/>
              <a:gd name="connsiteX23" fmla="*/ 52647 w 1045845"/>
              <a:gd name="connsiteY23" fmla="*/ 446125 h 1045845"/>
              <a:gd name="connsiteX24" fmla="*/ 4641 w 1045845"/>
              <a:gd name="connsiteY24" fmla="*/ 456412 h 1045845"/>
              <a:gd name="connsiteX25" fmla="*/ 355 w 1045845"/>
              <a:gd name="connsiteY25" fmla="*/ 506990 h 1045845"/>
              <a:gd name="connsiteX26" fmla="*/ 1212 w 1045845"/>
              <a:gd name="connsiteY26" fmla="*/ 557568 h 1045845"/>
              <a:gd name="connsiteX27" fmla="*/ 48361 w 1045845"/>
              <a:gd name="connsiteY27" fmla="*/ 571284 h 1045845"/>
              <a:gd name="connsiteX28" fmla="*/ 76650 w 1045845"/>
              <a:gd name="connsiteY28" fmla="*/ 693013 h 1045845"/>
              <a:gd name="connsiteX29" fmla="*/ 39788 w 1045845"/>
              <a:gd name="connsiteY29" fmla="*/ 726446 h 1045845"/>
              <a:gd name="connsiteX30" fmla="*/ 87795 w 1045845"/>
              <a:gd name="connsiteY30" fmla="*/ 815600 h 1045845"/>
              <a:gd name="connsiteX31" fmla="*/ 135801 w 1045845"/>
              <a:gd name="connsiteY31" fmla="*/ 803598 h 1045845"/>
              <a:gd name="connsiteX32" fmla="*/ 221526 w 1045845"/>
              <a:gd name="connsiteY32" fmla="*/ 894467 h 1045845"/>
              <a:gd name="connsiteX33" fmla="*/ 206095 w 1045845"/>
              <a:gd name="connsiteY33" fmla="*/ 941616 h 1045845"/>
              <a:gd name="connsiteX34" fmla="*/ 291820 w 1045845"/>
              <a:gd name="connsiteY34" fmla="*/ 994765 h 1045845"/>
              <a:gd name="connsiteX35" fmla="*/ 326967 w 1045845"/>
              <a:gd name="connsiteY35" fmla="*/ 960475 h 1045845"/>
              <a:gd name="connsiteX36" fmla="*/ 446125 w 1045845"/>
              <a:gd name="connsiteY36" fmla="*/ 996480 h 1045845"/>
              <a:gd name="connsiteX37" fmla="*/ 456412 w 1045845"/>
              <a:gd name="connsiteY37" fmla="*/ 1044486 h 1045845"/>
              <a:gd name="connsiteX38" fmla="*/ 506990 w 1045845"/>
              <a:gd name="connsiteY38" fmla="*/ 1048772 h 1045845"/>
              <a:gd name="connsiteX39" fmla="*/ 557568 w 1045845"/>
              <a:gd name="connsiteY39" fmla="*/ 1047915 h 1045845"/>
              <a:gd name="connsiteX40" fmla="*/ 571283 w 1045845"/>
              <a:gd name="connsiteY40" fmla="*/ 1000766 h 1045845"/>
              <a:gd name="connsiteX41" fmla="*/ 693013 w 1045845"/>
              <a:gd name="connsiteY41" fmla="*/ 972477 h 1045845"/>
              <a:gd name="connsiteX42" fmla="*/ 726446 w 1045845"/>
              <a:gd name="connsiteY42" fmla="*/ 1009338 h 1045845"/>
              <a:gd name="connsiteX43" fmla="*/ 815600 w 1045845"/>
              <a:gd name="connsiteY43" fmla="*/ 961332 h 1045845"/>
              <a:gd name="connsiteX44" fmla="*/ 803598 w 1045845"/>
              <a:gd name="connsiteY44" fmla="*/ 913326 h 1045845"/>
              <a:gd name="connsiteX45" fmla="*/ 894467 w 1045845"/>
              <a:gd name="connsiteY45" fmla="*/ 827601 h 1045845"/>
              <a:gd name="connsiteX46" fmla="*/ 941616 w 1045845"/>
              <a:gd name="connsiteY46" fmla="*/ 843032 h 1045845"/>
              <a:gd name="connsiteX47" fmla="*/ 994765 w 1045845"/>
              <a:gd name="connsiteY47" fmla="*/ 757307 h 1045845"/>
              <a:gd name="connsiteX48" fmla="*/ 960475 w 1045845"/>
              <a:gd name="connsiteY48" fmla="*/ 722160 h 1045845"/>
              <a:gd name="connsiteX49" fmla="*/ 996480 w 1045845"/>
              <a:gd name="connsiteY49" fmla="*/ 603002 h 1045845"/>
              <a:gd name="connsiteX50" fmla="*/ 1044486 w 1045845"/>
              <a:gd name="connsiteY50" fmla="*/ 592715 h 1045845"/>
              <a:gd name="connsiteX51" fmla="*/ 1048772 w 1045845"/>
              <a:gd name="connsiteY51" fmla="*/ 542137 h 1045845"/>
              <a:gd name="connsiteX52" fmla="*/ 1047915 w 1045845"/>
              <a:gd name="connsiteY52" fmla="*/ 491559 h 10458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045845" h="1045845">
                <a:moveTo>
                  <a:pt x="1047915" y="491559"/>
                </a:moveTo>
                <a:lnTo>
                  <a:pt x="1000766" y="477843"/>
                </a:lnTo>
                <a:cubicBezTo>
                  <a:pt x="946759" y="462413"/>
                  <a:pt x="931328" y="393833"/>
                  <a:pt x="972476" y="356114"/>
                </a:cubicBezTo>
                <a:lnTo>
                  <a:pt x="1009338" y="322681"/>
                </a:lnTo>
                <a:cubicBezTo>
                  <a:pt x="996480" y="291820"/>
                  <a:pt x="980192" y="261816"/>
                  <a:pt x="961332" y="233527"/>
                </a:cubicBezTo>
                <a:lnTo>
                  <a:pt x="913326" y="245529"/>
                </a:lnTo>
                <a:cubicBezTo>
                  <a:pt x="859320" y="259245"/>
                  <a:pt x="810456" y="207810"/>
                  <a:pt x="827601" y="154660"/>
                </a:cubicBezTo>
                <a:lnTo>
                  <a:pt x="843032" y="107511"/>
                </a:lnTo>
                <a:cubicBezTo>
                  <a:pt x="816457" y="86937"/>
                  <a:pt x="787311" y="68935"/>
                  <a:pt x="757307" y="54362"/>
                </a:cubicBezTo>
                <a:lnTo>
                  <a:pt x="722160" y="88652"/>
                </a:lnTo>
                <a:cubicBezTo>
                  <a:pt x="681869" y="127228"/>
                  <a:pt x="614146" y="107511"/>
                  <a:pt x="603002" y="52647"/>
                </a:cubicBezTo>
                <a:lnTo>
                  <a:pt x="592715" y="4641"/>
                </a:lnTo>
                <a:cubicBezTo>
                  <a:pt x="576427" y="2927"/>
                  <a:pt x="559282" y="1212"/>
                  <a:pt x="542137" y="355"/>
                </a:cubicBezTo>
                <a:cubicBezTo>
                  <a:pt x="524992" y="-502"/>
                  <a:pt x="507847" y="355"/>
                  <a:pt x="491559" y="1212"/>
                </a:cubicBezTo>
                <a:lnTo>
                  <a:pt x="477843" y="48361"/>
                </a:lnTo>
                <a:cubicBezTo>
                  <a:pt x="462413" y="102368"/>
                  <a:pt x="393833" y="117798"/>
                  <a:pt x="356114" y="76650"/>
                </a:cubicBezTo>
                <a:lnTo>
                  <a:pt x="322681" y="39789"/>
                </a:lnTo>
                <a:cubicBezTo>
                  <a:pt x="291820" y="52647"/>
                  <a:pt x="261816" y="68935"/>
                  <a:pt x="233527" y="87795"/>
                </a:cubicBezTo>
                <a:lnTo>
                  <a:pt x="245528" y="135801"/>
                </a:lnTo>
                <a:cubicBezTo>
                  <a:pt x="259245" y="189807"/>
                  <a:pt x="207810" y="238671"/>
                  <a:pt x="154660" y="221526"/>
                </a:cubicBezTo>
                <a:lnTo>
                  <a:pt x="107511" y="206095"/>
                </a:lnTo>
                <a:cubicBezTo>
                  <a:pt x="86937" y="232670"/>
                  <a:pt x="68935" y="261816"/>
                  <a:pt x="54362" y="291820"/>
                </a:cubicBezTo>
                <a:lnTo>
                  <a:pt x="88652" y="326967"/>
                </a:lnTo>
                <a:cubicBezTo>
                  <a:pt x="127228" y="367258"/>
                  <a:pt x="107511" y="434981"/>
                  <a:pt x="52647" y="446125"/>
                </a:cubicBezTo>
                <a:lnTo>
                  <a:pt x="4641" y="456412"/>
                </a:lnTo>
                <a:cubicBezTo>
                  <a:pt x="2927" y="472700"/>
                  <a:pt x="1212" y="489845"/>
                  <a:pt x="355" y="506990"/>
                </a:cubicBezTo>
                <a:cubicBezTo>
                  <a:pt x="-502" y="524135"/>
                  <a:pt x="355" y="541280"/>
                  <a:pt x="1212" y="557568"/>
                </a:cubicBezTo>
                <a:lnTo>
                  <a:pt x="48361" y="571284"/>
                </a:lnTo>
                <a:cubicBezTo>
                  <a:pt x="102368" y="586714"/>
                  <a:pt x="117798" y="655294"/>
                  <a:pt x="76650" y="693013"/>
                </a:cubicBezTo>
                <a:lnTo>
                  <a:pt x="39788" y="726446"/>
                </a:lnTo>
                <a:cubicBezTo>
                  <a:pt x="52647" y="757307"/>
                  <a:pt x="68935" y="787311"/>
                  <a:pt x="87795" y="815600"/>
                </a:cubicBezTo>
                <a:lnTo>
                  <a:pt x="135801" y="803598"/>
                </a:lnTo>
                <a:cubicBezTo>
                  <a:pt x="189807" y="789882"/>
                  <a:pt x="238671" y="841317"/>
                  <a:pt x="221526" y="894467"/>
                </a:cubicBezTo>
                <a:lnTo>
                  <a:pt x="206095" y="941616"/>
                </a:lnTo>
                <a:cubicBezTo>
                  <a:pt x="232670" y="962190"/>
                  <a:pt x="261816" y="980192"/>
                  <a:pt x="291820" y="994765"/>
                </a:cubicBezTo>
                <a:lnTo>
                  <a:pt x="326967" y="960475"/>
                </a:lnTo>
                <a:cubicBezTo>
                  <a:pt x="367258" y="921899"/>
                  <a:pt x="434981" y="941616"/>
                  <a:pt x="446125" y="996480"/>
                </a:cubicBezTo>
                <a:lnTo>
                  <a:pt x="456412" y="1044486"/>
                </a:lnTo>
                <a:cubicBezTo>
                  <a:pt x="472700" y="1046200"/>
                  <a:pt x="489845" y="1047915"/>
                  <a:pt x="506990" y="1048772"/>
                </a:cubicBezTo>
                <a:cubicBezTo>
                  <a:pt x="524135" y="1049629"/>
                  <a:pt x="541280" y="1048772"/>
                  <a:pt x="557568" y="1047915"/>
                </a:cubicBezTo>
                <a:lnTo>
                  <a:pt x="571283" y="1000766"/>
                </a:lnTo>
                <a:cubicBezTo>
                  <a:pt x="586714" y="946759"/>
                  <a:pt x="655294" y="931329"/>
                  <a:pt x="693013" y="972477"/>
                </a:cubicBezTo>
                <a:lnTo>
                  <a:pt x="726446" y="1009338"/>
                </a:lnTo>
                <a:cubicBezTo>
                  <a:pt x="757307" y="996480"/>
                  <a:pt x="787311" y="980192"/>
                  <a:pt x="815600" y="961332"/>
                </a:cubicBezTo>
                <a:lnTo>
                  <a:pt x="803598" y="913326"/>
                </a:lnTo>
                <a:cubicBezTo>
                  <a:pt x="789882" y="859320"/>
                  <a:pt x="841317" y="810456"/>
                  <a:pt x="894467" y="827601"/>
                </a:cubicBezTo>
                <a:lnTo>
                  <a:pt x="941616" y="843032"/>
                </a:lnTo>
                <a:cubicBezTo>
                  <a:pt x="962190" y="816457"/>
                  <a:pt x="980192" y="787311"/>
                  <a:pt x="994765" y="757307"/>
                </a:cubicBezTo>
                <a:lnTo>
                  <a:pt x="960475" y="722160"/>
                </a:lnTo>
                <a:cubicBezTo>
                  <a:pt x="921899" y="681869"/>
                  <a:pt x="941616" y="614146"/>
                  <a:pt x="996480" y="603002"/>
                </a:cubicBezTo>
                <a:lnTo>
                  <a:pt x="1044486" y="592715"/>
                </a:lnTo>
                <a:cubicBezTo>
                  <a:pt x="1046200" y="576427"/>
                  <a:pt x="1047915" y="559282"/>
                  <a:pt x="1048772" y="542137"/>
                </a:cubicBezTo>
                <a:cubicBezTo>
                  <a:pt x="1048772" y="524992"/>
                  <a:pt x="1048772" y="508704"/>
                  <a:pt x="1047915" y="491559"/>
                </a:cubicBezTo>
                <a:close/>
              </a:path>
            </a:pathLst>
          </a:custGeom>
          <a:solidFill>
            <a:srgbClr val="E30016"/>
          </a:solidFill>
          <a:ln w="8572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111" name="Dowolny kształt: kształt 110">
            <a:extLst>
              <a:ext uri="{FF2B5EF4-FFF2-40B4-BE49-F238E27FC236}">
                <a16:creationId xmlns:a16="http://schemas.microsoft.com/office/drawing/2014/main" id="{AF8E2FBB-22BA-401A-8B7D-AD834E6C4A0F}"/>
              </a:ext>
            </a:extLst>
          </p:cNvPr>
          <p:cNvSpPr/>
          <p:nvPr/>
        </p:nvSpPr>
        <p:spPr>
          <a:xfrm>
            <a:off x="3729157" y="3452827"/>
            <a:ext cx="1568768" cy="1568768"/>
          </a:xfrm>
          <a:custGeom>
            <a:avLst/>
            <a:gdLst>
              <a:gd name="connsiteX0" fmla="*/ 1506188 w 1568767"/>
              <a:gd name="connsiteY0" fmla="*/ 714946 h 1568767"/>
              <a:gd name="connsiteX1" fmla="*/ 1572197 w 1568767"/>
              <a:gd name="connsiteY1" fmla="*/ 680656 h 1568767"/>
              <a:gd name="connsiteX2" fmla="*/ 1537049 w 1568767"/>
              <a:gd name="connsiteY2" fmla="*/ 532352 h 1568767"/>
              <a:gd name="connsiteX3" fmla="*/ 1462469 w 1568767"/>
              <a:gd name="connsiteY3" fmla="*/ 531495 h 1568767"/>
              <a:gd name="connsiteX4" fmla="*/ 1373315 w 1568767"/>
              <a:gd name="connsiteY4" fmla="*/ 365189 h 1568767"/>
              <a:gd name="connsiteX5" fmla="*/ 1413605 w 1568767"/>
              <a:gd name="connsiteY5" fmla="*/ 302609 h 1568767"/>
              <a:gd name="connsiteX6" fmla="*/ 1309878 w 1568767"/>
              <a:gd name="connsiteY6" fmla="*/ 191167 h 1568767"/>
              <a:gd name="connsiteX7" fmla="*/ 1244727 w 1568767"/>
              <a:gd name="connsiteY7" fmla="*/ 227171 h 1568767"/>
              <a:gd name="connsiteX8" fmla="*/ 1084421 w 1568767"/>
              <a:gd name="connsiteY8" fmla="*/ 127730 h 1568767"/>
              <a:gd name="connsiteX9" fmla="*/ 1087850 w 1568767"/>
              <a:gd name="connsiteY9" fmla="*/ 53150 h 1568767"/>
              <a:gd name="connsiteX10" fmla="*/ 1015841 w 1568767"/>
              <a:gd name="connsiteY10" fmla="*/ 27432 h 1568767"/>
              <a:gd name="connsiteX11" fmla="*/ 942118 w 1568767"/>
              <a:gd name="connsiteY11" fmla="*/ 8573 h 1568767"/>
              <a:gd name="connsiteX12" fmla="*/ 903541 w 1568767"/>
              <a:gd name="connsiteY12" fmla="*/ 72009 h 1568767"/>
              <a:gd name="connsiteX13" fmla="*/ 714946 w 1568767"/>
              <a:gd name="connsiteY13" fmla="*/ 66008 h 1568767"/>
              <a:gd name="connsiteX14" fmla="*/ 680656 w 1568767"/>
              <a:gd name="connsiteY14" fmla="*/ 0 h 1568767"/>
              <a:gd name="connsiteX15" fmla="*/ 532352 w 1568767"/>
              <a:gd name="connsiteY15" fmla="*/ 35147 h 1568767"/>
              <a:gd name="connsiteX16" fmla="*/ 531495 w 1568767"/>
              <a:gd name="connsiteY16" fmla="*/ 109728 h 1568767"/>
              <a:gd name="connsiteX17" fmla="*/ 365189 w 1568767"/>
              <a:gd name="connsiteY17" fmla="*/ 198882 h 1568767"/>
              <a:gd name="connsiteX18" fmla="*/ 302609 w 1568767"/>
              <a:gd name="connsiteY18" fmla="*/ 158591 h 1568767"/>
              <a:gd name="connsiteX19" fmla="*/ 191167 w 1568767"/>
              <a:gd name="connsiteY19" fmla="*/ 262319 h 1568767"/>
              <a:gd name="connsiteX20" fmla="*/ 227171 w 1568767"/>
              <a:gd name="connsiteY20" fmla="*/ 327470 h 1568767"/>
              <a:gd name="connsiteX21" fmla="*/ 127730 w 1568767"/>
              <a:gd name="connsiteY21" fmla="*/ 487775 h 1568767"/>
              <a:gd name="connsiteX22" fmla="*/ 53149 w 1568767"/>
              <a:gd name="connsiteY22" fmla="*/ 484346 h 1568767"/>
              <a:gd name="connsiteX23" fmla="*/ 27432 w 1568767"/>
              <a:gd name="connsiteY23" fmla="*/ 556355 h 1568767"/>
              <a:gd name="connsiteX24" fmla="*/ 8573 w 1568767"/>
              <a:gd name="connsiteY24" fmla="*/ 630079 h 1568767"/>
              <a:gd name="connsiteX25" fmla="*/ 72009 w 1568767"/>
              <a:gd name="connsiteY25" fmla="*/ 668655 h 1568767"/>
              <a:gd name="connsiteX26" fmla="*/ 66008 w 1568767"/>
              <a:gd name="connsiteY26" fmla="*/ 857250 h 1568767"/>
              <a:gd name="connsiteX27" fmla="*/ 0 w 1568767"/>
              <a:gd name="connsiteY27" fmla="*/ 891540 h 1568767"/>
              <a:gd name="connsiteX28" fmla="*/ 35147 w 1568767"/>
              <a:gd name="connsiteY28" fmla="*/ 1039844 h 1568767"/>
              <a:gd name="connsiteX29" fmla="*/ 109728 w 1568767"/>
              <a:gd name="connsiteY29" fmla="*/ 1040701 h 1568767"/>
              <a:gd name="connsiteX30" fmla="*/ 198882 w 1568767"/>
              <a:gd name="connsiteY30" fmla="*/ 1207008 h 1568767"/>
              <a:gd name="connsiteX31" fmla="*/ 158591 w 1568767"/>
              <a:gd name="connsiteY31" fmla="*/ 1269587 h 1568767"/>
              <a:gd name="connsiteX32" fmla="*/ 262319 w 1568767"/>
              <a:gd name="connsiteY32" fmla="*/ 1381030 h 1568767"/>
              <a:gd name="connsiteX33" fmla="*/ 327469 w 1568767"/>
              <a:gd name="connsiteY33" fmla="*/ 1345025 h 1568767"/>
              <a:gd name="connsiteX34" fmla="*/ 487775 w 1568767"/>
              <a:gd name="connsiteY34" fmla="*/ 1444466 h 1568767"/>
              <a:gd name="connsiteX35" fmla="*/ 484346 w 1568767"/>
              <a:gd name="connsiteY35" fmla="*/ 1519047 h 1568767"/>
              <a:gd name="connsiteX36" fmla="*/ 556355 w 1568767"/>
              <a:gd name="connsiteY36" fmla="*/ 1544765 h 1568767"/>
              <a:gd name="connsiteX37" fmla="*/ 630079 w 1568767"/>
              <a:gd name="connsiteY37" fmla="*/ 1563624 h 1568767"/>
              <a:gd name="connsiteX38" fmla="*/ 668655 w 1568767"/>
              <a:gd name="connsiteY38" fmla="*/ 1500188 h 1568767"/>
              <a:gd name="connsiteX39" fmla="*/ 857250 w 1568767"/>
              <a:gd name="connsiteY39" fmla="*/ 1506188 h 1568767"/>
              <a:gd name="connsiteX40" fmla="*/ 891540 w 1568767"/>
              <a:gd name="connsiteY40" fmla="*/ 1572197 h 1568767"/>
              <a:gd name="connsiteX41" fmla="*/ 1039844 w 1568767"/>
              <a:gd name="connsiteY41" fmla="*/ 1537049 h 1568767"/>
              <a:gd name="connsiteX42" fmla="*/ 1040701 w 1568767"/>
              <a:gd name="connsiteY42" fmla="*/ 1462468 h 1568767"/>
              <a:gd name="connsiteX43" fmla="*/ 1207008 w 1568767"/>
              <a:gd name="connsiteY43" fmla="*/ 1373315 h 1568767"/>
              <a:gd name="connsiteX44" fmla="*/ 1269587 w 1568767"/>
              <a:gd name="connsiteY44" fmla="*/ 1413606 h 1568767"/>
              <a:gd name="connsiteX45" fmla="*/ 1381030 w 1568767"/>
              <a:gd name="connsiteY45" fmla="*/ 1309878 h 1568767"/>
              <a:gd name="connsiteX46" fmla="*/ 1345025 w 1568767"/>
              <a:gd name="connsiteY46" fmla="*/ 1244727 h 1568767"/>
              <a:gd name="connsiteX47" fmla="*/ 1444466 w 1568767"/>
              <a:gd name="connsiteY47" fmla="*/ 1084421 h 1568767"/>
              <a:gd name="connsiteX48" fmla="*/ 1519047 w 1568767"/>
              <a:gd name="connsiteY48" fmla="*/ 1087850 h 1568767"/>
              <a:gd name="connsiteX49" fmla="*/ 1544765 w 1568767"/>
              <a:gd name="connsiteY49" fmla="*/ 1015841 h 1568767"/>
              <a:gd name="connsiteX50" fmla="*/ 1563624 w 1568767"/>
              <a:gd name="connsiteY50" fmla="*/ 942118 h 1568767"/>
              <a:gd name="connsiteX51" fmla="*/ 1500188 w 1568767"/>
              <a:gd name="connsiteY51" fmla="*/ 903541 h 1568767"/>
              <a:gd name="connsiteX52" fmla="*/ 1506188 w 1568767"/>
              <a:gd name="connsiteY52" fmla="*/ 714946 h 1568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568767" h="1568767">
                <a:moveTo>
                  <a:pt x="1506188" y="714946"/>
                </a:moveTo>
                <a:lnTo>
                  <a:pt x="1572197" y="680656"/>
                </a:lnTo>
                <a:cubicBezTo>
                  <a:pt x="1565339" y="630079"/>
                  <a:pt x="1554194" y="580358"/>
                  <a:pt x="1537049" y="532352"/>
                </a:cubicBezTo>
                <a:lnTo>
                  <a:pt x="1462469" y="531495"/>
                </a:lnTo>
                <a:cubicBezTo>
                  <a:pt x="1377601" y="529780"/>
                  <a:pt x="1327880" y="436340"/>
                  <a:pt x="1373315" y="365189"/>
                </a:cubicBezTo>
                <a:lnTo>
                  <a:pt x="1413605" y="302609"/>
                </a:lnTo>
                <a:cubicBezTo>
                  <a:pt x="1382744" y="262319"/>
                  <a:pt x="1347597" y="224600"/>
                  <a:pt x="1309878" y="191167"/>
                </a:cubicBezTo>
                <a:lnTo>
                  <a:pt x="1244727" y="227171"/>
                </a:lnTo>
                <a:cubicBezTo>
                  <a:pt x="1171004" y="268319"/>
                  <a:pt x="1080992" y="211741"/>
                  <a:pt x="1084421" y="127730"/>
                </a:cubicBezTo>
                <a:lnTo>
                  <a:pt x="1087850" y="53150"/>
                </a:lnTo>
                <a:cubicBezTo>
                  <a:pt x="1064705" y="43720"/>
                  <a:pt x="1040701" y="35147"/>
                  <a:pt x="1015841" y="27432"/>
                </a:cubicBezTo>
                <a:cubicBezTo>
                  <a:pt x="990981" y="19717"/>
                  <a:pt x="966978" y="13716"/>
                  <a:pt x="942118" y="8573"/>
                </a:cubicBezTo>
                <a:lnTo>
                  <a:pt x="903541" y="72009"/>
                </a:lnTo>
                <a:cubicBezTo>
                  <a:pt x="859822" y="144875"/>
                  <a:pt x="753523" y="141446"/>
                  <a:pt x="714946" y="66008"/>
                </a:cubicBezTo>
                <a:lnTo>
                  <a:pt x="680656" y="0"/>
                </a:lnTo>
                <a:cubicBezTo>
                  <a:pt x="630079" y="6858"/>
                  <a:pt x="580358" y="18002"/>
                  <a:pt x="532352" y="35147"/>
                </a:cubicBezTo>
                <a:lnTo>
                  <a:pt x="531495" y="109728"/>
                </a:lnTo>
                <a:cubicBezTo>
                  <a:pt x="529781" y="194596"/>
                  <a:pt x="436340" y="244316"/>
                  <a:pt x="365189" y="198882"/>
                </a:cubicBezTo>
                <a:lnTo>
                  <a:pt x="302609" y="158591"/>
                </a:lnTo>
                <a:cubicBezTo>
                  <a:pt x="262319" y="189452"/>
                  <a:pt x="224599" y="224600"/>
                  <a:pt x="191167" y="262319"/>
                </a:cubicBezTo>
                <a:lnTo>
                  <a:pt x="227171" y="327470"/>
                </a:lnTo>
                <a:cubicBezTo>
                  <a:pt x="268319" y="401193"/>
                  <a:pt x="211741" y="491204"/>
                  <a:pt x="127730" y="487775"/>
                </a:cubicBezTo>
                <a:lnTo>
                  <a:pt x="53149" y="484346"/>
                </a:lnTo>
                <a:cubicBezTo>
                  <a:pt x="43720" y="507492"/>
                  <a:pt x="35147" y="531495"/>
                  <a:pt x="27432" y="556355"/>
                </a:cubicBezTo>
                <a:cubicBezTo>
                  <a:pt x="19717" y="581215"/>
                  <a:pt x="13716" y="605219"/>
                  <a:pt x="8573" y="630079"/>
                </a:cubicBezTo>
                <a:lnTo>
                  <a:pt x="72009" y="668655"/>
                </a:lnTo>
                <a:cubicBezTo>
                  <a:pt x="144875" y="712375"/>
                  <a:pt x="141446" y="818674"/>
                  <a:pt x="66008" y="857250"/>
                </a:cubicBezTo>
                <a:lnTo>
                  <a:pt x="0" y="891540"/>
                </a:lnTo>
                <a:cubicBezTo>
                  <a:pt x="6858" y="942118"/>
                  <a:pt x="18002" y="991838"/>
                  <a:pt x="35147" y="1039844"/>
                </a:cubicBezTo>
                <a:lnTo>
                  <a:pt x="109728" y="1040701"/>
                </a:lnTo>
                <a:cubicBezTo>
                  <a:pt x="194596" y="1042416"/>
                  <a:pt x="244316" y="1135856"/>
                  <a:pt x="198882" y="1207008"/>
                </a:cubicBezTo>
                <a:lnTo>
                  <a:pt x="158591" y="1269587"/>
                </a:lnTo>
                <a:cubicBezTo>
                  <a:pt x="189452" y="1309878"/>
                  <a:pt x="224599" y="1347597"/>
                  <a:pt x="262319" y="1381030"/>
                </a:cubicBezTo>
                <a:lnTo>
                  <a:pt x="327469" y="1345025"/>
                </a:lnTo>
                <a:cubicBezTo>
                  <a:pt x="401193" y="1303877"/>
                  <a:pt x="491204" y="1360456"/>
                  <a:pt x="487775" y="1444466"/>
                </a:cubicBezTo>
                <a:lnTo>
                  <a:pt x="484346" y="1519047"/>
                </a:lnTo>
                <a:cubicBezTo>
                  <a:pt x="507492" y="1528477"/>
                  <a:pt x="531495" y="1537049"/>
                  <a:pt x="556355" y="1544765"/>
                </a:cubicBezTo>
                <a:cubicBezTo>
                  <a:pt x="581216" y="1552480"/>
                  <a:pt x="605219" y="1558480"/>
                  <a:pt x="630079" y="1563624"/>
                </a:cubicBezTo>
                <a:lnTo>
                  <a:pt x="668655" y="1500188"/>
                </a:lnTo>
                <a:cubicBezTo>
                  <a:pt x="712375" y="1427321"/>
                  <a:pt x="818674" y="1430751"/>
                  <a:pt x="857250" y="1506188"/>
                </a:cubicBezTo>
                <a:lnTo>
                  <a:pt x="891540" y="1572197"/>
                </a:lnTo>
                <a:cubicBezTo>
                  <a:pt x="942118" y="1565338"/>
                  <a:pt x="991838" y="1554194"/>
                  <a:pt x="1039844" y="1537049"/>
                </a:cubicBezTo>
                <a:lnTo>
                  <a:pt x="1040701" y="1462468"/>
                </a:lnTo>
                <a:cubicBezTo>
                  <a:pt x="1042416" y="1377601"/>
                  <a:pt x="1135856" y="1327880"/>
                  <a:pt x="1207008" y="1373315"/>
                </a:cubicBezTo>
                <a:lnTo>
                  <a:pt x="1269587" y="1413606"/>
                </a:lnTo>
                <a:cubicBezTo>
                  <a:pt x="1309878" y="1382744"/>
                  <a:pt x="1347597" y="1347597"/>
                  <a:pt x="1381030" y="1309878"/>
                </a:cubicBezTo>
                <a:lnTo>
                  <a:pt x="1345025" y="1244727"/>
                </a:lnTo>
                <a:cubicBezTo>
                  <a:pt x="1303877" y="1171004"/>
                  <a:pt x="1360456" y="1080992"/>
                  <a:pt x="1444466" y="1084421"/>
                </a:cubicBezTo>
                <a:lnTo>
                  <a:pt x="1519047" y="1087850"/>
                </a:lnTo>
                <a:cubicBezTo>
                  <a:pt x="1528477" y="1064705"/>
                  <a:pt x="1537049" y="1040701"/>
                  <a:pt x="1544765" y="1015841"/>
                </a:cubicBezTo>
                <a:cubicBezTo>
                  <a:pt x="1552480" y="990981"/>
                  <a:pt x="1558480" y="966978"/>
                  <a:pt x="1563624" y="942118"/>
                </a:cubicBezTo>
                <a:lnTo>
                  <a:pt x="1500188" y="903541"/>
                </a:lnTo>
                <a:cubicBezTo>
                  <a:pt x="1427321" y="858965"/>
                  <a:pt x="1431608" y="753523"/>
                  <a:pt x="1506188" y="714946"/>
                </a:cubicBezTo>
                <a:close/>
              </a:path>
            </a:pathLst>
          </a:custGeom>
          <a:solidFill>
            <a:srgbClr val="E30016"/>
          </a:solidFill>
          <a:ln w="8572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77332A11-1243-40FA-B372-4F1532C51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78" y="168275"/>
            <a:ext cx="9613487" cy="721837"/>
          </a:xfrm>
          <a:noFill/>
          <a:ln>
            <a:noFill/>
          </a:ln>
        </p:spPr>
        <p:txBody>
          <a:bodyPr/>
          <a:lstStyle/>
          <a:p>
            <a:r>
              <a:rPr lang="pl-PL" dirty="0"/>
              <a:t>NASZE USŁUGI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83CC2400-D740-4925-B3BA-A86BC813099D}"/>
              </a:ext>
            </a:extLst>
          </p:cNvPr>
          <p:cNvSpPr/>
          <p:nvPr/>
        </p:nvSpPr>
        <p:spPr>
          <a:xfrm>
            <a:off x="1030278" y="930577"/>
            <a:ext cx="9613487" cy="5311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2" name="Prostokąt 31">
            <a:extLst>
              <a:ext uri="{FF2B5EF4-FFF2-40B4-BE49-F238E27FC236}">
                <a16:creationId xmlns:a16="http://schemas.microsoft.com/office/drawing/2014/main" id="{0C68425D-7B3B-4819-8D7A-3F645800E1A1}"/>
              </a:ext>
            </a:extLst>
          </p:cNvPr>
          <p:cNvSpPr/>
          <p:nvPr/>
        </p:nvSpPr>
        <p:spPr>
          <a:xfrm>
            <a:off x="684221" y="890112"/>
            <a:ext cx="7173525" cy="473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142" name="Grupa 141">
            <a:extLst>
              <a:ext uri="{FF2B5EF4-FFF2-40B4-BE49-F238E27FC236}">
                <a16:creationId xmlns:a16="http://schemas.microsoft.com/office/drawing/2014/main" id="{81962571-2BC6-46B3-94FE-E623A8D20CD0}"/>
              </a:ext>
            </a:extLst>
          </p:cNvPr>
          <p:cNvGrpSpPr/>
          <p:nvPr/>
        </p:nvGrpSpPr>
        <p:grpSpPr>
          <a:xfrm>
            <a:off x="11353800" y="-1"/>
            <a:ext cx="838200" cy="6858000"/>
            <a:chOff x="11353800" y="-1"/>
            <a:chExt cx="838200" cy="6858000"/>
          </a:xfrm>
        </p:grpSpPr>
        <p:sp>
          <p:nvSpPr>
            <p:cNvPr id="143" name="Prostokąt 142">
              <a:extLst>
                <a:ext uri="{FF2B5EF4-FFF2-40B4-BE49-F238E27FC236}">
                  <a16:creationId xmlns:a16="http://schemas.microsoft.com/office/drawing/2014/main" id="{F6F67269-571A-4761-B601-4C753A52BD4F}"/>
                </a:ext>
              </a:extLst>
            </p:cNvPr>
            <p:cNvSpPr/>
            <p:nvPr userDrawn="1"/>
          </p:nvSpPr>
          <p:spPr>
            <a:xfrm flipV="1">
              <a:off x="11353800" y="-1"/>
              <a:ext cx="8382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44" name="Grafika 143">
              <a:extLst>
                <a:ext uri="{FF2B5EF4-FFF2-40B4-BE49-F238E27FC236}">
                  <a16:creationId xmlns:a16="http://schemas.microsoft.com/office/drawing/2014/main" id="{8B78457E-99B8-4C7C-94D9-7770045401E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1426718" y="173691"/>
              <a:ext cx="692364" cy="382868"/>
            </a:xfrm>
            <a:prstGeom prst="rect">
              <a:avLst/>
            </a:prstGeom>
          </p:spPr>
        </p:pic>
      </p:grpSp>
      <p:sp>
        <p:nvSpPr>
          <p:cNvPr id="145" name="pole tekstowe 144">
            <a:extLst>
              <a:ext uri="{FF2B5EF4-FFF2-40B4-BE49-F238E27FC236}">
                <a16:creationId xmlns:a16="http://schemas.microsoft.com/office/drawing/2014/main" id="{175D09F0-8D84-4A7E-B9A9-CF9719F19F6A}"/>
              </a:ext>
            </a:extLst>
          </p:cNvPr>
          <p:cNvSpPr txBox="1"/>
          <p:nvPr/>
        </p:nvSpPr>
        <p:spPr>
          <a:xfrm>
            <a:off x="3966772" y="3807759"/>
            <a:ext cx="11076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dirty="0">
                <a:solidFill>
                  <a:schemeClr val="bg1"/>
                </a:solidFill>
              </a:rPr>
              <a:t>Walidacja systemów pomiarowych</a:t>
            </a:r>
          </a:p>
        </p:txBody>
      </p:sp>
      <p:sp>
        <p:nvSpPr>
          <p:cNvPr id="146" name="pole tekstowe 145">
            <a:extLst>
              <a:ext uri="{FF2B5EF4-FFF2-40B4-BE49-F238E27FC236}">
                <a16:creationId xmlns:a16="http://schemas.microsoft.com/office/drawing/2014/main" id="{53F8DEFB-BCE6-4020-8537-8CE0B2BF3C03}"/>
              </a:ext>
            </a:extLst>
          </p:cNvPr>
          <p:cNvSpPr txBox="1"/>
          <p:nvPr/>
        </p:nvSpPr>
        <p:spPr>
          <a:xfrm>
            <a:off x="5387208" y="2353051"/>
            <a:ext cx="11076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dirty="0">
                <a:solidFill>
                  <a:schemeClr val="bg1"/>
                </a:solidFill>
              </a:rPr>
              <a:t>Kwalifikacja systemów</a:t>
            </a:r>
          </a:p>
        </p:txBody>
      </p:sp>
      <p:grpSp>
        <p:nvGrpSpPr>
          <p:cNvPr id="30" name="Grupa 29">
            <a:extLst>
              <a:ext uri="{FF2B5EF4-FFF2-40B4-BE49-F238E27FC236}">
                <a16:creationId xmlns:a16="http://schemas.microsoft.com/office/drawing/2014/main" id="{F09043E5-8ABF-46B8-80D2-BA29D962B40E}"/>
              </a:ext>
            </a:extLst>
          </p:cNvPr>
          <p:cNvGrpSpPr/>
          <p:nvPr/>
        </p:nvGrpSpPr>
        <p:grpSpPr>
          <a:xfrm rot="440196">
            <a:off x="-353115" y="4825496"/>
            <a:ext cx="2918166" cy="2646301"/>
            <a:chOff x="-353115" y="4825496"/>
            <a:chExt cx="2918166" cy="2646301"/>
          </a:xfrm>
        </p:grpSpPr>
        <p:sp>
          <p:nvSpPr>
            <p:cNvPr id="7" name="Dowolny kształt: kształt 6">
              <a:extLst>
                <a:ext uri="{FF2B5EF4-FFF2-40B4-BE49-F238E27FC236}">
                  <a16:creationId xmlns:a16="http://schemas.microsoft.com/office/drawing/2014/main" id="{75A9B81E-1356-4D74-B27A-AFB81D0652FC}"/>
                </a:ext>
              </a:extLst>
            </p:cNvPr>
            <p:cNvSpPr/>
            <p:nvPr/>
          </p:nvSpPr>
          <p:spPr>
            <a:xfrm rot="3305447">
              <a:off x="-156338" y="5856105"/>
              <a:ext cx="223389" cy="223389"/>
            </a:xfrm>
            <a:custGeom>
              <a:avLst/>
              <a:gdLst>
                <a:gd name="connsiteX0" fmla="*/ 152936 w 223389"/>
                <a:gd name="connsiteY0" fmla="*/ 240573 h 223389"/>
                <a:gd name="connsiteX1" fmla="*/ 87637 w 223389"/>
                <a:gd name="connsiteY1" fmla="*/ 240573 h 223389"/>
                <a:gd name="connsiteX2" fmla="*/ 0 w 223389"/>
                <a:gd name="connsiteY2" fmla="*/ 152936 h 223389"/>
                <a:gd name="connsiteX3" fmla="*/ 0 w 223389"/>
                <a:gd name="connsiteY3" fmla="*/ 87637 h 223389"/>
                <a:gd name="connsiteX4" fmla="*/ 87637 w 223389"/>
                <a:gd name="connsiteY4" fmla="*/ 0 h 223389"/>
                <a:gd name="connsiteX5" fmla="*/ 152936 w 223389"/>
                <a:gd name="connsiteY5" fmla="*/ 0 h 223389"/>
                <a:gd name="connsiteX6" fmla="*/ 240573 w 223389"/>
                <a:gd name="connsiteY6" fmla="*/ 87637 h 223389"/>
                <a:gd name="connsiteX7" fmla="*/ 240573 w 223389"/>
                <a:gd name="connsiteY7" fmla="*/ 152936 h 223389"/>
                <a:gd name="connsiteX8" fmla="*/ 152936 w 223389"/>
                <a:gd name="connsiteY8" fmla="*/ 240573 h 2233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3389" h="223389">
                  <a:moveTo>
                    <a:pt x="152936" y="240573"/>
                  </a:moveTo>
                  <a:lnTo>
                    <a:pt x="87637" y="240573"/>
                  </a:lnTo>
                  <a:cubicBezTo>
                    <a:pt x="39523" y="240573"/>
                    <a:pt x="0" y="201050"/>
                    <a:pt x="0" y="152936"/>
                  </a:cubicBezTo>
                  <a:lnTo>
                    <a:pt x="0" y="87637"/>
                  </a:lnTo>
                  <a:cubicBezTo>
                    <a:pt x="0" y="39523"/>
                    <a:pt x="39523" y="0"/>
                    <a:pt x="87637" y="0"/>
                  </a:cubicBezTo>
                  <a:lnTo>
                    <a:pt x="152936" y="0"/>
                  </a:lnTo>
                  <a:cubicBezTo>
                    <a:pt x="201050" y="0"/>
                    <a:pt x="240573" y="39523"/>
                    <a:pt x="240573" y="87637"/>
                  </a:cubicBezTo>
                  <a:lnTo>
                    <a:pt x="240573" y="152936"/>
                  </a:lnTo>
                  <a:cubicBezTo>
                    <a:pt x="240573" y="201050"/>
                    <a:pt x="201050" y="240573"/>
                    <a:pt x="152936" y="240573"/>
                  </a:cubicBezTo>
                  <a:close/>
                </a:path>
              </a:pathLst>
            </a:custGeom>
            <a:solidFill>
              <a:srgbClr val="E30016"/>
            </a:solidFill>
            <a:ln w="171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" name="Dowolny kształt: kształt 7">
              <a:extLst>
                <a:ext uri="{FF2B5EF4-FFF2-40B4-BE49-F238E27FC236}">
                  <a16:creationId xmlns:a16="http://schemas.microsoft.com/office/drawing/2014/main" id="{46FBF21F-DDAA-4BDB-B2BF-FA9A680F1772}"/>
                </a:ext>
              </a:extLst>
            </p:cNvPr>
            <p:cNvSpPr/>
            <p:nvPr/>
          </p:nvSpPr>
          <p:spPr>
            <a:xfrm rot="3305447">
              <a:off x="79934" y="6206989"/>
              <a:ext cx="240573" cy="223389"/>
            </a:xfrm>
            <a:custGeom>
              <a:avLst/>
              <a:gdLst>
                <a:gd name="connsiteX0" fmla="*/ 152936 w 240572"/>
                <a:gd name="connsiteY0" fmla="*/ 240573 h 223389"/>
                <a:gd name="connsiteX1" fmla="*/ 87637 w 240572"/>
                <a:gd name="connsiteY1" fmla="*/ 240573 h 223389"/>
                <a:gd name="connsiteX2" fmla="*/ 0 w 240572"/>
                <a:gd name="connsiteY2" fmla="*/ 152936 h 223389"/>
                <a:gd name="connsiteX3" fmla="*/ 0 w 240572"/>
                <a:gd name="connsiteY3" fmla="*/ 87637 h 223389"/>
                <a:gd name="connsiteX4" fmla="*/ 87637 w 240572"/>
                <a:gd name="connsiteY4" fmla="*/ 0 h 223389"/>
                <a:gd name="connsiteX5" fmla="*/ 152936 w 240572"/>
                <a:gd name="connsiteY5" fmla="*/ 0 h 223389"/>
                <a:gd name="connsiteX6" fmla="*/ 240573 w 240572"/>
                <a:gd name="connsiteY6" fmla="*/ 87637 h 223389"/>
                <a:gd name="connsiteX7" fmla="*/ 240573 w 240572"/>
                <a:gd name="connsiteY7" fmla="*/ 152936 h 223389"/>
                <a:gd name="connsiteX8" fmla="*/ 152936 w 240572"/>
                <a:gd name="connsiteY8" fmla="*/ 240573 h 2233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0572" h="223389">
                  <a:moveTo>
                    <a:pt x="152936" y="240573"/>
                  </a:moveTo>
                  <a:lnTo>
                    <a:pt x="87637" y="240573"/>
                  </a:lnTo>
                  <a:cubicBezTo>
                    <a:pt x="39523" y="240573"/>
                    <a:pt x="0" y="201050"/>
                    <a:pt x="0" y="152936"/>
                  </a:cubicBezTo>
                  <a:lnTo>
                    <a:pt x="0" y="87637"/>
                  </a:lnTo>
                  <a:cubicBezTo>
                    <a:pt x="0" y="39523"/>
                    <a:pt x="39523" y="0"/>
                    <a:pt x="87637" y="0"/>
                  </a:cubicBezTo>
                  <a:lnTo>
                    <a:pt x="152936" y="0"/>
                  </a:lnTo>
                  <a:cubicBezTo>
                    <a:pt x="201050" y="0"/>
                    <a:pt x="240573" y="39523"/>
                    <a:pt x="240573" y="87637"/>
                  </a:cubicBezTo>
                  <a:lnTo>
                    <a:pt x="240573" y="152936"/>
                  </a:lnTo>
                  <a:cubicBezTo>
                    <a:pt x="240573" y="201050"/>
                    <a:pt x="201050" y="240573"/>
                    <a:pt x="152936" y="240573"/>
                  </a:cubicBezTo>
                  <a:close/>
                </a:path>
              </a:pathLst>
            </a:custGeom>
            <a:solidFill>
              <a:srgbClr val="4D4D4D"/>
            </a:solidFill>
            <a:ln w="171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" name="Dowolny kształt: kształt 8">
              <a:extLst>
                <a:ext uri="{FF2B5EF4-FFF2-40B4-BE49-F238E27FC236}">
                  <a16:creationId xmlns:a16="http://schemas.microsoft.com/office/drawing/2014/main" id="{7ED15504-8B32-4C80-A5C7-15146250D8B6}"/>
                </a:ext>
              </a:extLst>
            </p:cNvPr>
            <p:cNvSpPr/>
            <p:nvPr/>
          </p:nvSpPr>
          <p:spPr>
            <a:xfrm rot="3305447">
              <a:off x="318898" y="6549418"/>
              <a:ext cx="240573" cy="223389"/>
            </a:xfrm>
            <a:custGeom>
              <a:avLst/>
              <a:gdLst>
                <a:gd name="connsiteX0" fmla="*/ 152936 w 240572"/>
                <a:gd name="connsiteY0" fmla="*/ 240573 h 223389"/>
                <a:gd name="connsiteX1" fmla="*/ 87637 w 240572"/>
                <a:gd name="connsiteY1" fmla="*/ 240573 h 223389"/>
                <a:gd name="connsiteX2" fmla="*/ 0 w 240572"/>
                <a:gd name="connsiteY2" fmla="*/ 152936 h 223389"/>
                <a:gd name="connsiteX3" fmla="*/ 0 w 240572"/>
                <a:gd name="connsiteY3" fmla="*/ 87637 h 223389"/>
                <a:gd name="connsiteX4" fmla="*/ 87637 w 240572"/>
                <a:gd name="connsiteY4" fmla="*/ 0 h 223389"/>
                <a:gd name="connsiteX5" fmla="*/ 152936 w 240572"/>
                <a:gd name="connsiteY5" fmla="*/ 0 h 223389"/>
                <a:gd name="connsiteX6" fmla="*/ 240573 w 240572"/>
                <a:gd name="connsiteY6" fmla="*/ 87637 h 223389"/>
                <a:gd name="connsiteX7" fmla="*/ 240573 w 240572"/>
                <a:gd name="connsiteY7" fmla="*/ 152936 h 223389"/>
                <a:gd name="connsiteX8" fmla="*/ 152936 w 240572"/>
                <a:gd name="connsiteY8" fmla="*/ 240573 h 2233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0572" h="223389">
                  <a:moveTo>
                    <a:pt x="152936" y="240573"/>
                  </a:moveTo>
                  <a:lnTo>
                    <a:pt x="87637" y="240573"/>
                  </a:lnTo>
                  <a:cubicBezTo>
                    <a:pt x="39523" y="240573"/>
                    <a:pt x="0" y="201050"/>
                    <a:pt x="0" y="152936"/>
                  </a:cubicBezTo>
                  <a:lnTo>
                    <a:pt x="0" y="87637"/>
                  </a:lnTo>
                  <a:cubicBezTo>
                    <a:pt x="0" y="39523"/>
                    <a:pt x="39523" y="0"/>
                    <a:pt x="87637" y="0"/>
                  </a:cubicBezTo>
                  <a:lnTo>
                    <a:pt x="152936" y="0"/>
                  </a:lnTo>
                  <a:cubicBezTo>
                    <a:pt x="201050" y="0"/>
                    <a:pt x="240573" y="39523"/>
                    <a:pt x="240573" y="87637"/>
                  </a:cubicBezTo>
                  <a:lnTo>
                    <a:pt x="240573" y="152936"/>
                  </a:lnTo>
                  <a:cubicBezTo>
                    <a:pt x="242291" y="201050"/>
                    <a:pt x="202768" y="240573"/>
                    <a:pt x="152936" y="240573"/>
                  </a:cubicBezTo>
                  <a:close/>
                </a:path>
              </a:pathLst>
            </a:custGeom>
            <a:solidFill>
              <a:srgbClr val="009FE3"/>
            </a:solidFill>
            <a:ln w="171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" name="Dowolny kształt: kształt 9">
              <a:extLst>
                <a:ext uri="{FF2B5EF4-FFF2-40B4-BE49-F238E27FC236}">
                  <a16:creationId xmlns:a16="http://schemas.microsoft.com/office/drawing/2014/main" id="{54322653-3889-417A-9ABB-D7CC4E514287}"/>
                </a:ext>
              </a:extLst>
            </p:cNvPr>
            <p:cNvSpPr/>
            <p:nvPr/>
          </p:nvSpPr>
          <p:spPr>
            <a:xfrm rot="3305447">
              <a:off x="558845" y="6893256"/>
              <a:ext cx="240573" cy="223389"/>
            </a:xfrm>
            <a:custGeom>
              <a:avLst/>
              <a:gdLst>
                <a:gd name="connsiteX0" fmla="*/ 152935 w 240572"/>
                <a:gd name="connsiteY0" fmla="*/ 240573 h 223389"/>
                <a:gd name="connsiteX1" fmla="*/ 87637 w 240572"/>
                <a:gd name="connsiteY1" fmla="*/ 240573 h 223389"/>
                <a:gd name="connsiteX2" fmla="*/ 0 w 240572"/>
                <a:gd name="connsiteY2" fmla="*/ 152936 h 223389"/>
                <a:gd name="connsiteX3" fmla="*/ 0 w 240572"/>
                <a:gd name="connsiteY3" fmla="*/ 87637 h 223389"/>
                <a:gd name="connsiteX4" fmla="*/ 87637 w 240572"/>
                <a:gd name="connsiteY4" fmla="*/ 0 h 223389"/>
                <a:gd name="connsiteX5" fmla="*/ 152935 w 240572"/>
                <a:gd name="connsiteY5" fmla="*/ 0 h 223389"/>
                <a:gd name="connsiteX6" fmla="*/ 240573 w 240572"/>
                <a:gd name="connsiteY6" fmla="*/ 87637 h 223389"/>
                <a:gd name="connsiteX7" fmla="*/ 240573 w 240572"/>
                <a:gd name="connsiteY7" fmla="*/ 152936 h 223389"/>
                <a:gd name="connsiteX8" fmla="*/ 152935 w 240572"/>
                <a:gd name="connsiteY8" fmla="*/ 240573 h 2233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0572" h="223389">
                  <a:moveTo>
                    <a:pt x="152935" y="240573"/>
                  </a:moveTo>
                  <a:lnTo>
                    <a:pt x="87637" y="240573"/>
                  </a:lnTo>
                  <a:cubicBezTo>
                    <a:pt x="39523" y="240573"/>
                    <a:pt x="0" y="201050"/>
                    <a:pt x="0" y="152936"/>
                  </a:cubicBezTo>
                  <a:lnTo>
                    <a:pt x="0" y="87637"/>
                  </a:lnTo>
                  <a:cubicBezTo>
                    <a:pt x="0" y="39523"/>
                    <a:pt x="39523" y="0"/>
                    <a:pt x="87637" y="0"/>
                  </a:cubicBezTo>
                  <a:lnTo>
                    <a:pt x="152935" y="0"/>
                  </a:lnTo>
                  <a:cubicBezTo>
                    <a:pt x="201050" y="0"/>
                    <a:pt x="240573" y="39523"/>
                    <a:pt x="240573" y="87637"/>
                  </a:cubicBezTo>
                  <a:lnTo>
                    <a:pt x="240573" y="152936"/>
                  </a:lnTo>
                  <a:cubicBezTo>
                    <a:pt x="240573" y="201050"/>
                    <a:pt x="202769" y="240573"/>
                    <a:pt x="152935" y="240573"/>
                  </a:cubicBezTo>
                  <a:close/>
                </a:path>
              </a:pathLst>
            </a:custGeom>
            <a:solidFill>
              <a:srgbClr val="4D4D4D"/>
            </a:solidFill>
            <a:ln w="171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" name="Dowolny kształt: kształt 10">
              <a:extLst>
                <a:ext uri="{FF2B5EF4-FFF2-40B4-BE49-F238E27FC236}">
                  <a16:creationId xmlns:a16="http://schemas.microsoft.com/office/drawing/2014/main" id="{62379D20-414C-4729-87F2-AD498924065C}"/>
                </a:ext>
              </a:extLst>
            </p:cNvPr>
            <p:cNvSpPr/>
            <p:nvPr/>
          </p:nvSpPr>
          <p:spPr>
            <a:xfrm rot="3305447">
              <a:off x="2135457" y="4854940"/>
              <a:ext cx="429594" cy="429594"/>
            </a:xfrm>
            <a:custGeom>
              <a:avLst/>
              <a:gdLst>
                <a:gd name="connsiteX0" fmla="*/ 436468 w 429594"/>
                <a:gd name="connsiteY0" fmla="*/ 218234 h 429594"/>
                <a:gd name="connsiteX1" fmla="*/ 218234 w 429594"/>
                <a:gd name="connsiteY1" fmla="*/ 436468 h 429594"/>
                <a:gd name="connsiteX2" fmla="*/ 0 w 429594"/>
                <a:gd name="connsiteY2" fmla="*/ 218234 h 429594"/>
                <a:gd name="connsiteX3" fmla="*/ 218234 w 429594"/>
                <a:gd name="connsiteY3" fmla="*/ 0 h 429594"/>
                <a:gd name="connsiteX4" fmla="*/ 436468 w 429594"/>
                <a:gd name="connsiteY4" fmla="*/ 218234 h 429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9594" h="429594">
                  <a:moveTo>
                    <a:pt x="436468" y="218234"/>
                  </a:moveTo>
                  <a:cubicBezTo>
                    <a:pt x="436468" y="338761"/>
                    <a:pt x="338761" y="436468"/>
                    <a:pt x="218234" y="436468"/>
                  </a:cubicBezTo>
                  <a:cubicBezTo>
                    <a:pt x="97707" y="436468"/>
                    <a:pt x="0" y="338761"/>
                    <a:pt x="0" y="218234"/>
                  </a:cubicBezTo>
                  <a:cubicBezTo>
                    <a:pt x="0" y="97707"/>
                    <a:pt x="97707" y="0"/>
                    <a:pt x="218234" y="0"/>
                  </a:cubicBezTo>
                  <a:cubicBezTo>
                    <a:pt x="338761" y="0"/>
                    <a:pt x="436468" y="97707"/>
                    <a:pt x="436468" y="218234"/>
                  </a:cubicBezTo>
                  <a:close/>
                </a:path>
              </a:pathLst>
            </a:custGeom>
            <a:solidFill>
              <a:srgbClr val="4D4D4D"/>
            </a:solidFill>
            <a:ln w="171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" name="Dowolny kształt: kształt 11">
              <a:extLst>
                <a:ext uri="{FF2B5EF4-FFF2-40B4-BE49-F238E27FC236}">
                  <a16:creationId xmlns:a16="http://schemas.microsoft.com/office/drawing/2014/main" id="{645926E6-AFA4-4AB6-94C7-7F7C77F90F19}"/>
                </a:ext>
              </a:extLst>
            </p:cNvPr>
            <p:cNvSpPr/>
            <p:nvPr/>
          </p:nvSpPr>
          <p:spPr>
            <a:xfrm rot="3305447">
              <a:off x="1909263" y="5011163"/>
              <a:ext cx="85919" cy="670167"/>
            </a:xfrm>
            <a:custGeom>
              <a:avLst/>
              <a:gdLst>
                <a:gd name="connsiteX0" fmla="*/ 94511 w 85918"/>
                <a:gd name="connsiteY0" fmla="*/ 0 h 670167"/>
                <a:gd name="connsiteX1" fmla="*/ 94511 w 85918"/>
                <a:gd name="connsiteY1" fmla="*/ 673604 h 670167"/>
                <a:gd name="connsiteX2" fmla="*/ 0 w 85918"/>
                <a:gd name="connsiteY2" fmla="*/ 673604 h 670167"/>
                <a:gd name="connsiteX3" fmla="*/ 0 w 85918"/>
                <a:gd name="connsiteY3" fmla="*/ 0 h 670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918" h="670167">
                  <a:moveTo>
                    <a:pt x="94511" y="0"/>
                  </a:moveTo>
                  <a:lnTo>
                    <a:pt x="94511" y="673604"/>
                  </a:lnTo>
                  <a:lnTo>
                    <a:pt x="0" y="6736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D4D4D"/>
            </a:solidFill>
            <a:ln w="171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" name="Dowolny kształt: kształt 13">
              <a:extLst>
                <a:ext uri="{FF2B5EF4-FFF2-40B4-BE49-F238E27FC236}">
                  <a16:creationId xmlns:a16="http://schemas.microsoft.com/office/drawing/2014/main" id="{DBFAA0F5-2528-4A6D-8982-AD3F4C9E1E8F}"/>
                </a:ext>
              </a:extLst>
            </p:cNvPr>
            <p:cNvSpPr/>
            <p:nvPr/>
          </p:nvSpPr>
          <p:spPr>
            <a:xfrm rot="3305447">
              <a:off x="-524953" y="4997334"/>
              <a:ext cx="2646301" cy="2302626"/>
            </a:xfrm>
            <a:custGeom>
              <a:avLst/>
              <a:gdLst>
                <a:gd name="connsiteX0" fmla="*/ 360859 w 2646300"/>
                <a:gd name="connsiteY0" fmla="*/ 2318091 h 2302625"/>
                <a:gd name="connsiteX1" fmla="*/ 0 w 2646300"/>
                <a:gd name="connsiteY1" fmla="*/ 1957232 h 2302625"/>
                <a:gd name="connsiteX2" fmla="*/ 0 w 2646300"/>
                <a:gd name="connsiteY2" fmla="*/ 360859 h 2302625"/>
                <a:gd name="connsiteX3" fmla="*/ 360859 w 2646300"/>
                <a:gd name="connsiteY3" fmla="*/ 0 h 2302625"/>
                <a:gd name="connsiteX4" fmla="*/ 2295752 w 2646300"/>
                <a:gd name="connsiteY4" fmla="*/ 0 h 2302625"/>
                <a:gd name="connsiteX5" fmla="*/ 2656611 w 2646300"/>
                <a:gd name="connsiteY5" fmla="*/ 360859 h 2302625"/>
                <a:gd name="connsiteX6" fmla="*/ 2656611 w 2646300"/>
                <a:gd name="connsiteY6" fmla="*/ 1957232 h 2302625"/>
                <a:gd name="connsiteX7" fmla="*/ 2295752 w 2646300"/>
                <a:gd name="connsiteY7" fmla="*/ 2318091 h 2302625"/>
                <a:gd name="connsiteX8" fmla="*/ 360859 w 2646300"/>
                <a:gd name="connsiteY8" fmla="*/ 2318091 h 2302625"/>
                <a:gd name="connsiteX9" fmla="*/ 360859 w 2646300"/>
                <a:gd name="connsiteY9" fmla="*/ 94511 h 2302625"/>
                <a:gd name="connsiteX10" fmla="*/ 92792 w 2646300"/>
                <a:gd name="connsiteY10" fmla="*/ 362578 h 2302625"/>
                <a:gd name="connsiteX11" fmla="*/ 92792 w 2646300"/>
                <a:gd name="connsiteY11" fmla="*/ 1958951 h 2302625"/>
                <a:gd name="connsiteX12" fmla="*/ 360859 w 2646300"/>
                <a:gd name="connsiteY12" fmla="*/ 2227018 h 2302625"/>
                <a:gd name="connsiteX13" fmla="*/ 2295752 w 2646300"/>
                <a:gd name="connsiteY13" fmla="*/ 2227018 h 2302625"/>
                <a:gd name="connsiteX14" fmla="*/ 2563819 w 2646300"/>
                <a:gd name="connsiteY14" fmla="*/ 1958951 h 2302625"/>
                <a:gd name="connsiteX15" fmla="*/ 2563819 w 2646300"/>
                <a:gd name="connsiteY15" fmla="*/ 362578 h 2302625"/>
                <a:gd name="connsiteX16" fmla="*/ 2295752 w 2646300"/>
                <a:gd name="connsiteY16" fmla="*/ 94511 h 2302625"/>
                <a:gd name="connsiteX17" fmla="*/ 360859 w 2646300"/>
                <a:gd name="connsiteY17" fmla="*/ 94511 h 2302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46300" h="2302625">
                  <a:moveTo>
                    <a:pt x="360859" y="2318091"/>
                  </a:moveTo>
                  <a:cubicBezTo>
                    <a:pt x="161527" y="2318091"/>
                    <a:pt x="0" y="2156564"/>
                    <a:pt x="0" y="1957232"/>
                  </a:cubicBezTo>
                  <a:lnTo>
                    <a:pt x="0" y="360859"/>
                  </a:lnTo>
                  <a:cubicBezTo>
                    <a:pt x="0" y="161527"/>
                    <a:pt x="161527" y="0"/>
                    <a:pt x="360859" y="0"/>
                  </a:cubicBezTo>
                  <a:lnTo>
                    <a:pt x="2295752" y="0"/>
                  </a:lnTo>
                  <a:cubicBezTo>
                    <a:pt x="2495084" y="0"/>
                    <a:pt x="2656611" y="161527"/>
                    <a:pt x="2656611" y="360859"/>
                  </a:cubicBezTo>
                  <a:lnTo>
                    <a:pt x="2656611" y="1957232"/>
                  </a:lnTo>
                  <a:cubicBezTo>
                    <a:pt x="2656611" y="2156564"/>
                    <a:pt x="2495084" y="2318091"/>
                    <a:pt x="2295752" y="2318091"/>
                  </a:cubicBezTo>
                  <a:lnTo>
                    <a:pt x="360859" y="2318091"/>
                  </a:lnTo>
                  <a:close/>
                  <a:moveTo>
                    <a:pt x="360859" y="94511"/>
                  </a:moveTo>
                  <a:cubicBezTo>
                    <a:pt x="213079" y="94511"/>
                    <a:pt x="92792" y="214797"/>
                    <a:pt x="92792" y="362578"/>
                  </a:cubicBezTo>
                  <a:lnTo>
                    <a:pt x="92792" y="1958951"/>
                  </a:lnTo>
                  <a:cubicBezTo>
                    <a:pt x="92792" y="2106731"/>
                    <a:pt x="213079" y="2227018"/>
                    <a:pt x="360859" y="2227018"/>
                  </a:cubicBezTo>
                  <a:lnTo>
                    <a:pt x="2295752" y="2227018"/>
                  </a:lnTo>
                  <a:cubicBezTo>
                    <a:pt x="2443533" y="2227018"/>
                    <a:pt x="2563819" y="2106731"/>
                    <a:pt x="2563819" y="1958951"/>
                  </a:cubicBezTo>
                  <a:lnTo>
                    <a:pt x="2563819" y="362578"/>
                  </a:lnTo>
                  <a:cubicBezTo>
                    <a:pt x="2563819" y="214797"/>
                    <a:pt x="2443533" y="94511"/>
                    <a:pt x="2295752" y="94511"/>
                  </a:cubicBezTo>
                  <a:lnTo>
                    <a:pt x="360859" y="94511"/>
                  </a:lnTo>
                  <a:close/>
                </a:path>
              </a:pathLst>
            </a:custGeom>
            <a:solidFill>
              <a:srgbClr val="4D4D4D"/>
            </a:solidFill>
            <a:ln w="171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5" name="Dowolny kształt: kształt 14">
              <a:extLst>
                <a:ext uri="{FF2B5EF4-FFF2-40B4-BE49-F238E27FC236}">
                  <a16:creationId xmlns:a16="http://schemas.microsoft.com/office/drawing/2014/main" id="{C1D33801-39D6-4B72-9AE7-6792F18C2FF5}"/>
                </a:ext>
              </a:extLst>
            </p:cNvPr>
            <p:cNvSpPr/>
            <p:nvPr/>
          </p:nvSpPr>
          <p:spPr>
            <a:xfrm rot="3305447">
              <a:off x="223784" y="5572178"/>
              <a:ext cx="1649642" cy="807637"/>
            </a:xfrm>
            <a:custGeom>
              <a:avLst/>
              <a:gdLst>
                <a:gd name="connsiteX0" fmla="*/ 30931 w 1649642"/>
                <a:gd name="connsiteY0" fmla="*/ 819666 h 807637"/>
                <a:gd name="connsiteX1" fmla="*/ 0 w 1649642"/>
                <a:gd name="connsiteY1" fmla="*/ 788736 h 807637"/>
                <a:gd name="connsiteX2" fmla="*/ 0 w 1649642"/>
                <a:gd name="connsiteY2" fmla="*/ 30931 h 807637"/>
                <a:gd name="connsiteX3" fmla="*/ 30931 w 1649642"/>
                <a:gd name="connsiteY3" fmla="*/ 0 h 807637"/>
                <a:gd name="connsiteX4" fmla="*/ 1627303 w 1649642"/>
                <a:gd name="connsiteY4" fmla="*/ 0 h 807637"/>
                <a:gd name="connsiteX5" fmla="*/ 1658234 w 1649642"/>
                <a:gd name="connsiteY5" fmla="*/ 30931 h 807637"/>
                <a:gd name="connsiteX6" fmla="*/ 1658234 w 1649642"/>
                <a:gd name="connsiteY6" fmla="*/ 788736 h 807637"/>
                <a:gd name="connsiteX7" fmla="*/ 1627303 w 1649642"/>
                <a:gd name="connsiteY7" fmla="*/ 819666 h 807637"/>
                <a:gd name="connsiteX8" fmla="*/ 30931 w 1649642"/>
                <a:gd name="connsiteY8" fmla="*/ 819666 h 807637"/>
                <a:gd name="connsiteX9" fmla="*/ 185585 w 1649642"/>
                <a:gd name="connsiteY9" fmla="*/ 92793 h 807637"/>
                <a:gd name="connsiteX10" fmla="*/ 92792 w 1649642"/>
                <a:gd name="connsiteY10" fmla="*/ 185585 h 807637"/>
                <a:gd name="connsiteX11" fmla="*/ 92792 w 1649642"/>
                <a:gd name="connsiteY11" fmla="*/ 634082 h 807637"/>
                <a:gd name="connsiteX12" fmla="*/ 185585 w 1649642"/>
                <a:gd name="connsiteY12" fmla="*/ 726874 h 807637"/>
                <a:gd name="connsiteX13" fmla="*/ 1472649 w 1649642"/>
                <a:gd name="connsiteY13" fmla="*/ 726874 h 807637"/>
                <a:gd name="connsiteX14" fmla="*/ 1565442 w 1649642"/>
                <a:gd name="connsiteY14" fmla="*/ 634082 h 807637"/>
                <a:gd name="connsiteX15" fmla="*/ 1565442 w 1649642"/>
                <a:gd name="connsiteY15" fmla="*/ 185585 h 807637"/>
                <a:gd name="connsiteX16" fmla="*/ 1472649 w 1649642"/>
                <a:gd name="connsiteY16" fmla="*/ 92793 h 807637"/>
                <a:gd name="connsiteX17" fmla="*/ 185585 w 1649642"/>
                <a:gd name="connsiteY17" fmla="*/ 92793 h 807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49642" h="807637">
                  <a:moveTo>
                    <a:pt x="30931" y="819666"/>
                  </a:moveTo>
                  <a:cubicBezTo>
                    <a:pt x="13747" y="819666"/>
                    <a:pt x="0" y="805919"/>
                    <a:pt x="0" y="788736"/>
                  </a:cubicBezTo>
                  <a:lnTo>
                    <a:pt x="0" y="30931"/>
                  </a:lnTo>
                  <a:cubicBezTo>
                    <a:pt x="0" y="13747"/>
                    <a:pt x="13747" y="0"/>
                    <a:pt x="30931" y="0"/>
                  </a:cubicBezTo>
                  <a:lnTo>
                    <a:pt x="1627303" y="0"/>
                  </a:lnTo>
                  <a:cubicBezTo>
                    <a:pt x="1644487" y="0"/>
                    <a:pt x="1658234" y="13747"/>
                    <a:pt x="1658234" y="30931"/>
                  </a:cubicBezTo>
                  <a:lnTo>
                    <a:pt x="1658234" y="788736"/>
                  </a:lnTo>
                  <a:cubicBezTo>
                    <a:pt x="1658234" y="805919"/>
                    <a:pt x="1644487" y="819666"/>
                    <a:pt x="1627303" y="819666"/>
                  </a:cubicBezTo>
                  <a:lnTo>
                    <a:pt x="30931" y="819666"/>
                  </a:lnTo>
                  <a:close/>
                  <a:moveTo>
                    <a:pt x="185585" y="92793"/>
                  </a:moveTo>
                  <a:cubicBezTo>
                    <a:pt x="134033" y="92793"/>
                    <a:pt x="92792" y="134034"/>
                    <a:pt x="92792" y="185585"/>
                  </a:cubicBezTo>
                  <a:lnTo>
                    <a:pt x="92792" y="634082"/>
                  </a:lnTo>
                  <a:cubicBezTo>
                    <a:pt x="92792" y="685633"/>
                    <a:pt x="134033" y="726874"/>
                    <a:pt x="185585" y="726874"/>
                  </a:cubicBezTo>
                  <a:lnTo>
                    <a:pt x="1472649" y="726874"/>
                  </a:lnTo>
                  <a:cubicBezTo>
                    <a:pt x="1524201" y="726874"/>
                    <a:pt x="1565442" y="685633"/>
                    <a:pt x="1565442" y="634082"/>
                  </a:cubicBezTo>
                  <a:lnTo>
                    <a:pt x="1565442" y="185585"/>
                  </a:lnTo>
                  <a:cubicBezTo>
                    <a:pt x="1565442" y="134034"/>
                    <a:pt x="1524201" y="92793"/>
                    <a:pt x="1472649" y="92793"/>
                  </a:cubicBezTo>
                  <a:lnTo>
                    <a:pt x="185585" y="92793"/>
                  </a:lnTo>
                  <a:close/>
                </a:path>
              </a:pathLst>
            </a:custGeom>
            <a:solidFill>
              <a:srgbClr val="4D4D4D"/>
            </a:solidFill>
            <a:ln w="171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17" name="Dowolny kształt: kształt 16">
            <a:extLst>
              <a:ext uri="{FF2B5EF4-FFF2-40B4-BE49-F238E27FC236}">
                <a16:creationId xmlns:a16="http://schemas.microsoft.com/office/drawing/2014/main" id="{A4C2BDED-3241-4AA9-927E-14C66CA28757}"/>
              </a:ext>
            </a:extLst>
          </p:cNvPr>
          <p:cNvSpPr/>
          <p:nvPr/>
        </p:nvSpPr>
        <p:spPr>
          <a:xfrm rot="3745643">
            <a:off x="2439648" y="4411728"/>
            <a:ext cx="1924582" cy="463962"/>
          </a:xfrm>
          <a:custGeom>
            <a:avLst/>
            <a:gdLst>
              <a:gd name="connsiteX0" fmla="*/ 1859284 w 1924582"/>
              <a:gd name="connsiteY0" fmla="*/ 472554 h 463961"/>
              <a:gd name="connsiteX1" fmla="*/ 967446 w 1924582"/>
              <a:gd name="connsiteY1" fmla="*/ 111695 h 463961"/>
              <a:gd name="connsiteX2" fmla="*/ 75609 w 1924582"/>
              <a:gd name="connsiteY2" fmla="*/ 472554 h 463961"/>
              <a:gd name="connsiteX3" fmla="*/ 0 w 1924582"/>
              <a:gd name="connsiteY3" fmla="*/ 395227 h 463961"/>
              <a:gd name="connsiteX4" fmla="*/ 967446 w 1924582"/>
              <a:gd name="connsiteY4" fmla="*/ 0 h 463961"/>
              <a:gd name="connsiteX5" fmla="*/ 1934893 w 1924582"/>
              <a:gd name="connsiteY5" fmla="*/ 395227 h 463961"/>
              <a:gd name="connsiteX6" fmla="*/ 1859284 w 1924582"/>
              <a:gd name="connsiteY6" fmla="*/ 472554 h 463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24582" h="463961">
                <a:moveTo>
                  <a:pt x="1859284" y="472554"/>
                </a:moveTo>
                <a:cubicBezTo>
                  <a:pt x="1616993" y="238854"/>
                  <a:pt x="1300812" y="111695"/>
                  <a:pt x="967446" y="111695"/>
                </a:cubicBezTo>
                <a:cubicBezTo>
                  <a:pt x="634081" y="111695"/>
                  <a:pt x="317900" y="240573"/>
                  <a:pt x="75609" y="472554"/>
                </a:cubicBezTo>
                <a:lnTo>
                  <a:pt x="0" y="395227"/>
                </a:lnTo>
                <a:cubicBezTo>
                  <a:pt x="262912" y="140907"/>
                  <a:pt x="604869" y="0"/>
                  <a:pt x="967446" y="0"/>
                </a:cubicBezTo>
                <a:cubicBezTo>
                  <a:pt x="1328306" y="0"/>
                  <a:pt x="1671981" y="140907"/>
                  <a:pt x="1934893" y="395227"/>
                </a:cubicBezTo>
                <a:lnTo>
                  <a:pt x="1859284" y="472554"/>
                </a:lnTo>
                <a:close/>
              </a:path>
            </a:pathLst>
          </a:custGeom>
          <a:solidFill>
            <a:srgbClr val="4D4D4D"/>
          </a:solidFill>
          <a:ln w="17135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21" name="Dowolny kształt: kształt 20">
            <a:extLst>
              <a:ext uri="{FF2B5EF4-FFF2-40B4-BE49-F238E27FC236}">
                <a16:creationId xmlns:a16="http://schemas.microsoft.com/office/drawing/2014/main" id="{1950F76D-2B04-42B4-8B61-41041B89F8B1}"/>
              </a:ext>
            </a:extLst>
          </p:cNvPr>
          <p:cNvSpPr/>
          <p:nvPr/>
        </p:nvSpPr>
        <p:spPr>
          <a:xfrm rot="3745643">
            <a:off x="2436018" y="4918493"/>
            <a:ext cx="824821" cy="206205"/>
          </a:xfrm>
          <a:custGeom>
            <a:avLst/>
            <a:gdLst>
              <a:gd name="connsiteX0" fmla="*/ 0 w 824821"/>
              <a:gd name="connsiteY0" fmla="*/ 144344 h 206205"/>
              <a:gd name="connsiteX1" fmla="*/ 415847 w 824821"/>
              <a:gd name="connsiteY1" fmla="*/ 0 h 206205"/>
              <a:gd name="connsiteX2" fmla="*/ 831695 w 824821"/>
              <a:gd name="connsiteY2" fmla="*/ 144344 h 206205"/>
              <a:gd name="connsiteX3" fmla="*/ 757804 w 824821"/>
              <a:gd name="connsiteY3" fmla="*/ 214797 h 206205"/>
              <a:gd name="connsiteX4" fmla="*/ 415847 w 824821"/>
              <a:gd name="connsiteY4" fmla="*/ 97948 h 206205"/>
              <a:gd name="connsiteX5" fmla="*/ 73890 w 824821"/>
              <a:gd name="connsiteY5" fmla="*/ 214797 h 206205"/>
              <a:gd name="connsiteX6" fmla="*/ 0 w 824821"/>
              <a:gd name="connsiteY6" fmla="*/ 144344 h 206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24821" h="206205">
                <a:moveTo>
                  <a:pt x="0" y="144344"/>
                </a:moveTo>
                <a:cubicBezTo>
                  <a:pt x="111695" y="53270"/>
                  <a:pt x="262912" y="0"/>
                  <a:pt x="415847" y="0"/>
                </a:cubicBezTo>
                <a:cubicBezTo>
                  <a:pt x="568783" y="0"/>
                  <a:pt x="720000" y="53270"/>
                  <a:pt x="831695" y="144344"/>
                </a:cubicBezTo>
                <a:lnTo>
                  <a:pt x="757804" y="214797"/>
                </a:lnTo>
                <a:cubicBezTo>
                  <a:pt x="665012" y="139189"/>
                  <a:pt x="543007" y="97948"/>
                  <a:pt x="415847" y="97948"/>
                </a:cubicBezTo>
                <a:cubicBezTo>
                  <a:pt x="288687" y="97948"/>
                  <a:pt x="166683" y="139189"/>
                  <a:pt x="73890" y="214797"/>
                </a:cubicBezTo>
                <a:lnTo>
                  <a:pt x="0" y="144344"/>
                </a:lnTo>
                <a:close/>
              </a:path>
            </a:pathLst>
          </a:custGeom>
          <a:solidFill>
            <a:srgbClr val="4D4D4D"/>
          </a:solidFill>
          <a:ln w="17135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29" name="Dowolny kształt: kształt 28">
            <a:extLst>
              <a:ext uri="{FF2B5EF4-FFF2-40B4-BE49-F238E27FC236}">
                <a16:creationId xmlns:a16="http://schemas.microsoft.com/office/drawing/2014/main" id="{B1A6DE70-27B6-4BCC-B876-449270DB6F6E}"/>
              </a:ext>
            </a:extLst>
          </p:cNvPr>
          <p:cNvSpPr/>
          <p:nvPr/>
        </p:nvSpPr>
        <p:spPr>
          <a:xfrm rot="3745643">
            <a:off x="2433468" y="4666456"/>
            <a:ext cx="1391886" cy="326492"/>
          </a:xfrm>
          <a:custGeom>
            <a:avLst/>
            <a:gdLst>
              <a:gd name="connsiteX0" fmla="*/ 1316277 w 1391885"/>
              <a:gd name="connsiteY0" fmla="*/ 336802 h 326491"/>
              <a:gd name="connsiteX1" fmla="*/ 694224 w 1391885"/>
              <a:gd name="connsiteY1" fmla="*/ 101384 h 326491"/>
              <a:gd name="connsiteX2" fmla="*/ 73890 w 1391885"/>
              <a:gd name="connsiteY2" fmla="*/ 336802 h 326491"/>
              <a:gd name="connsiteX3" fmla="*/ 0 w 1391885"/>
              <a:gd name="connsiteY3" fmla="*/ 264630 h 326491"/>
              <a:gd name="connsiteX4" fmla="*/ 695943 w 1391885"/>
              <a:gd name="connsiteY4" fmla="*/ 0 h 326491"/>
              <a:gd name="connsiteX5" fmla="*/ 1391886 w 1391885"/>
              <a:gd name="connsiteY5" fmla="*/ 264630 h 326491"/>
              <a:gd name="connsiteX6" fmla="*/ 1316277 w 1391885"/>
              <a:gd name="connsiteY6" fmla="*/ 336802 h 326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91885" h="326491">
                <a:moveTo>
                  <a:pt x="1316277" y="336802"/>
                </a:moveTo>
                <a:cubicBezTo>
                  <a:pt x="1146158" y="185585"/>
                  <a:pt x="926205" y="101384"/>
                  <a:pt x="694224" y="101384"/>
                </a:cubicBezTo>
                <a:cubicBezTo>
                  <a:pt x="462243" y="101384"/>
                  <a:pt x="244010" y="185585"/>
                  <a:pt x="73890" y="336802"/>
                </a:cubicBezTo>
                <a:lnTo>
                  <a:pt x="0" y="264630"/>
                </a:lnTo>
                <a:cubicBezTo>
                  <a:pt x="190740" y="94511"/>
                  <a:pt x="436468" y="0"/>
                  <a:pt x="695943" y="0"/>
                </a:cubicBezTo>
                <a:cubicBezTo>
                  <a:pt x="955418" y="0"/>
                  <a:pt x="1201146" y="92792"/>
                  <a:pt x="1391886" y="264630"/>
                </a:cubicBezTo>
                <a:lnTo>
                  <a:pt x="1316277" y="336802"/>
                </a:lnTo>
                <a:close/>
              </a:path>
            </a:pathLst>
          </a:custGeom>
          <a:solidFill>
            <a:srgbClr val="4D4D4D"/>
          </a:solidFill>
          <a:ln w="17135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161" name="pole tekstowe 160">
            <a:extLst>
              <a:ext uri="{FF2B5EF4-FFF2-40B4-BE49-F238E27FC236}">
                <a16:creationId xmlns:a16="http://schemas.microsoft.com/office/drawing/2014/main" id="{F9EDFFE3-35B2-4526-87AF-7B5E2CE874CE}"/>
              </a:ext>
            </a:extLst>
          </p:cNvPr>
          <p:cNvSpPr txBox="1"/>
          <p:nvPr/>
        </p:nvSpPr>
        <p:spPr>
          <a:xfrm>
            <a:off x="4749570" y="5590293"/>
            <a:ext cx="11076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dirty="0">
                <a:solidFill>
                  <a:schemeClr val="bg1"/>
                </a:solidFill>
              </a:rPr>
              <a:t>Mapowanie</a:t>
            </a:r>
          </a:p>
        </p:txBody>
      </p:sp>
      <p:sp>
        <p:nvSpPr>
          <p:cNvPr id="163" name="pole tekstowe 162">
            <a:extLst>
              <a:ext uri="{FF2B5EF4-FFF2-40B4-BE49-F238E27FC236}">
                <a16:creationId xmlns:a16="http://schemas.microsoft.com/office/drawing/2014/main" id="{D168AD35-75CE-4E6D-A81E-F18E30332D30}"/>
              </a:ext>
            </a:extLst>
          </p:cNvPr>
          <p:cNvSpPr txBox="1"/>
          <p:nvPr/>
        </p:nvSpPr>
        <p:spPr>
          <a:xfrm>
            <a:off x="5695077" y="3778446"/>
            <a:ext cx="25916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dirty="0">
                <a:solidFill>
                  <a:schemeClr val="accent4"/>
                </a:solidFill>
              </a:rPr>
              <a:t>Opracowywanie dokumentacji projektowej i walidacja zainstalowanych urządzeń pomiarowych zgodnie z wymaganiami systemów jakości ISO, HACCP, GAMP.</a:t>
            </a:r>
          </a:p>
        </p:txBody>
      </p:sp>
      <p:sp>
        <p:nvSpPr>
          <p:cNvPr id="165" name="pole tekstowe 164">
            <a:extLst>
              <a:ext uri="{FF2B5EF4-FFF2-40B4-BE49-F238E27FC236}">
                <a16:creationId xmlns:a16="http://schemas.microsoft.com/office/drawing/2014/main" id="{CAFC5DCA-A6E8-4F42-850B-1185504C46D8}"/>
              </a:ext>
            </a:extLst>
          </p:cNvPr>
          <p:cNvSpPr txBox="1"/>
          <p:nvPr/>
        </p:nvSpPr>
        <p:spPr>
          <a:xfrm>
            <a:off x="8704935" y="3804565"/>
            <a:ext cx="11076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dirty="0">
                <a:solidFill>
                  <a:schemeClr val="bg1"/>
                </a:solidFill>
              </a:rPr>
              <a:t>Doradztwo techniczne</a:t>
            </a:r>
            <a:br>
              <a:rPr lang="pl-PL" sz="1600" dirty="0">
                <a:solidFill>
                  <a:schemeClr val="bg1"/>
                </a:solidFill>
              </a:rPr>
            </a:br>
            <a:r>
              <a:rPr lang="pl-PL" sz="1600" dirty="0">
                <a:solidFill>
                  <a:schemeClr val="bg1"/>
                </a:solidFill>
              </a:rPr>
              <a:t> i ekspertyzy </a:t>
            </a:r>
          </a:p>
        </p:txBody>
      </p:sp>
      <p:sp>
        <p:nvSpPr>
          <p:cNvPr id="171" name="pole tekstowe 170">
            <a:extLst>
              <a:ext uri="{FF2B5EF4-FFF2-40B4-BE49-F238E27FC236}">
                <a16:creationId xmlns:a16="http://schemas.microsoft.com/office/drawing/2014/main" id="{463E754C-DD48-4939-862B-BBCF04C839EB}"/>
              </a:ext>
            </a:extLst>
          </p:cNvPr>
          <p:cNvSpPr txBox="1"/>
          <p:nvPr/>
        </p:nvSpPr>
        <p:spPr>
          <a:xfrm>
            <a:off x="9377921" y="2065057"/>
            <a:ext cx="110765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dirty="0">
                <a:solidFill>
                  <a:schemeClr val="bg1"/>
                </a:solidFill>
              </a:rPr>
              <a:t>Wzorcowanie </a:t>
            </a:r>
          </a:p>
          <a:p>
            <a:pPr algn="ctr"/>
            <a:r>
              <a:rPr lang="pl-PL" sz="1600" dirty="0">
                <a:solidFill>
                  <a:schemeClr val="bg1"/>
                </a:solidFill>
              </a:rPr>
              <a:t>i usługi ponownego wzorcowania przyrządów</a:t>
            </a:r>
          </a:p>
        </p:txBody>
      </p:sp>
      <p:grpSp>
        <p:nvGrpSpPr>
          <p:cNvPr id="47" name="Grupa 46">
            <a:extLst>
              <a:ext uri="{FF2B5EF4-FFF2-40B4-BE49-F238E27FC236}">
                <a16:creationId xmlns:a16="http://schemas.microsoft.com/office/drawing/2014/main" id="{1C229566-64D5-4A85-B0CA-BC7562D22F87}"/>
              </a:ext>
            </a:extLst>
          </p:cNvPr>
          <p:cNvGrpSpPr/>
          <p:nvPr/>
        </p:nvGrpSpPr>
        <p:grpSpPr>
          <a:xfrm>
            <a:off x="-1" y="-1"/>
            <a:ext cx="940604" cy="1201737"/>
            <a:chOff x="-1" y="-1"/>
            <a:chExt cx="940604" cy="1201737"/>
          </a:xfrm>
        </p:grpSpPr>
        <p:sp>
          <p:nvSpPr>
            <p:cNvPr id="48" name="Prostokąt 47">
              <a:extLst>
                <a:ext uri="{FF2B5EF4-FFF2-40B4-BE49-F238E27FC236}">
                  <a16:creationId xmlns:a16="http://schemas.microsoft.com/office/drawing/2014/main" id="{97C0320A-7B07-45C6-97DB-2C2811039688}"/>
                </a:ext>
              </a:extLst>
            </p:cNvPr>
            <p:cNvSpPr/>
            <p:nvPr userDrawn="1"/>
          </p:nvSpPr>
          <p:spPr>
            <a:xfrm>
              <a:off x="0" y="168276"/>
              <a:ext cx="171460" cy="25638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9" name="Prostokąt 48">
              <a:extLst>
                <a:ext uri="{FF2B5EF4-FFF2-40B4-BE49-F238E27FC236}">
                  <a16:creationId xmlns:a16="http://schemas.microsoft.com/office/drawing/2014/main" id="{6A2EA355-28A9-4127-9D22-9CCF6EAC98C2}"/>
                </a:ext>
              </a:extLst>
            </p:cNvPr>
            <p:cNvSpPr/>
            <p:nvPr userDrawn="1"/>
          </p:nvSpPr>
          <p:spPr>
            <a:xfrm>
              <a:off x="171460" y="424657"/>
              <a:ext cx="256381" cy="25638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0" name="Prostokąt 49">
              <a:extLst>
                <a:ext uri="{FF2B5EF4-FFF2-40B4-BE49-F238E27FC236}">
                  <a16:creationId xmlns:a16="http://schemas.microsoft.com/office/drawing/2014/main" id="{85F0072F-94E0-445E-869A-9C69D0E0507C}"/>
                </a:ext>
              </a:extLst>
            </p:cNvPr>
            <p:cNvSpPr/>
            <p:nvPr userDrawn="1"/>
          </p:nvSpPr>
          <p:spPr>
            <a:xfrm>
              <a:off x="171460" y="-1"/>
              <a:ext cx="256381" cy="16827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1" name="Prostokąt 50">
              <a:extLst>
                <a:ext uri="{FF2B5EF4-FFF2-40B4-BE49-F238E27FC236}">
                  <a16:creationId xmlns:a16="http://schemas.microsoft.com/office/drawing/2014/main" id="{AC50CF5F-3220-487C-BD17-682008AEA3F6}"/>
                </a:ext>
              </a:extLst>
            </p:cNvPr>
            <p:cNvSpPr/>
            <p:nvPr userDrawn="1"/>
          </p:nvSpPr>
          <p:spPr>
            <a:xfrm>
              <a:off x="427841" y="681038"/>
              <a:ext cx="256381" cy="25638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2" name="Prostokąt 51">
              <a:extLst>
                <a:ext uri="{FF2B5EF4-FFF2-40B4-BE49-F238E27FC236}">
                  <a16:creationId xmlns:a16="http://schemas.microsoft.com/office/drawing/2014/main" id="{BBE56F26-F474-4DCA-887A-D25B1120D7A4}"/>
                </a:ext>
              </a:extLst>
            </p:cNvPr>
            <p:cNvSpPr/>
            <p:nvPr userDrawn="1"/>
          </p:nvSpPr>
          <p:spPr>
            <a:xfrm>
              <a:off x="427841" y="172244"/>
              <a:ext cx="256381" cy="256381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1" name="Prostokąt 60">
              <a:extLst>
                <a:ext uri="{FF2B5EF4-FFF2-40B4-BE49-F238E27FC236}">
                  <a16:creationId xmlns:a16="http://schemas.microsoft.com/office/drawing/2014/main" id="{C03ECE20-F160-4805-ACB6-E4CC257C54A6}"/>
                </a:ext>
              </a:extLst>
            </p:cNvPr>
            <p:cNvSpPr/>
            <p:nvPr userDrawn="1"/>
          </p:nvSpPr>
          <p:spPr>
            <a:xfrm>
              <a:off x="684222" y="432593"/>
              <a:ext cx="256381" cy="25638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3" name="Prostokąt 62">
              <a:extLst>
                <a:ext uri="{FF2B5EF4-FFF2-40B4-BE49-F238E27FC236}">
                  <a16:creationId xmlns:a16="http://schemas.microsoft.com/office/drawing/2014/main" id="{546C6916-3492-4744-964D-7B232E9201D4}"/>
                </a:ext>
              </a:extLst>
            </p:cNvPr>
            <p:cNvSpPr/>
            <p:nvPr userDrawn="1"/>
          </p:nvSpPr>
          <p:spPr>
            <a:xfrm>
              <a:off x="-1" y="688974"/>
              <a:ext cx="171460" cy="25638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5" name="Prostokąt 64">
              <a:extLst>
                <a:ext uri="{FF2B5EF4-FFF2-40B4-BE49-F238E27FC236}">
                  <a16:creationId xmlns:a16="http://schemas.microsoft.com/office/drawing/2014/main" id="{BE43AB77-CCAE-4C46-9F38-595D155C3012}"/>
                </a:ext>
              </a:extLst>
            </p:cNvPr>
            <p:cNvSpPr/>
            <p:nvPr userDrawn="1"/>
          </p:nvSpPr>
          <p:spPr>
            <a:xfrm>
              <a:off x="684222" y="-1"/>
              <a:ext cx="256381" cy="16827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6" name="Prostokąt 65">
              <a:extLst>
                <a:ext uri="{FF2B5EF4-FFF2-40B4-BE49-F238E27FC236}">
                  <a16:creationId xmlns:a16="http://schemas.microsoft.com/office/drawing/2014/main" id="{E06AF30B-D24C-46AA-998F-8505751E9EEF}"/>
                </a:ext>
              </a:extLst>
            </p:cNvPr>
            <p:cNvSpPr/>
            <p:nvPr userDrawn="1"/>
          </p:nvSpPr>
          <p:spPr>
            <a:xfrm>
              <a:off x="174626" y="945355"/>
              <a:ext cx="256381" cy="256381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7" name="Prostokąt 66">
              <a:extLst>
                <a:ext uri="{FF2B5EF4-FFF2-40B4-BE49-F238E27FC236}">
                  <a16:creationId xmlns:a16="http://schemas.microsoft.com/office/drawing/2014/main" id="{DED85F9A-A6C6-467E-A6FF-EEE199CC22CB}"/>
                </a:ext>
              </a:extLst>
            </p:cNvPr>
            <p:cNvSpPr/>
            <p:nvPr/>
          </p:nvSpPr>
          <p:spPr>
            <a:xfrm>
              <a:off x="171459" y="688973"/>
              <a:ext cx="256381" cy="25638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sp>
        <p:nvSpPr>
          <p:cNvPr id="18" name="Dowolny kształt: kształt 17">
            <a:extLst>
              <a:ext uri="{FF2B5EF4-FFF2-40B4-BE49-F238E27FC236}">
                <a16:creationId xmlns:a16="http://schemas.microsoft.com/office/drawing/2014/main" id="{A9530C0F-7E86-479A-967B-01E64AA900E0}"/>
              </a:ext>
            </a:extLst>
          </p:cNvPr>
          <p:cNvSpPr/>
          <p:nvPr/>
        </p:nvSpPr>
        <p:spPr>
          <a:xfrm>
            <a:off x="6933042" y="1156925"/>
            <a:ext cx="2027872" cy="1999108"/>
          </a:xfrm>
          <a:custGeom>
            <a:avLst/>
            <a:gdLst>
              <a:gd name="connsiteX0" fmla="*/ 1213237 w 1208722"/>
              <a:gd name="connsiteY0" fmla="*/ 650653 h 1191577"/>
              <a:gd name="connsiteX1" fmla="*/ 1214952 w 1208722"/>
              <a:gd name="connsiteY1" fmla="*/ 579501 h 1191577"/>
              <a:gd name="connsiteX2" fmla="*/ 1208951 w 1208722"/>
              <a:gd name="connsiteY2" fmla="*/ 510064 h 1191577"/>
              <a:gd name="connsiteX3" fmla="*/ 1088936 w 1208722"/>
              <a:gd name="connsiteY3" fmla="*/ 490347 h 1191577"/>
              <a:gd name="connsiteX4" fmla="*/ 1047788 w 1208722"/>
              <a:gd name="connsiteY4" fmla="*/ 376333 h 1191577"/>
              <a:gd name="connsiteX5" fmla="*/ 1128369 w 1208722"/>
              <a:gd name="connsiteY5" fmla="*/ 284607 h 1191577"/>
              <a:gd name="connsiteX6" fmla="*/ 1042644 w 1208722"/>
              <a:gd name="connsiteY6" fmla="*/ 173165 h 1191577"/>
              <a:gd name="connsiteX7" fmla="*/ 933773 w 1208722"/>
              <a:gd name="connsiteY7" fmla="*/ 228028 h 1191577"/>
              <a:gd name="connsiteX8" fmla="*/ 833475 w 1208722"/>
              <a:gd name="connsiteY8" fmla="*/ 160306 h 1191577"/>
              <a:gd name="connsiteX9" fmla="*/ 844619 w 1208722"/>
              <a:gd name="connsiteY9" fmla="*/ 38576 h 1191577"/>
              <a:gd name="connsiteX10" fmla="*/ 713460 w 1208722"/>
              <a:gd name="connsiteY10" fmla="*/ 0 h 1191577"/>
              <a:gd name="connsiteX11" fmla="*/ 656881 w 1208722"/>
              <a:gd name="connsiteY11" fmla="*/ 108013 h 1191577"/>
              <a:gd name="connsiteX12" fmla="*/ 536009 w 1208722"/>
              <a:gd name="connsiteY12" fmla="*/ 110585 h 1191577"/>
              <a:gd name="connsiteX13" fmla="*/ 474287 w 1208722"/>
              <a:gd name="connsiteY13" fmla="*/ 5143 h 1191577"/>
              <a:gd name="connsiteX14" fmla="*/ 341414 w 1208722"/>
              <a:gd name="connsiteY14" fmla="*/ 52292 h 1191577"/>
              <a:gd name="connsiteX15" fmla="*/ 359416 w 1208722"/>
              <a:gd name="connsiteY15" fmla="*/ 173165 h 1191577"/>
              <a:gd name="connsiteX16" fmla="*/ 263404 w 1208722"/>
              <a:gd name="connsiteY16" fmla="*/ 246888 h 1191577"/>
              <a:gd name="connsiteX17" fmla="*/ 151104 w 1208722"/>
              <a:gd name="connsiteY17" fmla="*/ 198882 h 1191577"/>
              <a:gd name="connsiteX18" fmla="*/ 71380 w 1208722"/>
              <a:gd name="connsiteY18" fmla="*/ 314611 h 1191577"/>
              <a:gd name="connsiteX19" fmla="*/ 156248 w 1208722"/>
              <a:gd name="connsiteY19" fmla="*/ 402050 h 1191577"/>
              <a:gd name="connsiteX20" fmla="*/ 121958 w 1208722"/>
              <a:gd name="connsiteY20" fmla="*/ 517779 h 1191577"/>
              <a:gd name="connsiteX21" fmla="*/ 2800 w 1208722"/>
              <a:gd name="connsiteY21" fmla="*/ 544354 h 1191577"/>
              <a:gd name="connsiteX22" fmla="*/ 228 w 1208722"/>
              <a:gd name="connsiteY22" fmla="*/ 618077 h 1191577"/>
              <a:gd name="connsiteX23" fmla="*/ 6229 w 1208722"/>
              <a:gd name="connsiteY23" fmla="*/ 684943 h 1191577"/>
              <a:gd name="connsiteX24" fmla="*/ 126244 w 1208722"/>
              <a:gd name="connsiteY24" fmla="*/ 705517 h 1191577"/>
              <a:gd name="connsiteX25" fmla="*/ 166534 w 1208722"/>
              <a:gd name="connsiteY25" fmla="*/ 819531 h 1191577"/>
              <a:gd name="connsiteX26" fmla="*/ 85953 w 1208722"/>
              <a:gd name="connsiteY26" fmla="*/ 911257 h 1191577"/>
              <a:gd name="connsiteX27" fmla="*/ 171678 w 1208722"/>
              <a:gd name="connsiteY27" fmla="*/ 1022699 h 1191577"/>
              <a:gd name="connsiteX28" fmla="*/ 280549 w 1208722"/>
              <a:gd name="connsiteY28" fmla="*/ 968693 h 1191577"/>
              <a:gd name="connsiteX29" fmla="*/ 379990 w 1208722"/>
              <a:gd name="connsiteY29" fmla="*/ 1037273 h 1191577"/>
              <a:gd name="connsiteX30" fmla="*/ 368846 w 1208722"/>
              <a:gd name="connsiteY30" fmla="*/ 1159002 h 1191577"/>
              <a:gd name="connsiteX31" fmla="*/ 503434 w 1208722"/>
              <a:gd name="connsiteY31" fmla="*/ 1198436 h 1191577"/>
              <a:gd name="connsiteX32" fmla="*/ 560012 w 1208722"/>
              <a:gd name="connsiteY32" fmla="*/ 1089565 h 1191577"/>
              <a:gd name="connsiteX33" fmla="*/ 680884 w 1208722"/>
              <a:gd name="connsiteY33" fmla="*/ 1086136 h 1191577"/>
              <a:gd name="connsiteX34" fmla="*/ 743464 w 1208722"/>
              <a:gd name="connsiteY34" fmla="*/ 1191578 h 1191577"/>
              <a:gd name="connsiteX35" fmla="*/ 876338 w 1208722"/>
              <a:gd name="connsiteY35" fmla="*/ 1144429 h 1191577"/>
              <a:gd name="connsiteX36" fmla="*/ 858335 w 1208722"/>
              <a:gd name="connsiteY36" fmla="*/ 1023557 h 1191577"/>
              <a:gd name="connsiteX37" fmla="*/ 954347 w 1208722"/>
              <a:gd name="connsiteY37" fmla="*/ 949833 h 1191577"/>
              <a:gd name="connsiteX38" fmla="*/ 1066647 w 1208722"/>
              <a:gd name="connsiteY38" fmla="*/ 997839 h 1191577"/>
              <a:gd name="connsiteX39" fmla="*/ 1146372 w 1208722"/>
              <a:gd name="connsiteY39" fmla="*/ 882110 h 1191577"/>
              <a:gd name="connsiteX40" fmla="*/ 1060647 w 1208722"/>
              <a:gd name="connsiteY40" fmla="*/ 795528 h 1191577"/>
              <a:gd name="connsiteX41" fmla="*/ 1094937 w 1208722"/>
              <a:gd name="connsiteY41" fmla="*/ 678942 h 1191577"/>
              <a:gd name="connsiteX42" fmla="*/ 1213237 w 1208722"/>
              <a:gd name="connsiteY42" fmla="*/ 650653 h 11915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208722" h="1191577">
                <a:moveTo>
                  <a:pt x="1213237" y="650653"/>
                </a:moveTo>
                <a:cubicBezTo>
                  <a:pt x="1214952" y="627507"/>
                  <a:pt x="1215809" y="603504"/>
                  <a:pt x="1214952" y="579501"/>
                </a:cubicBezTo>
                <a:cubicBezTo>
                  <a:pt x="1214094" y="556355"/>
                  <a:pt x="1212379" y="533210"/>
                  <a:pt x="1208951" y="510064"/>
                </a:cubicBezTo>
                <a:lnTo>
                  <a:pt x="1088936" y="490347"/>
                </a:lnTo>
                <a:lnTo>
                  <a:pt x="1047788" y="376333"/>
                </a:lnTo>
                <a:lnTo>
                  <a:pt x="1128369" y="284607"/>
                </a:lnTo>
                <a:cubicBezTo>
                  <a:pt x="1104366" y="244316"/>
                  <a:pt x="1075219" y="206597"/>
                  <a:pt x="1042644" y="173165"/>
                </a:cubicBezTo>
                <a:lnTo>
                  <a:pt x="933773" y="228028"/>
                </a:lnTo>
                <a:lnTo>
                  <a:pt x="833475" y="160306"/>
                </a:lnTo>
                <a:lnTo>
                  <a:pt x="844619" y="38576"/>
                </a:lnTo>
                <a:cubicBezTo>
                  <a:pt x="803472" y="21431"/>
                  <a:pt x="758894" y="7715"/>
                  <a:pt x="713460" y="0"/>
                </a:cubicBezTo>
                <a:lnTo>
                  <a:pt x="656881" y="108013"/>
                </a:lnTo>
                <a:lnTo>
                  <a:pt x="536009" y="110585"/>
                </a:lnTo>
                <a:lnTo>
                  <a:pt x="474287" y="5143"/>
                </a:lnTo>
                <a:cubicBezTo>
                  <a:pt x="427996" y="15431"/>
                  <a:pt x="383419" y="31718"/>
                  <a:pt x="341414" y="52292"/>
                </a:cubicBezTo>
                <a:lnTo>
                  <a:pt x="359416" y="173165"/>
                </a:lnTo>
                <a:lnTo>
                  <a:pt x="263404" y="246888"/>
                </a:lnTo>
                <a:lnTo>
                  <a:pt x="151104" y="198882"/>
                </a:lnTo>
                <a:cubicBezTo>
                  <a:pt x="120243" y="234029"/>
                  <a:pt x="93668" y="272606"/>
                  <a:pt x="71380" y="314611"/>
                </a:cubicBezTo>
                <a:lnTo>
                  <a:pt x="156248" y="402050"/>
                </a:lnTo>
                <a:lnTo>
                  <a:pt x="121958" y="517779"/>
                </a:lnTo>
                <a:lnTo>
                  <a:pt x="2800" y="544354"/>
                </a:lnTo>
                <a:cubicBezTo>
                  <a:pt x="1085" y="568357"/>
                  <a:pt x="-629" y="593217"/>
                  <a:pt x="228" y="618077"/>
                </a:cubicBezTo>
                <a:cubicBezTo>
                  <a:pt x="1085" y="641223"/>
                  <a:pt x="2800" y="663512"/>
                  <a:pt x="6229" y="684943"/>
                </a:cubicBezTo>
                <a:lnTo>
                  <a:pt x="126244" y="705517"/>
                </a:lnTo>
                <a:lnTo>
                  <a:pt x="166534" y="819531"/>
                </a:lnTo>
                <a:lnTo>
                  <a:pt x="85953" y="911257"/>
                </a:lnTo>
                <a:cubicBezTo>
                  <a:pt x="109956" y="951548"/>
                  <a:pt x="139103" y="989267"/>
                  <a:pt x="171678" y="1022699"/>
                </a:cubicBezTo>
                <a:lnTo>
                  <a:pt x="280549" y="968693"/>
                </a:lnTo>
                <a:lnTo>
                  <a:pt x="379990" y="1037273"/>
                </a:lnTo>
                <a:lnTo>
                  <a:pt x="368846" y="1159002"/>
                </a:lnTo>
                <a:cubicBezTo>
                  <a:pt x="411708" y="1177004"/>
                  <a:pt x="457142" y="1190720"/>
                  <a:pt x="503434" y="1198436"/>
                </a:cubicBezTo>
                <a:lnTo>
                  <a:pt x="560012" y="1089565"/>
                </a:lnTo>
                <a:lnTo>
                  <a:pt x="680884" y="1086136"/>
                </a:lnTo>
                <a:lnTo>
                  <a:pt x="743464" y="1191578"/>
                </a:lnTo>
                <a:cubicBezTo>
                  <a:pt x="789755" y="1180433"/>
                  <a:pt x="834332" y="1165003"/>
                  <a:pt x="876338" y="1144429"/>
                </a:cubicBezTo>
                <a:lnTo>
                  <a:pt x="858335" y="1023557"/>
                </a:lnTo>
                <a:lnTo>
                  <a:pt x="954347" y="949833"/>
                </a:lnTo>
                <a:lnTo>
                  <a:pt x="1066647" y="997839"/>
                </a:lnTo>
                <a:cubicBezTo>
                  <a:pt x="1097508" y="962692"/>
                  <a:pt x="1124083" y="923258"/>
                  <a:pt x="1146372" y="882110"/>
                </a:cubicBezTo>
                <a:lnTo>
                  <a:pt x="1060647" y="795528"/>
                </a:lnTo>
                <a:lnTo>
                  <a:pt x="1094937" y="678942"/>
                </a:lnTo>
                <a:lnTo>
                  <a:pt x="1213237" y="650653"/>
                </a:lnTo>
                <a:close/>
              </a:path>
            </a:pathLst>
          </a:custGeom>
          <a:solidFill>
            <a:srgbClr val="009FE3"/>
          </a:solidFill>
          <a:ln w="8572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168" name="pole tekstowe 167">
            <a:extLst>
              <a:ext uri="{FF2B5EF4-FFF2-40B4-BE49-F238E27FC236}">
                <a16:creationId xmlns:a16="http://schemas.microsoft.com/office/drawing/2014/main" id="{190E480E-7E8B-4492-9032-B4DFCCEA259E}"/>
              </a:ext>
            </a:extLst>
          </p:cNvPr>
          <p:cNvSpPr txBox="1"/>
          <p:nvPr/>
        </p:nvSpPr>
        <p:spPr>
          <a:xfrm>
            <a:off x="7078899" y="1666210"/>
            <a:ext cx="182024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dirty="0">
                <a:solidFill>
                  <a:schemeClr val="bg1"/>
                </a:solidFill>
              </a:rPr>
              <a:t>Wypożyczanie na dowolny czas przyrządów i systemów </a:t>
            </a:r>
            <a:br>
              <a:rPr lang="pl-PL" sz="1600" dirty="0">
                <a:solidFill>
                  <a:schemeClr val="bg1"/>
                </a:solidFill>
              </a:rPr>
            </a:br>
            <a:r>
              <a:rPr lang="pl-PL" sz="1600" dirty="0">
                <a:solidFill>
                  <a:schemeClr val="bg1"/>
                </a:solidFill>
              </a:rPr>
              <a:t>pomiarowych</a:t>
            </a:r>
          </a:p>
        </p:txBody>
      </p:sp>
    </p:spTree>
    <p:extLst>
      <p:ext uri="{BB962C8B-B14F-4D97-AF65-F5344CB8AC3E}">
        <p14:creationId xmlns:p14="http://schemas.microsoft.com/office/powerpoint/2010/main" val="3413271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750" fill="hold"/>
                                            <p:tgtEl>
                                              <p:spTgt spid="1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750" fill="hold"/>
                                            <p:tgtEl>
                                              <p:spTgt spid="1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75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21" presetID="1" presetClass="entr" presetSubtype="0" fill="hold" grpId="1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24" presetID="64" presetClass="path" presetSubtype="0" fill="hold" grpId="0" nodeType="after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95833E-6 0.09167 L 3.95833E-6 -3.33333E-6 " pathEditMode="relative" rAng="0" ptsTypes="AA" p14:bounceEnd="45000">
                                          <p:cBhvr>
                                            <p:cTn id="25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58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27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30" presetID="42" presetClass="pat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22748 0.22338 L 4.79167E-6 2.22222E-6 " pathEditMode="relative" rAng="0" ptsTypes="AA">
                                          <p:cBhvr>
                                            <p:cTn id="31" dur="75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1380" y="-1118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33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6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7" presetID="27" presetClass="emph" presetSubtype="0" repeatCount="indefinite" fill="remove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 override="childStyle">
                                            <p:cTn id="38" dur="500" autoRev="1" fill="remove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a:schemeClr val="bg1"/>
                                          </p:to>
                                        </p:animClr>
                                        <p:animClr clrSpc="rgb" dir="cw">
                                          <p:cBhvr>
                                            <p:cTn id="39" dur="500" autoRev="1" fill="remove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chemeClr val="bg1"/>
                                          </p:to>
                                        </p:animClr>
                                        <p:set>
                                          <p:cBhvr>
                                            <p:cTn id="40" dur="500" autoRev="1" fill="remove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41" dur="500" autoRev="1" fill="remove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2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27" presetClass="emph" presetSubtype="0" repeatCount="indefinite" fill="remove" grpId="1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Clr clrSpc="rgb" dir="cw">
                                          <p:cBhvr override="childStyle">
                                            <p:cTn id="46" dur="500" autoRev="1" fill="remove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a:schemeClr val="bg1"/>
                                          </p:to>
                                        </p:animClr>
                                        <p:animClr clrSpc="rgb" dir="cw">
                                          <p:cBhvr>
                                            <p:cTn id="47" dur="500" autoRev="1" fill="remove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chemeClr val="bg1"/>
                                          </p:to>
                                        </p:animClr>
                                        <p:set>
                                          <p:cBhvr>
                                            <p:cTn id="48" dur="500" autoRev="1" fill="remove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49" dur="500" autoRev="1" fill="remove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0" presetID="10" presetClass="entr" presetSubtype="0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2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3" presetID="27" presetClass="emph" presetSubtype="0" repeatCount="indefinite" fill="remove" grpId="1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Clr clrSpc="rgb" dir="cw">
                                          <p:cBhvr override="childStyle">
                                            <p:cTn id="54" dur="500" autoRev="1" fill="remove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a:schemeClr val="bg1"/>
                                          </p:to>
                                        </p:animClr>
                                        <p:animClr clrSpc="rgb" dir="cw">
                                          <p:cBhvr>
                                            <p:cTn id="55" dur="500" autoRev="1" fill="remove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chemeClr val="bg1"/>
                                          </p:to>
                                        </p:animClr>
                                        <p:set>
                                          <p:cBhvr>
                                            <p:cTn id="56" dur="500" autoRev="1" fill="remove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57" dur="500" autoRev="1" fill="remove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8" fill="hold">
                          <p:stCondLst>
                            <p:cond delay="indefinite"/>
                          </p:stCondLst>
                          <p:childTnLst>
                            <p:par>
                              <p:cTn id="5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0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2" dur="500" fill="hold"/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3" dur="500" fill="hold"/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4" dur="500"/>
                                            <p:tgtEl>
                                              <p:spTgt spid="1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5" presetID="8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0800000">
                                          <p:cBhvr>
                                            <p:cTn id="66" dur="3250" fill="hold"/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67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9" dur="500"/>
                                            <p:tgtEl>
                                              <p:spTgt spid="1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0" presetID="2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1" dur="500" tmFilter="0, 0; .2, .5; .8, .5; 1, 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72" dur="250" autoRev="1" fill="hold"/>
                                            <p:tgtEl>
                                              <p:spTgt spid="30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3" fill="hold">
                          <p:stCondLst>
                            <p:cond delay="indefinite"/>
                          </p:stCondLst>
                          <p:childTnLst>
                            <p:par>
                              <p:cTn id="7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5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7" dur="5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8" dur="5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9" dur="500"/>
                                            <p:tgtEl>
                                              <p:spTgt spid="8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0" presetID="8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10800000">
                                          <p:cBhvr>
                                            <p:cTn id="81" dur="4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82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4" dur="500"/>
                                            <p:tgtEl>
                                              <p:spTgt spid="1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5" presetID="2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6" dur="500" tmFilter="0, 0; .2, .5; .8, .5; 1, 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87" dur="250" autoRev="1" fill="hold"/>
                                            <p:tgtEl>
                                              <p:spTgt spid="30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8" fill="hold">
                          <p:stCondLst>
                            <p:cond delay="indefinite"/>
                          </p:stCondLst>
                          <p:childTnLst>
                            <p:par>
                              <p:cTn id="8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0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2" dur="500" fill="hold"/>
                                            <p:tgtEl>
                                              <p:spTgt spid="13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3" dur="500" fill="hold"/>
                                            <p:tgtEl>
                                              <p:spTgt spid="13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4" dur="500"/>
                                            <p:tgtEl>
                                              <p:spTgt spid="1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5" presetID="8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0800000">
                                          <p:cBhvr>
                                            <p:cTn id="96" dur="1500" fill="hold"/>
                                            <p:tgtEl>
                                              <p:spTgt spid="1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7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9" dur="500"/>
                                            <p:tgtEl>
                                              <p:spTgt spid="1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0" presetID="2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01" dur="500" tmFilter="0, 0; .2, .5; .8, .5; 1, 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102" dur="250" autoRev="1" fill="hold"/>
                                            <p:tgtEl>
                                              <p:spTgt spid="30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3" fill="hold">
                          <p:stCondLst>
                            <p:cond delay="indefinite"/>
                          </p:stCondLst>
                          <p:childTnLst>
                            <p:par>
                              <p:cTn id="10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5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7" dur="500" fill="hold"/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8" dur="500" fill="hold"/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9" dur="500"/>
                                            <p:tgtEl>
                                              <p:spTgt spid="1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0" presetID="8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10800000">
                                          <p:cBhvr>
                                            <p:cTn id="111" dur="5000" fill="hold"/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2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4" dur="500"/>
                                            <p:tgtEl>
                                              <p:spTgt spid="16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5" presetID="2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16" dur="500" tmFilter="0, 0; .2, .5; .8, .5; 1, 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117" dur="250" autoRev="1" fill="hold"/>
                                            <p:tgtEl>
                                              <p:spTgt spid="30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8" fill="hold">
                          <p:stCondLst>
                            <p:cond delay="indefinite"/>
                          </p:stCondLst>
                          <p:childTnLst>
                            <p:par>
                              <p:cTn id="1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0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2" dur="500" fill="hold"/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3" dur="500" fill="hold"/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24" dur="500"/>
                                            <p:tgtEl>
                                              <p:spTgt spid="10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5" presetID="8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0800000">
                                          <p:cBhvr>
                                            <p:cTn id="126" dur="6000" fill="hold"/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27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9" dur="500"/>
                                            <p:tgtEl>
                                              <p:spTgt spid="16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0" presetID="2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31" dur="500" tmFilter="0, 0; .2, .5; .8, .5; 1, 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132" dur="250" autoRev="1" fill="hold"/>
                                            <p:tgtEl>
                                              <p:spTgt spid="30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3" fill="hold">
                          <p:stCondLst>
                            <p:cond delay="indefinite"/>
                          </p:stCondLst>
                          <p:childTnLst>
                            <p:par>
                              <p:cTn id="1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5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7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8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39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0" presetID="8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0800000">
                                          <p:cBhvr>
                                            <p:cTn id="141" dur="27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42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4" dur="5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5" presetID="2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46" dur="500" tmFilter="0, 0; .2, .5; .8, .5; 1, 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147" dur="250" autoRev="1" fill="hold"/>
                                            <p:tgtEl>
                                              <p:spTgt spid="30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8" fill="hold">
                          <p:stCondLst>
                            <p:cond delay="indefinite"/>
                          </p:stCondLst>
                          <p:childTnLst>
                            <p:par>
                              <p:cTn id="14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0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52" dur="500" fill="hold"/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3" dur="500" fill="hold"/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54" dur="500"/>
                                            <p:tgtEl>
                                              <p:spTgt spid="1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5" presetID="8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10800000">
                                          <p:cBhvr>
                                            <p:cTn id="156" dur="3500" fill="hold"/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7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9" dur="500"/>
                                            <p:tgtEl>
                                              <p:spTgt spid="17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0" presetID="2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61" dur="500" tmFilter="0, 0; .2, .5; .8, .5; 1, 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162" dur="250" autoRev="1" fill="hold"/>
                                            <p:tgtEl>
                                              <p:spTgt spid="30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2" grpId="0" animBg="1"/>
          <p:bldP spid="112" grpId="1" animBg="1"/>
          <p:bldP spid="131" grpId="0" animBg="1"/>
          <p:bldP spid="131" grpId="1" animBg="1"/>
          <p:bldP spid="89" grpId="0" animBg="1"/>
          <p:bldP spid="89" grpId="1" animBg="1"/>
          <p:bldP spid="109" grpId="0" animBg="1"/>
          <p:bldP spid="109" grpId="1" animBg="1"/>
          <p:bldP spid="110" grpId="0" animBg="1"/>
          <p:bldP spid="110" grpId="1" animBg="1"/>
          <p:bldP spid="111" grpId="0" animBg="1"/>
          <p:bldP spid="111" grpId="1" animBg="1"/>
          <p:bldP spid="2" grpId="0"/>
          <p:bldP spid="2" grpId="1"/>
          <p:bldP spid="32" grpId="0" animBg="1"/>
          <p:bldP spid="145" grpId="0"/>
          <p:bldP spid="146" grpId="0"/>
          <p:bldP spid="17" grpId="0" animBg="1"/>
          <p:bldP spid="17" grpId="1" animBg="1"/>
          <p:bldP spid="21" grpId="0" animBg="1"/>
          <p:bldP spid="21" grpId="1" animBg="1"/>
          <p:bldP spid="29" grpId="0" animBg="1"/>
          <p:bldP spid="29" grpId="1" animBg="1"/>
          <p:bldP spid="161" grpId="0"/>
          <p:bldP spid="163" grpId="0"/>
          <p:bldP spid="165" grpId="0"/>
          <p:bldP spid="171" grpId="0"/>
          <p:bldP spid="18" grpId="0" animBg="1"/>
          <p:bldP spid="18" grpId="1" animBg="1"/>
          <p:bldP spid="16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750" fill="hold"/>
                                            <p:tgtEl>
                                              <p:spTgt spid="1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750" fill="hold"/>
                                            <p:tgtEl>
                                              <p:spTgt spid="1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75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21" presetID="1" presetClass="entr" presetSubtype="0" fill="hold" grpId="1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24" presetID="64" presetClass="path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95833E-6 0.09167 L 3.95833E-6 -3.33333E-6 " pathEditMode="relative" rAng="0" ptsTypes="AA">
                                          <p:cBhvr>
                                            <p:cTn id="25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58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27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30" presetID="42" presetClass="pat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22748 0.22338 L 4.79167E-6 2.22222E-6 " pathEditMode="relative" rAng="0" ptsTypes="AA">
                                          <p:cBhvr>
                                            <p:cTn id="31" dur="75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1380" y="-1118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33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6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7" presetID="27" presetClass="emph" presetSubtype="0" repeatCount="indefinite" fill="remove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 override="childStyle">
                                            <p:cTn id="38" dur="500" autoRev="1" fill="remove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a:schemeClr val="bg1"/>
                                          </p:to>
                                        </p:animClr>
                                        <p:animClr clrSpc="rgb" dir="cw">
                                          <p:cBhvr>
                                            <p:cTn id="39" dur="500" autoRev="1" fill="remove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chemeClr val="bg1"/>
                                          </p:to>
                                        </p:animClr>
                                        <p:set>
                                          <p:cBhvr>
                                            <p:cTn id="40" dur="500" autoRev="1" fill="remove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41" dur="500" autoRev="1" fill="remove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2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27" presetClass="emph" presetSubtype="0" repeatCount="indefinite" fill="remove" grpId="1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Clr clrSpc="rgb" dir="cw">
                                          <p:cBhvr override="childStyle">
                                            <p:cTn id="46" dur="500" autoRev="1" fill="remove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a:schemeClr val="bg1"/>
                                          </p:to>
                                        </p:animClr>
                                        <p:animClr clrSpc="rgb" dir="cw">
                                          <p:cBhvr>
                                            <p:cTn id="47" dur="500" autoRev="1" fill="remove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chemeClr val="bg1"/>
                                          </p:to>
                                        </p:animClr>
                                        <p:set>
                                          <p:cBhvr>
                                            <p:cTn id="48" dur="500" autoRev="1" fill="remove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49" dur="500" autoRev="1" fill="remove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0" presetID="10" presetClass="entr" presetSubtype="0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2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3" presetID="27" presetClass="emph" presetSubtype="0" repeatCount="indefinite" fill="remove" grpId="1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Clr clrSpc="rgb" dir="cw">
                                          <p:cBhvr override="childStyle">
                                            <p:cTn id="54" dur="500" autoRev="1" fill="remove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a:schemeClr val="bg1"/>
                                          </p:to>
                                        </p:animClr>
                                        <p:animClr clrSpc="rgb" dir="cw">
                                          <p:cBhvr>
                                            <p:cTn id="55" dur="500" autoRev="1" fill="remove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chemeClr val="bg1"/>
                                          </p:to>
                                        </p:animClr>
                                        <p:set>
                                          <p:cBhvr>
                                            <p:cTn id="56" dur="500" autoRev="1" fill="remove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57" dur="500" autoRev="1" fill="remove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8" fill="hold">
                          <p:stCondLst>
                            <p:cond delay="indefinite"/>
                          </p:stCondLst>
                          <p:childTnLst>
                            <p:par>
                              <p:cTn id="5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0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2" dur="500" fill="hold"/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3" dur="500" fill="hold"/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4" dur="500"/>
                                            <p:tgtEl>
                                              <p:spTgt spid="1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5" presetID="8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0800000">
                                          <p:cBhvr>
                                            <p:cTn id="66" dur="3250" fill="hold"/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67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9" dur="500"/>
                                            <p:tgtEl>
                                              <p:spTgt spid="1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0" presetID="2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1" dur="500" tmFilter="0, 0; .2, .5; .8, .5; 1, 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72" dur="250" autoRev="1" fill="hold"/>
                                            <p:tgtEl>
                                              <p:spTgt spid="30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3" fill="hold">
                          <p:stCondLst>
                            <p:cond delay="indefinite"/>
                          </p:stCondLst>
                          <p:childTnLst>
                            <p:par>
                              <p:cTn id="7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5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7" dur="5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8" dur="5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9" dur="500"/>
                                            <p:tgtEl>
                                              <p:spTgt spid="8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0" presetID="8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10800000">
                                          <p:cBhvr>
                                            <p:cTn id="81" dur="4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82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4" dur="500"/>
                                            <p:tgtEl>
                                              <p:spTgt spid="1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5" presetID="2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6" dur="500" tmFilter="0, 0; .2, .5; .8, .5; 1, 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87" dur="250" autoRev="1" fill="hold"/>
                                            <p:tgtEl>
                                              <p:spTgt spid="30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8" fill="hold">
                          <p:stCondLst>
                            <p:cond delay="indefinite"/>
                          </p:stCondLst>
                          <p:childTnLst>
                            <p:par>
                              <p:cTn id="8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0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2" dur="500" fill="hold"/>
                                            <p:tgtEl>
                                              <p:spTgt spid="13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3" dur="500" fill="hold"/>
                                            <p:tgtEl>
                                              <p:spTgt spid="13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4" dur="500"/>
                                            <p:tgtEl>
                                              <p:spTgt spid="1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5" presetID="8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0800000">
                                          <p:cBhvr>
                                            <p:cTn id="96" dur="1500" fill="hold"/>
                                            <p:tgtEl>
                                              <p:spTgt spid="1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7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9" dur="500"/>
                                            <p:tgtEl>
                                              <p:spTgt spid="1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0" presetID="2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01" dur="500" tmFilter="0, 0; .2, .5; .8, .5; 1, 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102" dur="250" autoRev="1" fill="hold"/>
                                            <p:tgtEl>
                                              <p:spTgt spid="30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3" fill="hold">
                          <p:stCondLst>
                            <p:cond delay="indefinite"/>
                          </p:stCondLst>
                          <p:childTnLst>
                            <p:par>
                              <p:cTn id="10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5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7" dur="500" fill="hold"/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8" dur="500" fill="hold"/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9" dur="500"/>
                                            <p:tgtEl>
                                              <p:spTgt spid="1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0" presetID="8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10800000">
                                          <p:cBhvr>
                                            <p:cTn id="111" dur="5000" fill="hold"/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2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4" dur="500"/>
                                            <p:tgtEl>
                                              <p:spTgt spid="16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5" presetID="2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16" dur="500" tmFilter="0, 0; .2, .5; .8, .5; 1, 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117" dur="250" autoRev="1" fill="hold"/>
                                            <p:tgtEl>
                                              <p:spTgt spid="30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8" fill="hold">
                          <p:stCondLst>
                            <p:cond delay="indefinite"/>
                          </p:stCondLst>
                          <p:childTnLst>
                            <p:par>
                              <p:cTn id="1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0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2" dur="500" fill="hold"/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3" dur="500" fill="hold"/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24" dur="500"/>
                                            <p:tgtEl>
                                              <p:spTgt spid="10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5" presetID="8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0800000">
                                          <p:cBhvr>
                                            <p:cTn id="126" dur="6000" fill="hold"/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27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9" dur="500"/>
                                            <p:tgtEl>
                                              <p:spTgt spid="16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0" presetID="2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31" dur="500" tmFilter="0, 0; .2, .5; .8, .5; 1, 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132" dur="250" autoRev="1" fill="hold"/>
                                            <p:tgtEl>
                                              <p:spTgt spid="30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3" fill="hold">
                          <p:stCondLst>
                            <p:cond delay="indefinite"/>
                          </p:stCondLst>
                          <p:childTnLst>
                            <p:par>
                              <p:cTn id="1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5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7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8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39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0" presetID="8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0800000">
                                          <p:cBhvr>
                                            <p:cTn id="141" dur="27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42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4" dur="5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5" presetID="2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46" dur="500" tmFilter="0, 0; .2, .5; .8, .5; 1, 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147" dur="250" autoRev="1" fill="hold"/>
                                            <p:tgtEl>
                                              <p:spTgt spid="30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8" fill="hold">
                          <p:stCondLst>
                            <p:cond delay="indefinite"/>
                          </p:stCondLst>
                          <p:childTnLst>
                            <p:par>
                              <p:cTn id="14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0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52" dur="500" fill="hold"/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3" dur="500" fill="hold"/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54" dur="500"/>
                                            <p:tgtEl>
                                              <p:spTgt spid="1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5" presetID="8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10800000">
                                          <p:cBhvr>
                                            <p:cTn id="156" dur="3500" fill="hold"/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7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9" dur="500"/>
                                            <p:tgtEl>
                                              <p:spTgt spid="17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0" presetID="2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61" dur="500" tmFilter="0, 0; .2, .5; .8, .5; 1, 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162" dur="250" autoRev="1" fill="hold"/>
                                            <p:tgtEl>
                                              <p:spTgt spid="30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2" grpId="0" animBg="1"/>
          <p:bldP spid="112" grpId="1" animBg="1"/>
          <p:bldP spid="131" grpId="0" animBg="1"/>
          <p:bldP spid="131" grpId="1" animBg="1"/>
          <p:bldP spid="89" grpId="0" animBg="1"/>
          <p:bldP spid="89" grpId="1" animBg="1"/>
          <p:bldP spid="109" grpId="0" animBg="1"/>
          <p:bldP spid="109" grpId="1" animBg="1"/>
          <p:bldP spid="110" grpId="0" animBg="1"/>
          <p:bldP spid="110" grpId="1" animBg="1"/>
          <p:bldP spid="111" grpId="0" animBg="1"/>
          <p:bldP spid="111" grpId="1" animBg="1"/>
          <p:bldP spid="2" grpId="0"/>
          <p:bldP spid="2" grpId="1"/>
          <p:bldP spid="32" grpId="0" animBg="1"/>
          <p:bldP spid="145" grpId="0"/>
          <p:bldP spid="146" grpId="0"/>
          <p:bldP spid="17" grpId="0" animBg="1"/>
          <p:bldP spid="17" grpId="1" animBg="1"/>
          <p:bldP spid="21" grpId="0" animBg="1"/>
          <p:bldP spid="21" grpId="1" animBg="1"/>
          <p:bldP spid="29" grpId="0" animBg="1"/>
          <p:bldP spid="29" grpId="1" animBg="1"/>
          <p:bldP spid="161" grpId="0"/>
          <p:bldP spid="163" grpId="0"/>
          <p:bldP spid="165" grpId="0"/>
          <p:bldP spid="171" grpId="0"/>
          <p:bldP spid="18" grpId="0" animBg="1"/>
          <p:bldP spid="18" grpId="1" animBg="1"/>
          <p:bldP spid="168" grpId="0"/>
        </p:bldLst>
      </p:timing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ytuł 1">
            <a:extLst>
              <a:ext uri="{FF2B5EF4-FFF2-40B4-BE49-F238E27FC236}">
                <a16:creationId xmlns:a16="http://schemas.microsoft.com/office/drawing/2014/main" id="{144C7FAF-AADE-45C9-AE8C-00C65A7194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78" y="168275"/>
            <a:ext cx="9613487" cy="721837"/>
          </a:xfrm>
          <a:noFill/>
          <a:ln>
            <a:noFill/>
          </a:ln>
        </p:spPr>
        <p:txBody>
          <a:bodyPr/>
          <a:lstStyle/>
          <a:p>
            <a:r>
              <a:rPr lang="pl-PL" dirty="0"/>
              <a:t>DLACZEGO WARTO WYBRAĆ LAB-EL?</a:t>
            </a:r>
          </a:p>
        </p:txBody>
      </p:sp>
      <p:pic>
        <p:nvPicPr>
          <p:cNvPr id="35" name="Obraz 34">
            <a:extLst>
              <a:ext uri="{FF2B5EF4-FFF2-40B4-BE49-F238E27FC236}">
                <a16:creationId xmlns:a16="http://schemas.microsoft.com/office/drawing/2014/main" id="{B45E8D2E-32F1-43BD-93FD-796800EB9AC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 amt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5466"/>
          <a:stretch/>
        </p:blipFill>
        <p:spPr>
          <a:xfrm>
            <a:off x="8509697" y="3724606"/>
            <a:ext cx="3682303" cy="3133394"/>
          </a:xfrm>
          <a:prstGeom prst="rect">
            <a:avLst/>
          </a:prstGeom>
          <a:effectLst/>
        </p:spPr>
      </p:pic>
      <p:sp>
        <p:nvSpPr>
          <p:cNvPr id="4" name="Prostokąt 3">
            <a:extLst>
              <a:ext uri="{FF2B5EF4-FFF2-40B4-BE49-F238E27FC236}">
                <a16:creationId xmlns:a16="http://schemas.microsoft.com/office/drawing/2014/main" id="{83CC2400-D740-4925-B3BA-A86BC813099D}"/>
              </a:ext>
            </a:extLst>
          </p:cNvPr>
          <p:cNvSpPr/>
          <p:nvPr/>
        </p:nvSpPr>
        <p:spPr>
          <a:xfrm>
            <a:off x="1030278" y="930577"/>
            <a:ext cx="9613487" cy="5311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DF18AE0C-AF45-4F92-A356-50E1D3ECEEA6}"/>
              </a:ext>
            </a:extLst>
          </p:cNvPr>
          <p:cNvSpPr/>
          <p:nvPr/>
        </p:nvSpPr>
        <p:spPr>
          <a:xfrm>
            <a:off x="1030278" y="1476021"/>
            <a:ext cx="2842364" cy="400404"/>
          </a:xfrm>
          <a:custGeom>
            <a:avLst/>
            <a:gdLst>
              <a:gd name="connsiteX0" fmla="*/ 0 w 1312872"/>
              <a:gd name="connsiteY0" fmla="*/ 0 h 400404"/>
              <a:gd name="connsiteX1" fmla="*/ 1312872 w 1312872"/>
              <a:gd name="connsiteY1" fmla="*/ 0 h 400404"/>
              <a:gd name="connsiteX2" fmla="*/ 1312872 w 1312872"/>
              <a:gd name="connsiteY2" fmla="*/ 400404 h 400404"/>
              <a:gd name="connsiteX3" fmla="*/ 0 w 1312872"/>
              <a:gd name="connsiteY3" fmla="*/ 400404 h 400404"/>
              <a:gd name="connsiteX4" fmla="*/ 0 w 1312872"/>
              <a:gd name="connsiteY4" fmla="*/ 0 h 400404"/>
              <a:gd name="connsiteX0" fmla="*/ 0 w 1722447"/>
              <a:gd name="connsiteY0" fmla="*/ 0 h 400404"/>
              <a:gd name="connsiteX1" fmla="*/ 1312872 w 1722447"/>
              <a:gd name="connsiteY1" fmla="*/ 0 h 400404"/>
              <a:gd name="connsiteX2" fmla="*/ 1722447 w 1722447"/>
              <a:gd name="connsiteY2" fmla="*/ 400404 h 400404"/>
              <a:gd name="connsiteX3" fmla="*/ 0 w 1722447"/>
              <a:gd name="connsiteY3" fmla="*/ 400404 h 400404"/>
              <a:gd name="connsiteX4" fmla="*/ 0 w 1722447"/>
              <a:gd name="connsiteY4" fmla="*/ 0 h 4004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2447" h="400404">
                <a:moveTo>
                  <a:pt x="0" y="0"/>
                </a:moveTo>
                <a:lnTo>
                  <a:pt x="1312872" y="0"/>
                </a:lnTo>
                <a:lnTo>
                  <a:pt x="1722447" y="400404"/>
                </a:lnTo>
                <a:lnTo>
                  <a:pt x="0" y="40040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2000" b="1" dirty="0"/>
              <a:t>Same zalety!</a:t>
            </a: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7FC8125D-A8CC-4AF2-803C-79EDC4ACCCEB}"/>
              </a:ext>
            </a:extLst>
          </p:cNvPr>
          <p:cNvSpPr/>
          <p:nvPr/>
        </p:nvSpPr>
        <p:spPr>
          <a:xfrm>
            <a:off x="1030278" y="1876425"/>
            <a:ext cx="10323522" cy="4981574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E8E96256-AA21-4C42-AD38-E416D0B2D2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30278" y="2015358"/>
            <a:ext cx="4090362" cy="4456562"/>
          </a:xfrm>
        </p:spPr>
        <p:txBody>
          <a:bodyPr>
            <a:noAutofit/>
          </a:bodyPr>
          <a:lstStyle/>
          <a:p>
            <a:pPr marL="371475" indent="-285750"/>
            <a:r>
              <a:rPr lang="pl-PL" sz="1400" dirty="0">
                <a:solidFill>
                  <a:schemeClr val="accent4"/>
                </a:solidFill>
              </a:rPr>
              <a:t>Nasze produkty są projektowane i produkowane w kraju,</a:t>
            </a:r>
          </a:p>
          <a:p>
            <a:pPr marL="371475" indent="-285750"/>
            <a:r>
              <a:rPr lang="pl-PL" sz="1400" dirty="0">
                <a:solidFill>
                  <a:schemeClr val="accent4"/>
                </a:solidFill>
              </a:rPr>
              <a:t>zapewniamy 24 miesięczny serwis gwarancyjny i pogwarancyjny</a:t>
            </a:r>
          </a:p>
          <a:p>
            <a:pPr marL="371475" indent="-285750"/>
            <a:r>
              <a:rPr lang="pl-PL" sz="1400" dirty="0">
                <a:solidFill>
                  <a:schemeClr val="accent4"/>
                </a:solidFill>
              </a:rPr>
              <a:t>… co pozwala na nieograniczony czas użytkowania przyrządów</a:t>
            </a:r>
          </a:p>
          <a:p>
            <a:pPr marL="371475" indent="-285750"/>
            <a:r>
              <a:rPr lang="pl-PL" sz="1400" dirty="0">
                <a:solidFill>
                  <a:schemeClr val="accent4"/>
                </a:solidFill>
              </a:rPr>
              <a:t>nasze produkty sprawdzamy metrologicznie w akredytowanym laboratorium,</a:t>
            </a:r>
          </a:p>
          <a:p>
            <a:pPr marL="371475" indent="-285750"/>
            <a:r>
              <a:rPr lang="pl-PL" sz="1400" dirty="0">
                <a:solidFill>
                  <a:schemeClr val="accent4"/>
                </a:solidFill>
              </a:rPr>
              <a:t>zapewniamy również usługi projektowe instalacji…</a:t>
            </a:r>
          </a:p>
          <a:p>
            <a:pPr marL="371475" indent="-285750"/>
            <a:r>
              <a:rPr lang="pl-PL" sz="1400" dirty="0">
                <a:solidFill>
                  <a:schemeClr val="accent4"/>
                </a:solidFill>
              </a:rPr>
              <a:t>… oraz kompletną dokumentację powykonawczą,</a:t>
            </a:r>
          </a:p>
          <a:p>
            <a:pPr marL="371475" indent="-285750"/>
            <a:r>
              <a:rPr lang="pl-PL" sz="1400" dirty="0">
                <a:solidFill>
                  <a:schemeClr val="accent4"/>
                </a:solidFill>
              </a:rPr>
              <a:t>nasze produkty cechuje dokładność pomiarów, niezawodność przyrządów i prostota obsługi,</a:t>
            </a:r>
          </a:p>
          <a:p>
            <a:pPr marL="371475" indent="-285750"/>
            <a:r>
              <a:rPr lang="pl-PL" sz="1400" dirty="0">
                <a:solidFill>
                  <a:schemeClr val="accent4"/>
                </a:solidFill>
              </a:rPr>
              <a:t>oferowane rozwiązania pozwalają na zdalny pomiar, cyfrową transmisja, rejestrację i odczyt wyników pomiarów  na standardowych komputerach PC działających pojedynczo lub w sieci komputerowej intranetowej lub Internetowej </a:t>
            </a:r>
          </a:p>
          <a:p>
            <a:pPr marL="371475" indent="-285750"/>
            <a:endParaRPr lang="pl-PL" sz="1400" dirty="0">
              <a:solidFill>
                <a:schemeClr val="accent4"/>
              </a:solidFill>
            </a:endParaRP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64A375BB-E8B2-459D-9B07-F5117741FAC7}"/>
              </a:ext>
            </a:extLst>
          </p:cNvPr>
          <p:cNvSpPr/>
          <p:nvPr/>
        </p:nvSpPr>
        <p:spPr>
          <a:xfrm>
            <a:off x="0" y="1876425"/>
            <a:ext cx="1028539" cy="15525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6" name="Symbol zastępczy tekstu 2">
            <a:extLst>
              <a:ext uri="{FF2B5EF4-FFF2-40B4-BE49-F238E27FC236}">
                <a16:creationId xmlns:a16="http://schemas.microsoft.com/office/drawing/2014/main" id="{E58966A8-72C6-49F6-9347-00F02875461B}"/>
              </a:ext>
            </a:extLst>
          </p:cNvPr>
          <p:cNvSpPr txBox="1">
            <a:spLocks/>
          </p:cNvSpPr>
          <p:nvPr/>
        </p:nvSpPr>
        <p:spPr>
          <a:xfrm>
            <a:off x="5830675" y="2015358"/>
            <a:ext cx="4725565" cy="44565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61950" indent="-3619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95350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Tx/>
              <a:buSzPct val="110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lang="pl-PL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71475" indent="-285750"/>
            <a:r>
              <a:rPr lang="pl-PL" sz="1400" dirty="0">
                <a:solidFill>
                  <a:schemeClr val="accent4"/>
                </a:solidFill>
              </a:rPr>
              <a:t>sygnalizacja przekroczenia nastawnych progów alarmowych i stanów awaryjnych,</a:t>
            </a:r>
          </a:p>
          <a:p>
            <a:pPr marL="371475" indent="-285750"/>
            <a:r>
              <a:rPr lang="pl-PL" sz="1400" dirty="0">
                <a:solidFill>
                  <a:schemeClr val="accent4"/>
                </a:solidFill>
              </a:rPr>
              <a:t>modułowość i skalowalność systemu gwarantująca możliwość późniejszej rozbudowy,</a:t>
            </a:r>
          </a:p>
          <a:p>
            <a:pPr marL="371475" indent="-285750"/>
            <a:r>
              <a:rPr lang="pl-PL" sz="1400" dirty="0">
                <a:solidFill>
                  <a:schemeClr val="accent4"/>
                </a:solidFill>
              </a:rPr>
              <a:t>możliwość uzupełnienia kompletnych zainstalowanych urządzeń pomiarowych LAB-EL o pełną dokumentację projektową i walidacyjną.</a:t>
            </a:r>
          </a:p>
        </p:txBody>
      </p:sp>
      <p:sp>
        <p:nvSpPr>
          <p:cNvPr id="28" name="Dowolny kształt: kształt 27">
            <a:extLst>
              <a:ext uri="{FF2B5EF4-FFF2-40B4-BE49-F238E27FC236}">
                <a16:creationId xmlns:a16="http://schemas.microsoft.com/office/drawing/2014/main" id="{0A1CBC0D-F2BE-4148-BD0E-3C4C2B5FD427}"/>
              </a:ext>
            </a:extLst>
          </p:cNvPr>
          <p:cNvSpPr/>
          <p:nvPr/>
        </p:nvSpPr>
        <p:spPr>
          <a:xfrm rot="16200000">
            <a:off x="6273127" y="6270693"/>
            <a:ext cx="721837" cy="721839"/>
          </a:xfrm>
          <a:custGeom>
            <a:avLst/>
            <a:gdLst>
              <a:gd name="connsiteX0" fmla="*/ 721837 w 721837"/>
              <a:gd name="connsiteY0" fmla="*/ 273036 h 721839"/>
              <a:gd name="connsiteX1" fmla="*/ 721837 w 721837"/>
              <a:gd name="connsiteY1" fmla="*/ 448804 h 721839"/>
              <a:gd name="connsiteX2" fmla="*/ 448802 w 721837"/>
              <a:gd name="connsiteY2" fmla="*/ 448804 h 721839"/>
              <a:gd name="connsiteX3" fmla="*/ 448802 w 721837"/>
              <a:gd name="connsiteY3" fmla="*/ 721839 h 721839"/>
              <a:gd name="connsiteX4" fmla="*/ 273034 w 721837"/>
              <a:gd name="connsiteY4" fmla="*/ 721839 h 721839"/>
              <a:gd name="connsiteX5" fmla="*/ 273034 w 721837"/>
              <a:gd name="connsiteY5" fmla="*/ 448804 h 721839"/>
              <a:gd name="connsiteX6" fmla="*/ 0 w 721837"/>
              <a:gd name="connsiteY6" fmla="*/ 448804 h 721839"/>
              <a:gd name="connsiteX7" fmla="*/ 0 w 721837"/>
              <a:gd name="connsiteY7" fmla="*/ 273036 h 721839"/>
              <a:gd name="connsiteX8" fmla="*/ 273034 w 721837"/>
              <a:gd name="connsiteY8" fmla="*/ 273036 h 721839"/>
              <a:gd name="connsiteX9" fmla="*/ 273034 w 721837"/>
              <a:gd name="connsiteY9" fmla="*/ 0 h 721839"/>
              <a:gd name="connsiteX10" fmla="*/ 448802 w 721837"/>
              <a:gd name="connsiteY10" fmla="*/ 0 h 721839"/>
              <a:gd name="connsiteX11" fmla="*/ 448802 w 721837"/>
              <a:gd name="connsiteY11" fmla="*/ 273036 h 721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21837" h="721839">
                <a:moveTo>
                  <a:pt x="721837" y="273036"/>
                </a:moveTo>
                <a:lnTo>
                  <a:pt x="721837" y="448804"/>
                </a:lnTo>
                <a:lnTo>
                  <a:pt x="448802" y="448804"/>
                </a:lnTo>
                <a:lnTo>
                  <a:pt x="448802" y="721839"/>
                </a:lnTo>
                <a:lnTo>
                  <a:pt x="273034" y="721839"/>
                </a:lnTo>
                <a:lnTo>
                  <a:pt x="273034" y="448804"/>
                </a:lnTo>
                <a:lnTo>
                  <a:pt x="0" y="448804"/>
                </a:lnTo>
                <a:lnTo>
                  <a:pt x="0" y="273036"/>
                </a:lnTo>
                <a:lnTo>
                  <a:pt x="273034" y="273036"/>
                </a:lnTo>
                <a:lnTo>
                  <a:pt x="273034" y="0"/>
                </a:lnTo>
                <a:lnTo>
                  <a:pt x="448802" y="0"/>
                </a:lnTo>
                <a:lnTo>
                  <a:pt x="448802" y="27303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9" name="Dowolny kształt: kształt 28">
            <a:extLst>
              <a:ext uri="{FF2B5EF4-FFF2-40B4-BE49-F238E27FC236}">
                <a16:creationId xmlns:a16="http://schemas.microsoft.com/office/drawing/2014/main" id="{11BBA323-1DF3-4B53-BEF6-91CAD4E3E347}"/>
              </a:ext>
            </a:extLst>
          </p:cNvPr>
          <p:cNvSpPr/>
          <p:nvPr/>
        </p:nvSpPr>
        <p:spPr>
          <a:xfrm rot="16200000">
            <a:off x="6941677" y="5607436"/>
            <a:ext cx="1107917" cy="1107920"/>
          </a:xfrm>
          <a:custGeom>
            <a:avLst/>
            <a:gdLst>
              <a:gd name="connsiteX0" fmla="*/ 721837 w 721837"/>
              <a:gd name="connsiteY0" fmla="*/ 273036 h 721839"/>
              <a:gd name="connsiteX1" fmla="*/ 721837 w 721837"/>
              <a:gd name="connsiteY1" fmla="*/ 448804 h 721839"/>
              <a:gd name="connsiteX2" fmla="*/ 448802 w 721837"/>
              <a:gd name="connsiteY2" fmla="*/ 448804 h 721839"/>
              <a:gd name="connsiteX3" fmla="*/ 448802 w 721837"/>
              <a:gd name="connsiteY3" fmla="*/ 721839 h 721839"/>
              <a:gd name="connsiteX4" fmla="*/ 273034 w 721837"/>
              <a:gd name="connsiteY4" fmla="*/ 721839 h 721839"/>
              <a:gd name="connsiteX5" fmla="*/ 273034 w 721837"/>
              <a:gd name="connsiteY5" fmla="*/ 448804 h 721839"/>
              <a:gd name="connsiteX6" fmla="*/ 0 w 721837"/>
              <a:gd name="connsiteY6" fmla="*/ 448804 h 721839"/>
              <a:gd name="connsiteX7" fmla="*/ 0 w 721837"/>
              <a:gd name="connsiteY7" fmla="*/ 273036 h 721839"/>
              <a:gd name="connsiteX8" fmla="*/ 273034 w 721837"/>
              <a:gd name="connsiteY8" fmla="*/ 273036 h 721839"/>
              <a:gd name="connsiteX9" fmla="*/ 273034 w 721837"/>
              <a:gd name="connsiteY9" fmla="*/ 0 h 721839"/>
              <a:gd name="connsiteX10" fmla="*/ 448802 w 721837"/>
              <a:gd name="connsiteY10" fmla="*/ 0 h 721839"/>
              <a:gd name="connsiteX11" fmla="*/ 448802 w 721837"/>
              <a:gd name="connsiteY11" fmla="*/ 273036 h 721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21837" h="721839">
                <a:moveTo>
                  <a:pt x="721837" y="273036"/>
                </a:moveTo>
                <a:lnTo>
                  <a:pt x="721837" y="448804"/>
                </a:lnTo>
                <a:lnTo>
                  <a:pt x="448802" y="448804"/>
                </a:lnTo>
                <a:lnTo>
                  <a:pt x="448802" y="721839"/>
                </a:lnTo>
                <a:lnTo>
                  <a:pt x="273034" y="721839"/>
                </a:lnTo>
                <a:lnTo>
                  <a:pt x="273034" y="448804"/>
                </a:lnTo>
                <a:lnTo>
                  <a:pt x="0" y="448804"/>
                </a:lnTo>
                <a:lnTo>
                  <a:pt x="0" y="273036"/>
                </a:lnTo>
                <a:lnTo>
                  <a:pt x="273034" y="273036"/>
                </a:lnTo>
                <a:lnTo>
                  <a:pt x="273034" y="0"/>
                </a:lnTo>
                <a:lnTo>
                  <a:pt x="448802" y="0"/>
                </a:lnTo>
                <a:lnTo>
                  <a:pt x="448802" y="27303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0" name="Dowolny kształt: kształt 29">
            <a:extLst>
              <a:ext uri="{FF2B5EF4-FFF2-40B4-BE49-F238E27FC236}">
                <a16:creationId xmlns:a16="http://schemas.microsoft.com/office/drawing/2014/main" id="{CED3F5BD-420E-4212-BEEC-0E1F616A3D9F}"/>
              </a:ext>
            </a:extLst>
          </p:cNvPr>
          <p:cNvSpPr/>
          <p:nvPr/>
        </p:nvSpPr>
        <p:spPr>
          <a:xfrm rot="16200000">
            <a:off x="7822309" y="6540221"/>
            <a:ext cx="300734" cy="300735"/>
          </a:xfrm>
          <a:custGeom>
            <a:avLst/>
            <a:gdLst>
              <a:gd name="connsiteX0" fmla="*/ 721837 w 721837"/>
              <a:gd name="connsiteY0" fmla="*/ 273036 h 721839"/>
              <a:gd name="connsiteX1" fmla="*/ 721837 w 721837"/>
              <a:gd name="connsiteY1" fmla="*/ 448804 h 721839"/>
              <a:gd name="connsiteX2" fmla="*/ 448802 w 721837"/>
              <a:gd name="connsiteY2" fmla="*/ 448804 h 721839"/>
              <a:gd name="connsiteX3" fmla="*/ 448802 w 721837"/>
              <a:gd name="connsiteY3" fmla="*/ 721839 h 721839"/>
              <a:gd name="connsiteX4" fmla="*/ 273034 w 721837"/>
              <a:gd name="connsiteY4" fmla="*/ 721839 h 721839"/>
              <a:gd name="connsiteX5" fmla="*/ 273034 w 721837"/>
              <a:gd name="connsiteY5" fmla="*/ 448804 h 721839"/>
              <a:gd name="connsiteX6" fmla="*/ 0 w 721837"/>
              <a:gd name="connsiteY6" fmla="*/ 448804 h 721839"/>
              <a:gd name="connsiteX7" fmla="*/ 0 w 721837"/>
              <a:gd name="connsiteY7" fmla="*/ 273036 h 721839"/>
              <a:gd name="connsiteX8" fmla="*/ 273034 w 721837"/>
              <a:gd name="connsiteY8" fmla="*/ 273036 h 721839"/>
              <a:gd name="connsiteX9" fmla="*/ 273034 w 721837"/>
              <a:gd name="connsiteY9" fmla="*/ 0 h 721839"/>
              <a:gd name="connsiteX10" fmla="*/ 448802 w 721837"/>
              <a:gd name="connsiteY10" fmla="*/ 0 h 721839"/>
              <a:gd name="connsiteX11" fmla="*/ 448802 w 721837"/>
              <a:gd name="connsiteY11" fmla="*/ 273036 h 721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21837" h="721839">
                <a:moveTo>
                  <a:pt x="721837" y="273036"/>
                </a:moveTo>
                <a:lnTo>
                  <a:pt x="721837" y="448804"/>
                </a:lnTo>
                <a:lnTo>
                  <a:pt x="448802" y="448804"/>
                </a:lnTo>
                <a:lnTo>
                  <a:pt x="448802" y="721839"/>
                </a:lnTo>
                <a:lnTo>
                  <a:pt x="273034" y="721839"/>
                </a:lnTo>
                <a:lnTo>
                  <a:pt x="273034" y="448804"/>
                </a:lnTo>
                <a:lnTo>
                  <a:pt x="0" y="448804"/>
                </a:lnTo>
                <a:lnTo>
                  <a:pt x="0" y="273036"/>
                </a:lnTo>
                <a:lnTo>
                  <a:pt x="273034" y="273036"/>
                </a:lnTo>
                <a:lnTo>
                  <a:pt x="273034" y="0"/>
                </a:lnTo>
                <a:lnTo>
                  <a:pt x="448802" y="0"/>
                </a:lnTo>
                <a:lnTo>
                  <a:pt x="448802" y="2730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1" name="Dowolny kształt: kształt 30">
            <a:extLst>
              <a:ext uri="{FF2B5EF4-FFF2-40B4-BE49-F238E27FC236}">
                <a16:creationId xmlns:a16="http://schemas.microsoft.com/office/drawing/2014/main" id="{CC9D76C7-E712-4A19-BA51-2D6D436E4BEA}"/>
              </a:ext>
            </a:extLst>
          </p:cNvPr>
          <p:cNvSpPr/>
          <p:nvPr/>
        </p:nvSpPr>
        <p:spPr>
          <a:xfrm rot="16200000">
            <a:off x="6597627" y="5840063"/>
            <a:ext cx="225979" cy="225980"/>
          </a:xfrm>
          <a:custGeom>
            <a:avLst/>
            <a:gdLst>
              <a:gd name="connsiteX0" fmla="*/ 721837 w 721837"/>
              <a:gd name="connsiteY0" fmla="*/ 273036 h 721839"/>
              <a:gd name="connsiteX1" fmla="*/ 721837 w 721837"/>
              <a:gd name="connsiteY1" fmla="*/ 448804 h 721839"/>
              <a:gd name="connsiteX2" fmla="*/ 448802 w 721837"/>
              <a:gd name="connsiteY2" fmla="*/ 448804 h 721839"/>
              <a:gd name="connsiteX3" fmla="*/ 448802 w 721837"/>
              <a:gd name="connsiteY3" fmla="*/ 721839 h 721839"/>
              <a:gd name="connsiteX4" fmla="*/ 273034 w 721837"/>
              <a:gd name="connsiteY4" fmla="*/ 721839 h 721839"/>
              <a:gd name="connsiteX5" fmla="*/ 273034 w 721837"/>
              <a:gd name="connsiteY5" fmla="*/ 448804 h 721839"/>
              <a:gd name="connsiteX6" fmla="*/ 0 w 721837"/>
              <a:gd name="connsiteY6" fmla="*/ 448804 h 721839"/>
              <a:gd name="connsiteX7" fmla="*/ 0 w 721837"/>
              <a:gd name="connsiteY7" fmla="*/ 273036 h 721839"/>
              <a:gd name="connsiteX8" fmla="*/ 273034 w 721837"/>
              <a:gd name="connsiteY8" fmla="*/ 273036 h 721839"/>
              <a:gd name="connsiteX9" fmla="*/ 273034 w 721837"/>
              <a:gd name="connsiteY9" fmla="*/ 0 h 721839"/>
              <a:gd name="connsiteX10" fmla="*/ 448802 w 721837"/>
              <a:gd name="connsiteY10" fmla="*/ 0 h 721839"/>
              <a:gd name="connsiteX11" fmla="*/ 448802 w 721837"/>
              <a:gd name="connsiteY11" fmla="*/ 273036 h 721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21837" h="721839">
                <a:moveTo>
                  <a:pt x="721837" y="273036"/>
                </a:moveTo>
                <a:lnTo>
                  <a:pt x="721837" y="448804"/>
                </a:lnTo>
                <a:lnTo>
                  <a:pt x="448802" y="448804"/>
                </a:lnTo>
                <a:lnTo>
                  <a:pt x="448802" y="721839"/>
                </a:lnTo>
                <a:lnTo>
                  <a:pt x="273034" y="721839"/>
                </a:lnTo>
                <a:lnTo>
                  <a:pt x="273034" y="448804"/>
                </a:lnTo>
                <a:lnTo>
                  <a:pt x="0" y="448804"/>
                </a:lnTo>
                <a:lnTo>
                  <a:pt x="0" y="273036"/>
                </a:lnTo>
                <a:lnTo>
                  <a:pt x="273034" y="273036"/>
                </a:lnTo>
                <a:lnTo>
                  <a:pt x="273034" y="0"/>
                </a:lnTo>
                <a:lnTo>
                  <a:pt x="448802" y="0"/>
                </a:lnTo>
                <a:lnTo>
                  <a:pt x="448802" y="273036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3" name="Dowolny kształt: kształt 32">
            <a:extLst>
              <a:ext uri="{FF2B5EF4-FFF2-40B4-BE49-F238E27FC236}">
                <a16:creationId xmlns:a16="http://schemas.microsoft.com/office/drawing/2014/main" id="{283B9473-5E42-447F-900F-DA9CFDBA3ADB}"/>
              </a:ext>
            </a:extLst>
          </p:cNvPr>
          <p:cNvSpPr/>
          <p:nvPr/>
        </p:nvSpPr>
        <p:spPr>
          <a:xfrm rot="16200000">
            <a:off x="7747124" y="5802684"/>
            <a:ext cx="150368" cy="150369"/>
          </a:xfrm>
          <a:custGeom>
            <a:avLst/>
            <a:gdLst>
              <a:gd name="connsiteX0" fmla="*/ 721837 w 721837"/>
              <a:gd name="connsiteY0" fmla="*/ 273036 h 721839"/>
              <a:gd name="connsiteX1" fmla="*/ 721837 w 721837"/>
              <a:gd name="connsiteY1" fmla="*/ 448804 h 721839"/>
              <a:gd name="connsiteX2" fmla="*/ 448802 w 721837"/>
              <a:gd name="connsiteY2" fmla="*/ 448804 h 721839"/>
              <a:gd name="connsiteX3" fmla="*/ 448802 w 721837"/>
              <a:gd name="connsiteY3" fmla="*/ 721839 h 721839"/>
              <a:gd name="connsiteX4" fmla="*/ 273034 w 721837"/>
              <a:gd name="connsiteY4" fmla="*/ 721839 h 721839"/>
              <a:gd name="connsiteX5" fmla="*/ 273034 w 721837"/>
              <a:gd name="connsiteY5" fmla="*/ 448804 h 721839"/>
              <a:gd name="connsiteX6" fmla="*/ 0 w 721837"/>
              <a:gd name="connsiteY6" fmla="*/ 448804 h 721839"/>
              <a:gd name="connsiteX7" fmla="*/ 0 w 721837"/>
              <a:gd name="connsiteY7" fmla="*/ 273036 h 721839"/>
              <a:gd name="connsiteX8" fmla="*/ 273034 w 721837"/>
              <a:gd name="connsiteY8" fmla="*/ 273036 h 721839"/>
              <a:gd name="connsiteX9" fmla="*/ 273034 w 721837"/>
              <a:gd name="connsiteY9" fmla="*/ 0 h 721839"/>
              <a:gd name="connsiteX10" fmla="*/ 448802 w 721837"/>
              <a:gd name="connsiteY10" fmla="*/ 0 h 721839"/>
              <a:gd name="connsiteX11" fmla="*/ 448802 w 721837"/>
              <a:gd name="connsiteY11" fmla="*/ 273036 h 721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21837" h="721839">
                <a:moveTo>
                  <a:pt x="721837" y="273036"/>
                </a:moveTo>
                <a:lnTo>
                  <a:pt x="721837" y="448804"/>
                </a:lnTo>
                <a:lnTo>
                  <a:pt x="448802" y="448804"/>
                </a:lnTo>
                <a:lnTo>
                  <a:pt x="448802" y="721839"/>
                </a:lnTo>
                <a:lnTo>
                  <a:pt x="273034" y="721839"/>
                </a:lnTo>
                <a:lnTo>
                  <a:pt x="273034" y="448804"/>
                </a:lnTo>
                <a:lnTo>
                  <a:pt x="0" y="448804"/>
                </a:lnTo>
                <a:lnTo>
                  <a:pt x="0" y="273036"/>
                </a:lnTo>
                <a:lnTo>
                  <a:pt x="273034" y="273036"/>
                </a:lnTo>
                <a:lnTo>
                  <a:pt x="273034" y="0"/>
                </a:lnTo>
                <a:lnTo>
                  <a:pt x="448802" y="0"/>
                </a:lnTo>
                <a:lnTo>
                  <a:pt x="448802" y="273036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4" name="Dowolny kształt: kształt 33">
            <a:extLst>
              <a:ext uri="{FF2B5EF4-FFF2-40B4-BE49-F238E27FC236}">
                <a16:creationId xmlns:a16="http://schemas.microsoft.com/office/drawing/2014/main" id="{DF23C7E7-F3DE-4D54-9314-325BCC60AE40}"/>
              </a:ext>
            </a:extLst>
          </p:cNvPr>
          <p:cNvSpPr/>
          <p:nvPr/>
        </p:nvSpPr>
        <p:spPr>
          <a:xfrm rot="16200000">
            <a:off x="8309956" y="6216240"/>
            <a:ext cx="721838" cy="721841"/>
          </a:xfrm>
          <a:custGeom>
            <a:avLst/>
            <a:gdLst>
              <a:gd name="connsiteX0" fmla="*/ 721837 w 721837"/>
              <a:gd name="connsiteY0" fmla="*/ 273036 h 721839"/>
              <a:gd name="connsiteX1" fmla="*/ 721837 w 721837"/>
              <a:gd name="connsiteY1" fmla="*/ 448804 h 721839"/>
              <a:gd name="connsiteX2" fmla="*/ 448802 w 721837"/>
              <a:gd name="connsiteY2" fmla="*/ 448804 h 721839"/>
              <a:gd name="connsiteX3" fmla="*/ 448802 w 721837"/>
              <a:gd name="connsiteY3" fmla="*/ 721839 h 721839"/>
              <a:gd name="connsiteX4" fmla="*/ 273034 w 721837"/>
              <a:gd name="connsiteY4" fmla="*/ 721839 h 721839"/>
              <a:gd name="connsiteX5" fmla="*/ 273034 w 721837"/>
              <a:gd name="connsiteY5" fmla="*/ 448804 h 721839"/>
              <a:gd name="connsiteX6" fmla="*/ 0 w 721837"/>
              <a:gd name="connsiteY6" fmla="*/ 448804 h 721839"/>
              <a:gd name="connsiteX7" fmla="*/ 0 w 721837"/>
              <a:gd name="connsiteY7" fmla="*/ 273036 h 721839"/>
              <a:gd name="connsiteX8" fmla="*/ 273034 w 721837"/>
              <a:gd name="connsiteY8" fmla="*/ 273036 h 721839"/>
              <a:gd name="connsiteX9" fmla="*/ 273034 w 721837"/>
              <a:gd name="connsiteY9" fmla="*/ 0 h 721839"/>
              <a:gd name="connsiteX10" fmla="*/ 448802 w 721837"/>
              <a:gd name="connsiteY10" fmla="*/ 0 h 721839"/>
              <a:gd name="connsiteX11" fmla="*/ 448802 w 721837"/>
              <a:gd name="connsiteY11" fmla="*/ 273036 h 721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21837" h="721839">
                <a:moveTo>
                  <a:pt x="721837" y="273036"/>
                </a:moveTo>
                <a:lnTo>
                  <a:pt x="721837" y="448804"/>
                </a:lnTo>
                <a:lnTo>
                  <a:pt x="448802" y="448804"/>
                </a:lnTo>
                <a:lnTo>
                  <a:pt x="448802" y="721839"/>
                </a:lnTo>
                <a:lnTo>
                  <a:pt x="273034" y="721839"/>
                </a:lnTo>
                <a:lnTo>
                  <a:pt x="273034" y="448804"/>
                </a:lnTo>
                <a:lnTo>
                  <a:pt x="0" y="448804"/>
                </a:lnTo>
                <a:lnTo>
                  <a:pt x="0" y="273036"/>
                </a:lnTo>
                <a:lnTo>
                  <a:pt x="273034" y="273036"/>
                </a:lnTo>
                <a:lnTo>
                  <a:pt x="273034" y="0"/>
                </a:lnTo>
                <a:lnTo>
                  <a:pt x="448802" y="0"/>
                </a:lnTo>
                <a:lnTo>
                  <a:pt x="448802" y="27303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6" name="Dowolny kształt: kształt 35">
            <a:extLst>
              <a:ext uri="{FF2B5EF4-FFF2-40B4-BE49-F238E27FC236}">
                <a16:creationId xmlns:a16="http://schemas.microsoft.com/office/drawing/2014/main" id="{BC9EE297-1669-4118-8D0B-985CA6519025}"/>
              </a:ext>
            </a:extLst>
          </p:cNvPr>
          <p:cNvSpPr/>
          <p:nvPr/>
        </p:nvSpPr>
        <p:spPr>
          <a:xfrm rot="16200000">
            <a:off x="8091318" y="5581648"/>
            <a:ext cx="565125" cy="565127"/>
          </a:xfrm>
          <a:custGeom>
            <a:avLst/>
            <a:gdLst>
              <a:gd name="connsiteX0" fmla="*/ 721837 w 721837"/>
              <a:gd name="connsiteY0" fmla="*/ 273036 h 721839"/>
              <a:gd name="connsiteX1" fmla="*/ 721837 w 721837"/>
              <a:gd name="connsiteY1" fmla="*/ 448804 h 721839"/>
              <a:gd name="connsiteX2" fmla="*/ 448802 w 721837"/>
              <a:gd name="connsiteY2" fmla="*/ 448804 h 721839"/>
              <a:gd name="connsiteX3" fmla="*/ 448802 w 721837"/>
              <a:gd name="connsiteY3" fmla="*/ 721839 h 721839"/>
              <a:gd name="connsiteX4" fmla="*/ 273034 w 721837"/>
              <a:gd name="connsiteY4" fmla="*/ 721839 h 721839"/>
              <a:gd name="connsiteX5" fmla="*/ 273034 w 721837"/>
              <a:gd name="connsiteY5" fmla="*/ 448804 h 721839"/>
              <a:gd name="connsiteX6" fmla="*/ 0 w 721837"/>
              <a:gd name="connsiteY6" fmla="*/ 448804 h 721839"/>
              <a:gd name="connsiteX7" fmla="*/ 0 w 721837"/>
              <a:gd name="connsiteY7" fmla="*/ 273036 h 721839"/>
              <a:gd name="connsiteX8" fmla="*/ 273034 w 721837"/>
              <a:gd name="connsiteY8" fmla="*/ 273036 h 721839"/>
              <a:gd name="connsiteX9" fmla="*/ 273034 w 721837"/>
              <a:gd name="connsiteY9" fmla="*/ 0 h 721839"/>
              <a:gd name="connsiteX10" fmla="*/ 448802 w 721837"/>
              <a:gd name="connsiteY10" fmla="*/ 0 h 721839"/>
              <a:gd name="connsiteX11" fmla="*/ 448802 w 721837"/>
              <a:gd name="connsiteY11" fmla="*/ 273036 h 721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21837" h="721839">
                <a:moveTo>
                  <a:pt x="721837" y="273036"/>
                </a:moveTo>
                <a:lnTo>
                  <a:pt x="721837" y="448804"/>
                </a:lnTo>
                <a:lnTo>
                  <a:pt x="448802" y="448804"/>
                </a:lnTo>
                <a:lnTo>
                  <a:pt x="448802" y="721839"/>
                </a:lnTo>
                <a:lnTo>
                  <a:pt x="273034" y="721839"/>
                </a:lnTo>
                <a:lnTo>
                  <a:pt x="273034" y="448804"/>
                </a:lnTo>
                <a:lnTo>
                  <a:pt x="0" y="448804"/>
                </a:lnTo>
                <a:lnTo>
                  <a:pt x="0" y="273036"/>
                </a:lnTo>
                <a:lnTo>
                  <a:pt x="273034" y="273036"/>
                </a:lnTo>
                <a:lnTo>
                  <a:pt x="273034" y="0"/>
                </a:lnTo>
                <a:lnTo>
                  <a:pt x="448802" y="0"/>
                </a:lnTo>
                <a:lnTo>
                  <a:pt x="448802" y="27303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7" name="Dowolny kształt: kształt 36">
            <a:extLst>
              <a:ext uri="{FF2B5EF4-FFF2-40B4-BE49-F238E27FC236}">
                <a16:creationId xmlns:a16="http://schemas.microsoft.com/office/drawing/2014/main" id="{58FCA839-271A-4CE9-9EB9-F7D5EAAD3C14}"/>
              </a:ext>
            </a:extLst>
          </p:cNvPr>
          <p:cNvSpPr/>
          <p:nvPr/>
        </p:nvSpPr>
        <p:spPr>
          <a:xfrm rot="16200000">
            <a:off x="5947267" y="5728399"/>
            <a:ext cx="440088" cy="440090"/>
          </a:xfrm>
          <a:custGeom>
            <a:avLst/>
            <a:gdLst>
              <a:gd name="connsiteX0" fmla="*/ 721837 w 721837"/>
              <a:gd name="connsiteY0" fmla="*/ 273036 h 721839"/>
              <a:gd name="connsiteX1" fmla="*/ 721837 w 721837"/>
              <a:gd name="connsiteY1" fmla="*/ 448804 h 721839"/>
              <a:gd name="connsiteX2" fmla="*/ 448802 w 721837"/>
              <a:gd name="connsiteY2" fmla="*/ 448804 h 721839"/>
              <a:gd name="connsiteX3" fmla="*/ 448802 w 721837"/>
              <a:gd name="connsiteY3" fmla="*/ 721839 h 721839"/>
              <a:gd name="connsiteX4" fmla="*/ 273034 w 721837"/>
              <a:gd name="connsiteY4" fmla="*/ 721839 h 721839"/>
              <a:gd name="connsiteX5" fmla="*/ 273034 w 721837"/>
              <a:gd name="connsiteY5" fmla="*/ 448804 h 721839"/>
              <a:gd name="connsiteX6" fmla="*/ 0 w 721837"/>
              <a:gd name="connsiteY6" fmla="*/ 448804 h 721839"/>
              <a:gd name="connsiteX7" fmla="*/ 0 w 721837"/>
              <a:gd name="connsiteY7" fmla="*/ 273036 h 721839"/>
              <a:gd name="connsiteX8" fmla="*/ 273034 w 721837"/>
              <a:gd name="connsiteY8" fmla="*/ 273036 h 721839"/>
              <a:gd name="connsiteX9" fmla="*/ 273034 w 721837"/>
              <a:gd name="connsiteY9" fmla="*/ 0 h 721839"/>
              <a:gd name="connsiteX10" fmla="*/ 448802 w 721837"/>
              <a:gd name="connsiteY10" fmla="*/ 0 h 721839"/>
              <a:gd name="connsiteX11" fmla="*/ 448802 w 721837"/>
              <a:gd name="connsiteY11" fmla="*/ 273036 h 721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21837" h="721839">
                <a:moveTo>
                  <a:pt x="721837" y="273036"/>
                </a:moveTo>
                <a:lnTo>
                  <a:pt x="721837" y="448804"/>
                </a:lnTo>
                <a:lnTo>
                  <a:pt x="448802" y="448804"/>
                </a:lnTo>
                <a:lnTo>
                  <a:pt x="448802" y="721839"/>
                </a:lnTo>
                <a:lnTo>
                  <a:pt x="273034" y="721839"/>
                </a:lnTo>
                <a:lnTo>
                  <a:pt x="273034" y="448804"/>
                </a:lnTo>
                <a:lnTo>
                  <a:pt x="0" y="448804"/>
                </a:lnTo>
                <a:lnTo>
                  <a:pt x="0" y="273036"/>
                </a:lnTo>
                <a:lnTo>
                  <a:pt x="273034" y="273036"/>
                </a:lnTo>
                <a:lnTo>
                  <a:pt x="273034" y="0"/>
                </a:lnTo>
                <a:lnTo>
                  <a:pt x="448802" y="0"/>
                </a:lnTo>
                <a:lnTo>
                  <a:pt x="448802" y="2730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8" name="Dowolny kształt: kształt 37">
            <a:extLst>
              <a:ext uri="{FF2B5EF4-FFF2-40B4-BE49-F238E27FC236}">
                <a16:creationId xmlns:a16="http://schemas.microsoft.com/office/drawing/2014/main" id="{DB03EC6A-A8F2-439A-BC8D-6893FD33CFBE}"/>
              </a:ext>
            </a:extLst>
          </p:cNvPr>
          <p:cNvSpPr/>
          <p:nvPr/>
        </p:nvSpPr>
        <p:spPr>
          <a:xfrm rot="16200000">
            <a:off x="9158941" y="6379990"/>
            <a:ext cx="721837" cy="721839"/>
          </a:xfrm>
          <a:custGeom>
            <a:avLst/>
            <a:gdLst>
              <a:gd name="connsiteX0" fmla="*/ 721837 w 721837"/>
              <a:gd name="connsiteY0" fmla="*/ 273036 h 721839"/>
              <a:gd name="connsiteX1" fmla="*/ 721837 w 721837"/>
              <a:gd name="connsiteY1" fmla="*/ 448804 h 721839"/>
              <a:gd name="connsiteX2" fmla="*/ 448802 w 721837"/>
              <a:gd name="connsiteY2" fmla="*/ 448804 h 721839"/>
              <a:gd name="connsiteX3" fmla="*/ 448802 w 721837"/>
              <a:gd name="connsiteY3" fmla="*/ 721839 h 721839"/>
              <a:gd name="connsiteX4" fmla="*/ 273034 w 721837"/>
              <a:gd name="connsiteY4" fmla="*/ 721839 h 721839"/>
              <a:gd name="connsiteX5" fmla="*/ 273034 w 721837"/>
              <a:gd name="connsiteY5" fmla="*/ 448804 h 721839"/>
              <a:gd name="connsiteX6" fmla="*/ 0 w 721837"/>
              <a:gd name="connsiteY6" fmla="*/ 448804 h 721839"/>
              <a:gd name="connsiteX7" fmla="*/ 0 w 721837"/>
              <a:gd name="connsiteY7" fmla="*/ 273036 h 721839"/>
              <a:gd name="connsiteX8" fmla="*/ 273034 w 721837"/>
              <a:gd name="connsiteY8" fmla="*/ 273036 h 721839"/>
              <a:gd name="connsiteX9" fmla="*/ 273034 w 721837"/>
              <a:gd name="connsiteY9" fmla="*/ 0 h 721839"/>
              <a:gd name="connsiteX10" fmla="*/ 448802 w 721837"/>
              <a:gd name="connsiteY10" fmla="*/ 0 h 721839"/>
              <a:gd name="connsiteX11" fmla="*/ 448802 w 721837"/>
              <a:gd name="connsiteY11" fmla="*/ 273036 h 721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21837" h="721839">
                <a:moveTo>
                  <a:pt x="721837" y="273036"/>
                </a:moveTo>
                <a:lnTo>
                  <a:pt x="721837" y="448804"/>
                </a:lnTo>
                <a:lnTo>
                  <a:pt x="448802" y="448804"/>
                </a:lnTo>
                <a:lnTo>
                  <a:pt x="448802" y="721839"/>
                </a:lnTo>
                <a:lnTo>
                  <a:pt x="273034" y="721839"/>
                </a:lnTo>
                <a:lnTo>
                  <a:pt x="273034" y="448804"/>
                </a:lnTo>
                <a:lnTo>
                  <a:pt x="0" y="448804"/>
                </a:lnTo>
                <a:lnTo>
                  <a:pt x="0" y="273036"/>
                </a:lnTo>
                <a:lnTo>
                  <a:pt x="273034" y="273036"/>
                </a:lnTo>
                <a:lnTo>
                  <a:pt x="273034" y="0"/>
                </a:lnTo>
                <a:lnTo>
                  <a:pt x="448802" y="0"/>
                </a:lnTo>
                <a:lnTo>
                  <a:pt x="448802" y="27303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9" name="Dowolny kształt: kształt 38">
            <a:extLst>
              <a:ext uri="{FF2B5EF4-FFF2-40B4-BE49-F238E27FC236}">
                <a16:creationId xmlns:a16="http://schemas.microsoft.com/office/drawing/2014/main" id="{FA15EBD5-3A79-48E7-A217-2AA941883493}"/>
              </a:ext>
            </a:extLst>
          </p:cNvPr>
          <p:cNvSpPr/>
          <p:nvPr/>
        </p:nvSpPr>
        <p:spPr>
          <a:xfrm rot="16200000">
            <a:off x="9827491" y="5716733"/>
            <a:ext cx="1107917" cy="1107920"/>
          </a:xfrm>
          <a:custGeom>
            <a:avLst/>
            <a:gdLst>
              <a:gd name="connsiteX0" fmla="*/ 721837 w 721837"/>
              <a:gd name="connsiteY0" fmla="*/ 273036 h 721839"/>
              <a:gd name="connsiteX1" fmla="*/ 721837 w 721837"/>
              <a:gd name="connsiteY1" fmla="*/ 448804 h 721839"/>
              <a:gd name="connsiteX2" fmla="*/ 448802 w 721837"/>
              <a:gd name="connsiteY2" fmla="*/ 448804 h 721839"/>
              <a:gd name="connsiteX3" fmla="*/ 448802 w 721837"/>
              <a:gd name="connsiteY3" fmla="*/ 721839 h 721839"/>
              <a:gd name="connsiteX4" fmla="*/ 273034 w 721837"/>
              <a:gd name="connsiteY4" fmla="*/ 721839 h 721839"/>
              <a:gd name="connsiteX5" fmla="*/ 273034 w 721837"/>
              <a:gd name="connsiteY5" fmla="*/ 448804 h 721839"/>
              <a:gd name="connsiteX6" fmla="*/ 0 w 721837"/>
              <a:gd name="connsiteY6" fmla="*/ 448804 h 721839"/>
              <a:gd name="connsiteX7" fmla="*/ 0 w 721837"/>
              <a:gd name="connsiteY7" fmla="*/ 273036 h 721839"/>
              <a:gd name="connsiteX8" fmla="*/ 273034 w 721837"/>
              <a:gd name="connsiteY8" fmla="*/ 273036 h 721839"/>
              <a:gd name="connsiteX9" fmla="*/ 273034 w 721837"/>
              <a:gd name="connsiteY9" fmla="*/ 0 h 721839"/>
              <a:gd name="connsiteX10" fmla="*/ 448802 w 721837"/>
              <a:gd name="connsiteY10" fmla="*/ 0 h 721839"/>
              <a:gd name="connsiteX11" fmla="*/ 448802 w 721837"/>
              <a:gd name="connsiteY11" fmla="*/ 273036 h 721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21837" h="721839">
                <a:moveTo>
                  <a:pt x="721837" y="273036"/>
                </a:moveTo>
                <a:lnTo>
                  <a:pt x="721837" y="448804"/>
                </a:lnTo>
                <a:lnTo>
                  <a:pt x="448802" y="448804"/>
                </a:lnTo>
                <a:lnTo>
                  <a:pt x="448802" y="721839"/>
                </a:lnTo>
                <a:lnTo>
                  <a:pt x="273034" y="721839"/>
                </a:lnTo>
                <a:lnTo>
                  <a:pt x="273034" y="448804"/>
                </a:lnTo>
                <a:lnTo>
                  <a:pt x="0" y="448804"/>
                </a:lnTo>
                <a:lnTo>
                  <a:pt x="0" y="273036"/>
                </a:lnTo>
                <a:lnTo>
                  <a:pt x="273034" y="273036"/>
                </a:lnTo>
                <a:lnTo>
                  <a:pt x="273034" y="0"/>
                </a:lnTo>
                <a:lnTo>
                  <a:pt x="448802" y="0"/>
                </a:lnTo>
                <a:lnTo>
                  <a:pt x="448802" y="27303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0" name="Dowolny kształt: kształt 39">
            <a:extLst>
              <a:ext uri="{FF2B5EF4-FFF2-40B4-BE49-F238E27FC236}">
                <a16:creationId xmlns:a16="http://schemas.microsoft.com/office/drawing/2014/main" id="{E9663D72-5024-42D5-A249-BCD6290E50C6}"/>
              </a:ext>
            </a:extLst>
          </p:cNvPr>
          <p:cNvSpPr/>
          <p:nvPr/>
        </p:nvSpPr>
        <p:spPr>
          <a:xfrm rot="16200000">
            <a:off x="10708123" y="6649518"/>
            <a:ext cx="300734" cy="300735"/>
          </a:xfrm>
          <a:custGeom>
            <a:avLst/>
            <a:gdLst>
              <a:gd name="connsiteX0" fmla="*/ 721837 w 721837"/>
              <a:gd name="connsiteY0" fmla="*/ 273036 h 721839"/>
              <a:gd name="connsiteX1" fmla="*/ 721837 w 721837"/>
              <a:gd name="connsiteY1" fmla="*/ 448804 h 721839"/>
              <a:gd name="connsiteX2" fmla="*/ 448802 w 721837"/>
              <a:gd name="connsiteY2" fmla="*/ 448804 h 721839"/>
              <a:gd name="connsiteX3" fmla="*/ 448802 w 721837"/>
              <a:gd name="connsiteY3" fmla="*/ 721839 h 721839"/>
              <a:gd name="connsiteX4" fmla="*/ 273034 w 721837"/>
              <a:gd name="connsiteY4" fmla="*/ 721839 h 721839"/>
              <a:gd name="connsiteX5" fmla="*/ 273034 w 721837"/>
              <a:gd name="connsiteY5" fmla="*/ 448804 h 721839"/>
              <a:gd name="connsiteX6" fmla="*/ 0 w 721837"/>
              <a:gd name="connsiteY6" fmla="*/ 448804 h 721839"/>
              <a:gd name="connsiteX7" fmla="*/ 0 w 721837"/>
              <a:gd name="connsiteY7" fmla="*/ 273036 h 721839"/>
              <a:gd name="connsiteX8" fmla="*/ 273034 w 721837"/>
              <a:gd name="connsiteY8" fmla="*/ 273036 h 721839"/>
              <a:gd name="connsiteX9" fmla="*/ 273034 w 721837"/>
              <a:gd name="connsiteY9" fmla="*/ 0 h 721839"/>
              <a:gd name="connsiteX10" fmla="*/ 448802 w 721837"/>
              <a:gd name="connsiteY10" fmla="*/ 0 h 721839"/>
              <a:gd name="connsiteX11" fmla="*/ 448802 w 721837"/>
              <a:gd name="connsiteY11" fmla="*/ 273036 h 721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21837" h="721839">
                <a:moveTo>
                  <a:pt x="721837" y="273036"/>
                </a:moveTo>
                <a:lnTo>
                  <a:pt x="721837" y="448804"/>
                </a:lnTo>
                <a:lnTo>
                  <a:pt x="448802" y="448804"/>
                </a:lnTo>
                <a:lnTo>
                  <a:pt x="448802" y="721839"/>
                </a:lnTo>
                <a:lnTo>
                  <a:pt x="273034" y="721839"/>
                </a:lnTo>
                <a:lnTo>
                  <a:pt x="273034" y="448804"/>
                </a:lnTo>
                <a:lnTo>
                  <a:pt x="0" y="448804"/>
                </a:lnTo>
                <a:lnTo>
                  <a:pt x="0" y="273036"/>
                </a:lnTo>
                <a:lnTo>
                  <a:pt x="273034" y="273036"/>
                </a:lnTo>
                <a:lnTo>
                  <a:pt x="273034" y="0"/>
                </a:lnTo>
                <a:lnTo>
                  <a:pt x="448802" y="0"/>
                </a:lnTo>
                <a:lnTo>
                  <a:pt x="448802" y="2730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1" name="Dowolny kształt: kształt 40">
            <a:extLst>
              <a:ext uri="{FF2B5EF4-FFF2-40B4-BE49-F238E27FC236}">
                <a16:creationId xmlns:a16="http://schemas.microsoft.com/office/drawing/2014/main" id="{E5172D00-7EC6-4C4E-A0F3-FB2A4EEDF076}"/>
              </a:ext>
            </a:extLst>
          </p:cNvPr>
          <p:cNvSpPr/>
          <p:nvPr/>
        </p:nvSpPr>
        <p:spPr>
          <a:xfrm rot="16200000">
            <a:off x="9483441" y="5949360"/>
            <a:ext cx="225979" cy="225980"/>
          </a:xfrm>
          <a:custGeom>
            <a:avLst/>
            <a:gdLst>
              <a:gd name="connsiteX0" fmla="*/ 721837 w 721837"/>
              <a:gd name="connsiteY0" fmla="*/ 273036 h 721839"/>
              <a:gd name="connsiteX1" fmla="*/ 721837 w 721837"/>
              <a:gd name="connsiteY1" fmla="*/ 448804 h 721839"/>
              <a:gd name="connsiteX2" fmla="*/ 448802 w 721837"/>
              <a:gd name="connsiteY2" fmla="*/ 448804 h 721839"/>
              <a:gd name="connsiteX3" fmla="*/ 448802 w 721837"/>
              <a:gd name="connsiteY3" fmla="*/ 721839 h 721839"/>
              <a:gd name="connsiteX4" fmla="*/ 273034 w 721837"/>
              <a:gd name="connsiteY4" fmla="*/ 721839 h 721839"/>
              <a:gd name="connsiteX5" fmla="*/ 273034 w 721837"/>
              <a:gd name="connsiteY5" fmla="*/ 448804 h 721839"/>
              <a:gd name="connsiteX6" fmla="*/ 0 w 721837"/>
              <a:gd name="connsiteY6" fmla="*/ 448804 h 721839"/>
              <a:gd name="connsiteX7" fmla="*/ 0 w 721837"/>
              <a:gd name="connsiteY7" fmla="*/ 273036 h 721839"/>
              <a:gd name="connsiteX8" fmla="*/ 273034 w 721837"/>
              <a:gd name="connsiteY8" fmla="*/ 273036 h 721839"/>
              <a:gd name="connsiteX9" fmla="*/ 273034 w 721837"/>
              <a:gd name="connsiteY9" fmla="*/ 0 h 721839"/>
              <a:gd name="connsiteX10" fmla="*/ 448802 w 721837"/>
              <a:gd name="connsiteY10" fmla="*/ 0 h 721839"/>
              <a:gd name="connsiteX11" fmla="*/ 448802 w 721837"/>
              <a:gd name="connsiteY11" fmla="*/ 273036 h 721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21837" h="721839">
                <a:moveTo>
                  <a:pt x="721837" y="273036"/>
                </a:moveTo>
                <a:lnTo>
                  <a:pt x="721837" y="448804"/>
                </a:lnTo>
                <a:lnTo>
                  <a:pt x="448802" y="448804"/>
                </a:lnTo>
                <a:lnTo>
                  <a:pt x="448802" y="721839"/>
                </a:lnTo>
                <a:lnTo>
                  <a:pt x="273034" y="721839"/>
                </a:lnTo>
                <a:lnTo>
                  <a:pt x="273034" y="448804"/>
                </a:lnTo>
                <a:lnTo>
                  <a:pt x="0" y="448804"/>
                </a:lnTo>
                <a:lnTo>
                  <a:pt x="0" y="273036"/>
                </a:lnTo>
                <a:lnTo>
                  <a:pt x="273034" y="273036"/>
                </a:lnTo>
                <a:lnTo>
                  <a:pt x="273034" y="0"/>
                </a:lnTo>
                <a:lnTo>
                  <a:pt x="448802" y="0"/>
                </a:lnTo>
                <a:lnTo>
                  <a:pt x="448802" y="273036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2" name="Dowolny kształt: kształt 41">
            <a:extLst>
              <a:ext uri="{FF2B5EF4-FFF2-40B4-BE49-F238E27FC236}">
                <a16:creationId xmlns:a16="http://schemas.microsoft.com/office/drawing/2014/main" id="{ECB4B5A7-AFBE-4761-940A-ECD9E836C3CE}"/>
              </a:ext>
            </a:extLst>
          </p:cNvPr>
          <p:cNvSpPr/>
          <p:nvPr/>
        </p:nvSpPr>
        <p:spPr>
          <a:xfrm rot="16200000">
            <a:off x="10632938" y="5911981"/>
            <a:ext cx="150368" cy="150369"/>
          </a:xfrm>
          <a:custGeom>
            <a:avLst/>
            <a:gdLst>
              <a:gd name="connsiteX0" fmla="*/ 721837 w 721837"/>
              <a:gd name="connsiteY0" fmla="*/ 273036 h 721839"/>
              <a:gd name="connsiteX1" fmla="*/ 721837 w 721837"/>
              <a:gd name="connsiteY1" fmla="*/ 448804 h 721839"/>
              <a:gd name="connsiteX2" fmla="*/ 448802 w 721837"/>
              <a:gd name="connsiteY2" fmla="*/ 448804 h 721839"/>
              <a:gd name="connsiteX3" fmla="*/ 448802 w 721837"/>
              <a:gd name="connsiteY3" fmla="*/ 721839 h 721839"/>
              <a:gd name="connsiteX4" fmla="*/ 273034 w 721837"/>
              <a:gd name="connsiteY4" fmla="*/ 721839 h 721839"/>
              <a:gd name="connsiteX5" fmla="*/ 273034 w 721837"/>
              <a:gd name="connsiteY5" fmla="*/ 448804 h 721839"/>
              <a:gd name="connsiteX6" fmla="*/ 0 w 721837"/>
              <a:gd name="connsiteY6" fmla="*/ 448804 h 721839"/>
              <a:gd name="connsiteX7" fmla="*/ 0 w 721837"/>
              <a:gd name="connsiteY7" fmla="*/ 273036 h 721839"/>
              <a:gd name="connsiteX8" fmla="*/ 273034 w 721837"/>
              <a:gd name="connsiteY8" fmla="*/ 273036 h 721839"/>
              <a:gd name="connsiteX9" fmla="*/ 273034 w 721837"/>
              <a:gd name="connsiteY9" fmla="*/ 0 h 721839"/>
              <a:gd name="connsiteX10" fmla="*/ 448802 w 721837"/>
              <a:gd name="connsiteY10" fmla="*/ 0 h 721839"/>
              <a:gd name="connsiteX11" fmla="*/ 448802 w 721837"/>
              <a:gd name="connsiteY11" fmla="*/ 273036 h 721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21837" h="721839">
                <a:moveTo>
                  <a:pt x="721837" y="273036"/>
                </a:moveTo>
                <a:lnTo>
                  <a:pt x="721837" y="448804"/>
                </a:lnTo>
                <a:lnTo>
                  <a:pt x="448802" y="448804"/>
                </a:lnTo>
                <a:lnTo>
                  <a:pt x="448802" y="721839"/>
                </a:lnTo>
                <a:lnTo>
                  <a:pt x="273034" y="721839"/>
                </a:lnTo>
                <a:lnTo>
                  <a:pt x="273034" y="448804"/>
                </a:lnTo>
                <a:lnTo>
                  <a:pt x="0" y="448804"/>
                </a:lnTo>
                <a:lnTo>
                  <a:pt x="0" y="273036"/>
                </a:lnTo>
                <a:lnTo>
                  <a:pt x="273034" y="273036"/>
                </a:lnTo>
                <a:lnTo>
                  <a:pt x="273034" y="0"/>
                </a:lnTo>
                <a:lnTo>
                  <a:pt x="448802" y="0"/>
                </a:lnTo>
                <a:lnTo>
                  <a:pt x="448802" y="273036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6" name="Dowolny kształt: kształt 45">
            <a:extLst>
              <a:ext uri="{FF2B5EF4-FFF2-40B4-BE49-F238E27FC236}">
                <a16:creationId xmlns:a16="http://schemas.microsoft.com/office/drawing/2014/main" id="{F0D5DD61-475A-4B45-ABAC-412174F01022}"/>
              </a:ext>
            </a:extLst>
          </p:cNvPr>
          <p:cNvSpPr/>
          <p:nvPr/>
        </p:nvSpPr>
        <p:spPr>
          <a:xfrm rot="16200000">
            <a:off x="10977132" y="5690945"/>
            <a:ext cx="565125" cy="565127"/>
          </a:xfrm>
          <a:custGeom>
            <a:avLst/>
            <a:gdLst>
              <a:gd name="connsiteX0" fmla="*/ 721837 w 721837"/>
              <a:gd name="connsiteY0" fmla="*/ 273036 h 721839"/>
              <a:gd name="connsiteX1" fmla="*/ 721837 w 721837"/>
              <a:gd name="connsiteY1" fmla="*/ 448804 h 721839"/>
              <a:gd name="connsiteX2" fmla="*/ 448802 w 721837"/>
              <a:gd name="connsiteY2" fmla="*/ 448804 h 721839"/>
              <a:gd name="connsiteX3" fmla="*/ 448802 w 721837"/>
              <a:gd name="connsiteY3" fmla="*/ 721839 h 721839"/>
              <a:gd name="connsiteX4" fmla="*/ 273034 w 721837"/>
              <a:gd name="connsiteY4" fmla="*/ 721839 h 721839"/>
              <a:gd name="connsiteX5" fmla="*/ 273034 w 721837"/>
              <a:gd name="connsiteY5" fmla="*/ 448804 h 721839"/>
              <a:gd name="connsiteX6" fmla="*/ 0 w 721837"/>
              <a:gd name="connsiteY6" fmla="*/ 448804 h 721839"/>
              <a:gd name="connsiteX7" fmla="*/ 0 w 721837"/>
              <a:gd name="connsiteY7" fmla="*/ 273036 h 721839"/>
              <a:gd name="connsiteX8" fmla="*/ 273034 w 721837"/>
              <a:gd name="connsiteY8" fmla="*/ 273036 h 721839"/>
              <a:gd name="connsiteX9" fmla="*/ 273034 w 721837"/>
              <a:gd name="connsiteY9" fmla="*/ 0 h 721839"/>
              <a:gd name="connsiteX10" fmla="*/ 448802 w 721837"/>
              <a:gd name="connsiteY10" fmla="*/ 0 h 721839"/>
              <a:gd name="connsiteX11" fmla="*/ 448802 w 721837"/>
              <a:gd name="connsiteY11" fmla="*/ 273036 h 721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21837" h="721839">
                <a:moveTo>
                  <a:pt x="721837" y="273036"/>
                </a:moveTo>
                <a:lnTo>
                  <a:pt x="721837" y="448804"/>
                </a:lnTo>
                <a:lnTo>
                  <a:pt x="448802" y="448804"/>
                </a:lnTo>
                <a:lnTo>
                  <a:pt x="448802" y="721839"/>
                </a:lnTo>
                <a:lnTo>
                  <a:pt x="273034" y="721839"/>
                </a:lnTo>
                <a:lnTo>
                  <a:pt x="273034" y="448804"/>
                </a:lnTo>
                <a:lnTo>
                  <a:pt x="0" y="448804"/>
                </a:lnTo>
                <a:lnTo>
                  <a:pt x="0" y="273036"/>
                </a:lnTo>
                <a:lnTo>
                  <a:pt x="273034" y="273036"/>
                </a:lnTo>
                <a:lnTo>
                  <a:pt x="273034" y="0"/>
                </a:lnTo>
                <a:lnTo>
                  <a:pt x="448802" y="0"/>
                </a:lnTo>
                <a:lnTo>
                  <a:pt x="448802" y="27303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7" name="Dowolny kształt: kształt 46">
            <a:extLst>
              <a:ext uri="{FF2B5EF4-FFF2-40B4-BE49-F238E27FC236}">
                <a16:creationId xmlns:a16="http://schemas.microsoft.com/office/drawing/2014/main" id="{D92786A5-6BEA-4894-9C0F-21B3BED128CE}"/>
              </a:ext>
            </a:extLst>
          </p:cNvPr>
          <p:cNvSpPr/>
          <p:nvPr/>
        </p:nvSpPr>
        <p:spPr>
          <a:xfrm rot="16200000">
            <a:off x="8833081" y="5837696"/>
            <a:ext cx="440088" cy="440090"/>
          </a:xfrm>
          <a:custGeom>
            <a:avLst/>
            <a:gdLst>
              <a:gd name="connsiteX0" fmla="*/ 721837 w 721837"/>
              <a:gd name="connsiteY0" fmla="*/ 273036 h 721839"/>
              <a:gd name="connsiteX1" fmla="*/ 721837 w 721837"/>
              <a:gd name="connsiteY1" fmla="*/ 448804 h 721839"/>
              <a:gd name="connsiteX2" fmla="*/ 448802 w 721837"/>
              <a:gd name="connsiteY2" fmla="*/ 448804 h 721839"/>
              <a:gd name="connsiteX3" fmla="*/ 448802 w 721837"/>
              <a:gd name="connsiteY3" fmla="*/ 721839 h 721839"/>
              <a:gd name="connsiteX4" fmla="*/ 273034 w 721837"/>
              <a:gd name="connsiteY4" fmla="*/ 721839 h 721839"/>
              <a:gd name="connsiteX5" fmla="*/ 273034 w 721837"/>
              <a:gd name="connsiteY5" fmla="*/ 448804 h 721839"/>
              <a:gd name="connsiteX6" fmla="*/ 0 w 721837"/>
              <a:gd name="connsiteY6" fmla="*/ 448804 h 721839"/>
              <a:gd name="connsiteX7" fmla="*/ 0 w 721837"/>
              <a:gd name="connsiteY7" fmla="*/ 273036 h 721839"/>
              <a:gd name="connsiteX8" fmla="*/ 273034 w 721837"/>
              <a:gd name="connsiteY8" fmla="*/ 273036 h 721839"/>
              <a:gd name="connsiteX9" fmla="*/ 273034 w 721837"/>
              <a:gd name="connsiteY9" fmla="*/ 0 h 721839"/>
              <a:gd name="connsiteX10" fmla="*/ 448802 w 721837"/>
              <a:gd name="connsiteY10" fmla="*/ 0 h 721839"/>
              <a:gd name="connsiteX11" fmla="*/ 448802 w 721837"/>
              <a:gd name="connsiteY11" fmla="*/ 273036 h 721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21837" h="721839">
                <a:moveTo>
                  <a:pt x="721837" y="273036"/>
                </a:moveTo>
                <a:lnTo>
                  <a:pt x="721837" y="448804"/>
                </a:lnTo>
                <a:lnTo>
                  <a:pt x="448802" y="448804"/>
                </a:lnTo>
                <a:lnTo>
                  <a:pt x="448802" y="721839"/>
                </a:lnTo>
                <a:lnTo>
                  <a:pt x="273034" y="721839"/>
                </a:lnTo>
                <a:lnTo>
                  <a:pt x="273034" y="448804"/>
                </a:lnTo>
                <a:lnTo>
                  <a:pt x="0" y="448804"/>
                </a:lnTo>
                <a:lnTo>
                  <a:pt x="0" y="273036"/>
                </a:lnTo>
                <a:lnTo>
                  <a:pt x="273034" y="273036"/>
                </a:lnTo>
                <a:lnTo>
                  <a:pt x="273034" y="0"/>
                </a:lnTo>
                <a:lnTo>
                  <a:pt x="448802" y="0"/>
                </a:lnTo>
                <a:lnTo>
                  <a:pt x="448802" y="2730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0" name="Prostokąt 49">
            <a:extLst>
              <a:ext uri="{FF2B5EF4-FFF2-40B4-BE49-F238E27FC236}">
                <a16:creationId xmlns:a16="http://schemas.microsoft.com/office/drawing/2014/main" id="{B48448DE-3849-496E-AF2C-34E216B55656}"/>
              </a:ext>
            </a:extLst>
          </p:cNvPr>
          <p:cNvSpPr/>
          <p:nvPr/>
        </p:nvSpPr>
        <p:spPr>
          <a:xfrm>
            <a:off x="684221" y="890112"/>
            <a:ext cx="7173525" cy="473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72" name="Grupa 71">
            <a:extLst>
              <a:ext uri="{FF2B5EF4-FFF2-40B4-BE49-F238E27FC236}">
                <a16:creationId xmlns:a16="http://schemas.microsoft.com/office/drawing/2014/main" id="{73EDAD37-F088-4A87-B070-19059D9D0C7D}"/>
              </a:ext>
            </a:extLst>
          </p:cNvPr>
          <p:cNvGrpSpPr/>
          <p:nvPr/>
        </p:nvGrpSpPr>
        <p:grpSpPr>
          <a:xfrm>
            <a:off x="11353800" y="-1"/>
            <a:ext cx="838200" cy="6858000"/>
            <a:chOff x="11353800" y="-1"/>
            <a:chExt cx="838200" cy="6858000"/>
          </a:xfrm>
        </p:grpSpPr>
        <p:sp>
          <p:nvSpPr>
            <p:cNvPr id="73" name="Prostokąt 72">
              <a:extLst>
                <a:ext uri="{FF2B5EF4-FFF2-40B4-BE49-F238E27FC236}">
                  <a16:creationId xmlns:a16="http://schemas.microsoft.com/office/drawing/2014/main" id="{E7CAF4F6-E2D8-450A-958C-77F38D9EDF6A}"/>
                </a:ext>
              </a:extLst>
            </p:cNvPr>
            <p:cNvSpPr/>
            <p:nvPr userDrawn="1"/>
          </p:nvSpPr>
          <p:spPr>
            <a:xfrm flipV="1">
              <a:off x="11353800" y="-1"/>
              <a:ext cx="8382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74" name="Grafika 73">
              <a:extLst>
                <a:ext uri="{FF2B5EF4-FFF2-40B4-BE49-F238E27FC236}">
                  <a16:creationId xmlns:a16="http://schemas.microsoft.com/office/drawing/2014/main" id="{E60A5EC7-1C6A-4265-A0B5-DFFA8D82FE1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1426718" y="173691"/>
              <a:ext cx="692364" cy="382868"/>
            </a:xfrm>
            <a:prstGeom prst="rect">
              <a:avLst/>
            </a:prstGeom>
          </p:spPr>
        </p:pic>
      </p:grpSp>
      <p:grpSp>
        <p:nvGrpSpPr>
          <p:cNvPr id="43" name="Grupa 42">
            <a:extLst>
              <a:ext uri="{FF2B5EF4-FFF2-40B4-BE49-F238E27FC236}">
                <a16:creationId xmlns:a16="http://schemas.microsoft.com/office/drawing/2014/main" id="{F2D2AF44-48F3-4462-8042-1BAB51E7D510}"/>
              </a:ext>
            </a:extLst>
          </p:cNvPr>
          <p:cNvGrpSpPr/>
          <p:nvPr/>
        </p:nvGrpSpPr>
        <p:grpSpPr>
          <a:xfrm>
            <a:off x="-1" y="-1"/>
            <a:ext cx="940604" cy="1201737"/>
            <a:chOff x="-1" y="-1"/>
            <a:chExt cx="940604" cy="1201737"/>
          </a:xfrm>
        </p:grpSpPr>
        <p:sp>
          <p:nvSpPr>
            <p:cNvPr id="44" name="Prostokąt 43">
              <a:extLst>
                <a:ext uri="{FF2B5EF4-FFF2-40B4-BE49-F238E27FC236}">
                  <a16:creationId xmlns:a16="http://schemas.microsoft.com/office/drawing/2014/main" id="{E7D5F33C-EDBB-4746-86E0-AA87146D4F79}"/>
                </a:ext>
              </a:extLst>
            </p:cNvPr>
            <p:cNvSpPr/>
            <p:nvPr userDrawn="1"/>
          </p:nvSpPr>
          <p:spPr>
            <a:xfrm>
              <a:off x="0" y="168276"/>
              <a:ext cx="171460" cy="25638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5" name="Prostokąt 44">
              <a:extLst>
                <a:ext uri="{FF2B5EF4-FFF2-40B4-BE49-F238E27FC236}">
                  <a16:creationId xmlns:a16="http://schemas.microsoft.com/office/drawing/2014/main" id="{91054F99-3AC8-4CED-9F4D-7E7DA1FA5C77}"/>
                </a:ext>
              </a:extLst>
            </p:cNvPr>
            <p:cNvSpPr/>
            <p:nvPr userDrawn="1"/>
          </p:nvSpPr>
          <p:spPr>
            <a:xfrm>
              <a:off x="171460" y="424657"/>
              <a:ext cx="256381" cy="25638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8" name="Prostokąt 47">
              <a:extLst>
                <a:ext uri="{FF2B5EF4-FFF2-40B4-BE49-F238E27FC236}">
                  <a16:creationId xmlns:a16="http://schemas.microsoft.com/office/drawing/2014/main" id="{5A9A5A77-4183-4A82-884E-8457AA4B2B75}"/>
                </a:ext>
              </a:extLst>
            </p:cNvPr>
            <p:cNvSpPr/>
            <p:nvPr userDrawn="1"/>
          </p:nvSpPr>
          <p:spPr>
            <a:xfrm>
              <a:off x="171460" y="-1"/>
              <a:ext cx="256381" cy="16827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3" name="Prostokąt 52">
              <a:extLst>
                <a:ext uri="{FF2B5EF4-FFF2-40B4-BE49-F238E27FC236}">
                  <a16:creationId xmlns:a16="http://schemas.microsoft.com/office/drawing/2014/main" id="{17E2E4CB-B077-444A-AB3A-22D34BBAF0A7}"/>
                </a:ext>
              </a:extLst>
            </p:cNvPr>
            <p:cNvSpPr/>
            <p:nvPr userDrawn="1"/>
          </p:nvSpPr>
          <p:spPr>
            <a:xfrm>
              <a:off x="427841" y="681038"/>
              <a:ext cx="256381" cy="25638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4" name="Prostokąt 53">
              <a:extLst>
                <a:ext uri="{FF2B5EF4-FFF2-40B4-BE49-F238E27FC236}">
                  <a16:creationId xmlns:a16="http://schemas.microsoft.com/office/drawing/2014/main" id="{9BFB140B-F186-422D-BD21-655793E86320}"/>
                </a:ext>
              </a:extLst>
            </p:cNvPr>
            <p:cNvSpPr/>
            <p:nvPr userDrawn="1"/>
          </p:nvSpPr>
          <p:spPr>
            <a:xfrm>
              <a:off x="427841" y="172244"/>
              <a:ext cx="256381" cy="256381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5" name="Prostokąt 54">
              <a:extLst>
                <a:ext uri="{FF2B5EF4-FFF2-40B4-BE49-F238E27FC236}">
                  <a16:creationId xmlns:a16="http://schemas.microsoft.com/office/drawing/2014/main" id="{B4F867A0-CC5D-47BE-B433-1F8D4110FF9A}"/>
                </a:ext>
              </a:extLst>
            </p:cNvPr>
            <p:cNvSpPr/>
            <p:nvPr userDrawn="1"/>
          </p:nvSpPr>
          <p:spPr>
            <a:xfrm>
              <a:off x="684222" y="432593"/>
              <a:ext cx="256381" cy="25638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6" name="Prostokąt 55">
              <a:extLst>
                <a:ext uri="{FF2B5EF4-FFF2-40B4-BE49-F238E27FC236}">
                  <a16:creationId xmlns:a16="http://schemas.microsoft.com/office/drawing/2014/main" id="{53B2324C-64FF-4168-A869-B1E80D40ED78}"/>
                </a:ext>
              </a:extLst>
            </p:cNvPr>
            <p:cNvSpPr/>
            <p:nvPr userDrawn="1"/>
          </p:nvSpPr>
          <p:spPr>
            <a:xfrm>
              <a:off x="-1" y="688974"/>
              <a:ext cx="171460" cy="25638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7" name="Prostokąt 56">
              <a:extLst>
                <a:ext uri="{FF2B5EF4-FFF2-40B4-BE49-F238E27FC236}">
                  <a16:creationId xmlns:a16="http://schemas.microsoft.com/office/drawing/2014/main" id="{E3F42AEF-7ACF-4B58-B5C1-F61DADEC5318}"/>
                </a:ext>
              </a:extLst>
            </p:cNvPr>
            <p:cNvSpPr/>
            <p:nvPr userDrawn="1"/>
          </p:nvSpPr>
          <p:spPr>
            <a:xfrm>
              <a:off x="684222" y="-1"/>
              <a:ext cx="256381" cy="16827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8" name="Prostokąt 57">
              <a:extLst>
                <a:ext uri="{FF2B5EF4-FFF2-40B4-BE49-F238E27FC236}">
                  <a16:creationId xmlns:a16="http://schemas.microsoft.com/office/drawing/2014/main" id="{5321EDC9-BE99-4908-9F73-10999217CB22}"/>
                </a:ext>
              </a:extLst>
            </p:cNvPr>
            <p:cNvSpPr/>
            <p:nvPr userDrawn="1"/>
          </p:nvSpPr>
          <p:spPr>
            <a:xfrm>
              <a:off x="174626" y="945355"/>
              <a:ext cx="256381" cy="256381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9" name="Prostokąt 58">
              <a:extLst>
                <a:ext uri="{FF2B5EF4-FFF2-40B4-BE49-F238E27FC236}">
                  <a16:creationId xmlns:a16="http://schemas.microsoft.com/office/drawing/2014/main" id="{70B102D5-F621-49CC-9B94-260D540A6DAE}"/>
                </a:ext>
              </a:extLst>
            </p:cNvPr>
            <p:cNvSpPr/>
            <p:nvPr/>
          </p:nvSpPr>
          <p:spPr>
            <a:xfrm>
              <a:off x="171459" y="688973"/>
              <a:ext cx="256381" cy="25638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</p:spTree>
    <p:extLst>
      <p:ext uri="{BB962C8B-B14F-4D97-AF65-F5344CB8AC3E}">
        <p14:creationId xmlns:p14="http://schemas.microsoft.com/office/powerpoint/2010/main" val="1600410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75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75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8" presetID="1" presetClass="entr" presetSubtype="0" fill="hold" grpId="1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21" presetID="64" presetClass="path" presetSubtype="0" fill="hold" grpId="0" nodeType="after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95833E-6 0.09167 L 3.95833E-6 -3.33333E-6 " pathEditMode="relative" rAng="0" ptsTypes="AA" p14:bounceEnd="45000">
                                          <p:cBhvr>
                                            <p:cTn id="22" dur="5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58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24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6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2250"/>
                                </p:stCondLst>
                                <p:childTnLst>
                                  <p:par>
                                    <p:cTn id="28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0" presetID="64" presetClass="path" presetSubtype="0" accel="22000" fill="hold" grpId="1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66667E-6 0.06181 L -1.66667E-6 -4.44444E-6 " pathEditMode="relative" rAng="0" ptsTypes="AA" p14:bounceEnd="40000">
                                          <p:cBhvr>
                                            <p:cTn id="31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310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2" presetID="23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hsl" dir="cw">
                                          <p:cBhvr override="childStyle">
                                            <p:cTn id="33" dur="5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by>
                                            <p:hsl h="10842353" s="0" l="0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34" dur="5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by>
                                            <p:hsl h="10842353" s="0" l="0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35" dur="5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by>
                                            <p:hsl h="10842353" s="0" l="0"/>
                                          </p:by>
                                        </p:animClr>
                                        <p:set>
                                          <p:cBhvr>
                                            <p:cTn id="36" dur="5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7" presetID="23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hsl" dir="cw">
                                          <p:cBhvr override="childStyle">
                                            <p:cTn id="38" dur="5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by>
                                            <p:hsl h="10842353" s="0" l="0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39" dur="5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by>
                                            <p:hsl h="10842353" s="0" l="0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40" dur="5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by>
                                            <p:hsl h="10842353" s="0" l="0"/>
                                          </p:by>
                                        </p:animClr>
                                        <p:set>
                                          <p:cBhvr>
                                            <p:cTn id="41" dur="5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2" presetID="23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hsl" dir="cw">
                                          <p:cBhvr override="childStyle">
                                            <p:cTn id="43" dur="5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by>
                                            <p:hsl h="10842353" s="0" l="0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44" dur="5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by>
                                            <p:hsl h="10842353" s="0" l="0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45" dur="5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by>
                                            <p:hsl h="10842353" s="0" l="0"/>
                                          </p:by>
                                        </p:animClr>
                                        <p:set>
                                          <p:cBhvr>
                                            <p:cTn id="46" dur="5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7" presetID="23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hsl" dir="cw">
                                          <p:cBhvr override="childStyle">
                                            <p:cTn id="48" dur="5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by>
                                            <p:hsl h="10842353" s="0" l="0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49" dur="5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by>
                                            <p:hsl h="10842353" s="0" l="0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50" dur="5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by>
                                            <p:hsl h="10842353" s="0" l="0"/>
                                          </p:by>
                                        </p:animClr>
                                        <p:set>
                                          <p:cBhvr>
                                            <p:cTn id="51" dur="5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2" presetID="23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hsl" dir="cw">
                                          <p:cBhvr override="childStyle">
                                            <p:cTn id="53" dur="50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by>
                                            <p:hsl h="10842353" s="0" l="0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54" dur="50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by>
                                            <p:hsl h="10842353" s="0" l="0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55" dur="50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by>
                                            <p:hsl h="10842353" s="0" l="0"/>
                                          </p:by>
                                        </p:animClr>
                                        <p:set>
                                          <p:cBhvr>
                                            <p:cTn id="56" dur="50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7" presetID="23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hsl" dir="cw">
                                          <p:cBhvr override="childStyle">
                                            <p:cTn id="58" dur="5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by>
                                            <p:hsl h="10842353" s="0" l="0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59" dur="5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by>
                                            <p:hsl h="10842353" s="0" l="0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60" dur="5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by>
                                            <p:hsl h="10842353" s="0" l="0"/>
                                          </p:by>
                                        </p:animClr>
                                        <p:set>
                                          <p:cBhvr>
                                            <p:cTn id="61" dur="5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2" presetID="23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hsl" dir="cw">
                                          <p:cBhvr override="childStyle">
                                            <p:cTn id="63" dur="50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by>
                                            <p:hsl h="10842353" s="0" l="0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64" dur="50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by>
                                            <p:hsl h="10842353" s="0" l="0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65" dur="50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by>
                                            <p:hsl h="10842353" s="0" l="0"/>
                                          </p:by>
                                        </p:animClr>
                                        <p:set>
                                          <p:cBhvr>
                                            <p:cTn id="66" dur="50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7" presetID="23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hsl" dir="cw">
                                          <p:cBhvr override="childStyle">
                                            <p:cTn id="68" dur="5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by>
                                            <p:hsl h="10842353" s="0" l="0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69" dur="5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by>
                                            <p:hsl h="10842353" s="0" l="0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70" dur="5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by>
                                            <p:hsl h="10842353" s="0" l="0"/>
                                          </p:by>
                                        </p:animClr>
                                        <p:set>
                                          <p:cBhvr>
                                            <p:cTn id="71" dur="5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2" presetID="23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hsl" dir="cw">
                                          <p:cBhvr override="childStyle">
                                            <p:cTn id="73" dur="5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by>
                                            <p:hsl h="10842353" s="0" l="0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74" dur="5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by>
                                            <p:hsl h="10842353" s="0" l="0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75" dur="5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by>
                                            <p:hsl h="10842353" s="0" l="0"/>
                                          </p:by>
                                        </p:animClr>
                                        <p:set>
                                          <p:cBhvr>
                                            <p:cTn id="76" dur="5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7" presetID="23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hsl" dir="cw">
                                          <p:cBhvr override="childStyle">
                                            <p:cTn id="78" dur="5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by>
                                            <p:hsl h="10842353" s="0" l="0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79" dur="5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by>
                                            <p:hsl h="10842353" s="0" l="0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80" dur="5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by>
                                            <p:hsl h="10842353" s="0" l="0"/>
                                          </p:by>
                                        </p:animClr>
                                        <p:set>
                                          <p:cBhvr>
                                            <p:cTn id="81" dur="5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2" presetID="23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hsl" dir="cw">
                                          <p:cBhvr override="childStyle">
                                            <p:cTn id="83" dur="5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by>
                                            <p:hsl h="10842353" s="0" l="0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84" dur="5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by>
                                            <p:hsl h="10842353" s="0" l="0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85" dur="5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by>
                                            <p:hsl h="10842353" s="0" l="0"/>
                                          </p:by>
                                        </p:animClr>
                                        <p:set>
                                          <p:cBhvr>
                                            <p:cTn id="86" dur="5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7" presetID="23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hsl" dir="cw">
                                          <p:cBhvr override="childStyle">
                                            <p:cTn id="88" dur="5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by>
                                            <p:hsl h="10842353" s="0" l="0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89" dur="5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by>
                                            <p:hsl h="10842353" s="0" l="0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90" dur="5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by>
                                            <p:hsl h="10842353" s="0" l="0"/>
                                          </p:by>
                                        </p:animClr>
                                        <p:set>
                                          <p:cBhvr>
                                            <p:cTn id="91" dur="5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2" presetID="23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hsl" dir="cw">
                                          <p:cBhvr override="childStyle">
                                            <p:cTn id="93" dur="5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by>
                                            <p:hsl h="10842353" s="0" l="0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94" dur="5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by>
                                            <p:hsl h="10842353" s="0" l="0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95" dur="5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by>
                                            <p:hsl h="10842353" s="0" l="0"/>
                                          </p:by>
                                        </p:animClr>
                                        <p:set>
                                          <p:cBhvr>
                                            <p:cTn id="96" dur="5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7" presetID="23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hsl" dir="cw">
                                          <p:cBhvr override="childStyle">
                                            <p:cTn id="98" dur="5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by>
                                            <p:hsl h="10842353" s="0" l="0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99" dur="5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by>
                                            <p:hsl h="10842353" s="0" l="0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100" dur="5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by>
                                            <p:hsl h="10842353" s="0" l="0"/>
                                          </p:by>
                                        </p:animClr>
                                        <p:set>
                                          <p:cBhvr>
                                            <p:cTn id="101" dur="5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2" presetID="23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hsl" dir="cw">
                                          <p:cBhvr override="childStyle">
                                            <p:cTn id="103" dur="5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by>
                                            <p:hsl h="10842353" s="0" l="0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104" dur="5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by>
                                            <p:hsl h="10842353" s="0" l="0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105" dur="5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by>
                                            <p:hsl h="10842353" s="0" l="0"/>
                                          </p:by>
                                        </p:animClr>
                                        <p:set>
                                          <p:cBhvr>
                                            <p:cTn id="106" dur="5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7" presetID="2" presetClass="entr" presetSubtype="8" fill="hold" grpId="0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09" dur="500" fill="hold"/>
                                            <p:tgtEl>
                                              <p:spTgt spid="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10" dur="500" fill="hold"/>
                                            <p:tgtEl>
                                              <p:spTgt spid="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1" presetID="2" presetClass="entr" presetSubtype="8" fill="hold" grpId="0" nodeType="withEffect" p14:presetBounceEnd="4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13" dur="500" fill="hold"/>
                                            <p:tgtEl>
                                              <p:spTgt spid="3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14" dur="500" fill="hold"/>
                                            <p:tgtEl>
                                              <p:spTgt spid="3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5" presetID="2" presetClass="entr" presetSubtype="8" fill="hold" grpId="0" nodeType="withEffect" p14:presetBounceEnd="4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17" dur="500" fill="hold"/>
                                            <p:tgtEl>
                                              <p:spTgt spid="3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18" dur="500" fill="hold"/>
                                            <p:tgtEl>
                                              <p:spTgt spid="3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9" presetID="2" presetClass="entr" presetSubtype="8" fill="hold" grpId="0" nodeType="withEffect" p14:presetBounceEnd="40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21" dur="500" fill="hold"/>
                                            <p:tgtEl>
                                              <p:spTgt spid="3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22" dur="500" fill="hold"/>
                                            <p:tgtEl>
                                              <p:spTgt spid="3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3" presetID="2" presetClass="entr" presetSubtype="8" fill="hold" grpId="0" nodeType="withEffect" p14:presetBounceEnd="4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25" dur="500" fill="hold"/>
                                            <p:tgtEl>
                                              <p:spTgt spid="3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26" dur="500" fill="hold"/>
                                            <p:tgtEl>
                                              <p:spTgt spid="3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7" presetID="2" presetClass="entr" presetSubtype="8" fill="hold" grpId="0" nodeType="withEffect" p14:presetBounceEnd="40000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1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29" dur="500" fill="hold"/>
                                            <p:tgtEl>
                                              <p:spTgt spid="3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30" dur="500" fill="hold"/>
                                            <p:tgtEl>
                                              <p:spTgt spid="3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1" presetID="2" presetClass="entr" presetSubtype="8" fill="hold" grpId="0" nodeType="withEffect" p14:presetBounceEnd="40000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1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6" end="6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33" dur="500" fill="hold"/>
                                            <p:tgtEl>
                                              <p:spTgt spid="3">
                                                <p:txEl>
                                                  <p:pRg st="6" end="6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34" dur="500" fill="hold"/>
                                            <p:tgtEl>
                                              <p:spTgt spid="3">
                                                <p:txEl>
                                                  <p:pRg st="6" end="6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5" presetID="2" presetClass="entr" presetSubtype="8" fill="hold" grpId="0" nodeType="withEffect" p14:presetBounceEnd="40000">
                                      <p:stCondLst>
                                        <p:cond delay="1750"/>
                                      </p:stCondLst>
                                      <p:childTnLst>
                                        <p:set>
                                          <p:cBhvr>
                                            <p:cTn id="1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7" end="7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37" dur="500" fill="hold"/>
                                            <p:tgtEl>
                                              <p:spTgt spid="3">
                                                <p:txEl>
                                                  <p:pRg st="7" end="7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38" dur="500" fill="hold"/>
                                            <p:tgtEl>
                                              <p:spTgt spid="3">
                                                <p:txEl>
                                                  <p:pRg st="7" end="7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9" presetID="2" presetClass="entr" presetSubtype="2" fill="hold" grpId="0" nodeType="withEffect" p14:presetBounceEnd="40000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41" dur="500" fill="hold"/>
                                            <p:tgtEl>
                                              <p:spTgt spid="2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42" dur="500" fill="hold"/>
                                            <p:tgtEl>
                                              <p:spTgt spid="2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3" presetID="2" presetClass="entr" presetSubtype="2" fill="hold" grpId="0" nodeType="withEffect" p14:presetBounceEnd="40000">
                                      <p:stCondLst>
                                        <p:cond delay="2250"/>
                                      </p:stCondLst>
                                      <p:childTnLst>
                                        <p:set>
                                          <p:cBhvr>
                                            <p:cTn id="1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45" dur="500" fill="hold"/>
                                            <p:tgtEl>
                                              <p:spTgt spid="26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46" dur="500" fill="hold"/>
                                            <p:tgtEl>
                                              <p:spTgt spid="26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7" presetID="2" presetClass="entr" presetSubtype="2" fill="hold" grpId="0" nodeType="withEffect" p14:presetBounceEnd="40000">
                                      <p:stCondLst>
                                        <p:cond delay="2500"/>
                                      </p:stCondLst>
                                      <p:childTnLst>
                                        <p:set>
                                          <p:cBhvr>
                                            <p:cTn id="1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49" dur="500" fill="hold"/>
                                            <p:tgtEl>
                                              <p:spTgt spid="26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50" dur="500" fill="hold"/>
                                            <p:tgtEl>
                                              <p:spTgt spid="26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9" grpId="0"/>
          <p:bldP spid="49" grpId="1"/>
          <p:bldP spid="14" grpId="0" animBg="1"/>
          <p:bldP spid="14" grpId="1" animBg="1"/>
          <p:bldP spid="10" grpId="0" animBg="1"/>
          <p:bldP spid="3" grpId="0" uiExpand="1" build="p"/>
          <p:bldP spid="26" grpId="0" uiExpand="1" build="p"/>
          <p:bldP spid="28" grpId="0" animBg="1"/>
          <p:bldP spid="29" grpId="0" animBg="1"/>
          <p:bldP spid="30" grpId="0" animBg="1"/>
          <p:bldP spid="31" grpId="0" animBg="1"/>
          <p:bldP spid="33" grpId="0" animBg="1"/>
          <p:bldP spid="34" grpId="0" animBg="1"/>
          <p:bldP spid="36" grpId="0" animBg="1"/>
          <p:bldP spid="37" grpId="0" animBg="1"/>
          <p:bldP spid="38" grpId="0" animBg="1"/>
          <p:bldP spid="39" grpId="0" animBg="1"/>
          <p:bldP spid="40" grpId="0" animBg="1"/>
          <p:bldP spid="41" grpId="0" animBg="1"/>
          <p:bldP spid="42" grpId="0" animBg="1"/>
          <p:bldP spid="46" grpId="0" animBg="1"/>
          <p:bldP spid="47" grpId="0" animBg="1"/>
          <p:bldP spid="50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75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75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8" presetID="1" presetClass="entr" presetSubtype="0" fill="hold" grpId="1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21" presetID="64" presetClass="path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95833E-6 0.09167 L 3.95833E-6 -3.33333E-6 " pathEditMode="relative" rAng="0" ptsTypes="AA">
                                          <p:cBhvr>
                                            <p:cTn id="22" dur="5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58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24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6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2250"/>
                                </p:stCondLst>
                                <p:childTnLst>
                                  <p:par>
                                    <p:cTn id="28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0" presetID="64" presetClass="path" presetSubtype="0" accel="2200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66667E-6 0.06181 L -1.66667E-6 -4.44444E-6 " pathEditMode="relative" rAng="0" ptsTypes="AA">
                                          <p:cBhvr>
                                            <p:cTn id="31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310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2" presetID="23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hsl" dir="cw">
                                          <p:cBhvr override="childStyle">
                                            <p:cTn id="33" dur="5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by>
                                            <p:hsl h="10842353" s="0" l="0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34" dur="5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by>
                                            <p:hsl h="10842353" s="0" l="0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35" dur="5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by>
                                            <p:hsl h="10842353" s="0" l="0"/>
                                          </p:by>
                                        </p:animClr>
                                        <p:set>
                                          <p:cBhvr>
                                            <p:cTn id="36" dur="5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7" presetID="23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hsl" dir="cw">
                                          <p:cBhvr override="childStyle">
                                            <p:cTn id="38" dur="5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by>
                                            <p:hsl h="10842353" s="0" l="0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39" dur="5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by>
                                            <p:hsl h="10842353" s="0" l="0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40" dur="5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by>
                                            <p:hsl h="10842353" s="0" l="0"/>
                                          </p:by>
                                        </p:animClr>
                                        <p:set>
                                          <p:cBhvr>
                                            <p:cTn id="41" dur="5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2" presetID="23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hsl" dir="cw">
                                          <p:cBhvr override="childStyle">
                                            <p:cTn id="43" dur="5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by>
                                            <p:hsl h="10842353" s="0" l="0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44" dur="5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by>
                                            <p:hsl h="10842353" s="0" l="0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45" dur="5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by>
                                            <p:hsl h="10842353" s="0" l="0"/>
                                          </p:by>
                                        </p:animClr>
                                        <p:set>
                                          <p:cBhvr>
                                            <p:cTn id="46" dur="5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7" presetID="23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hsl" dir="cw">
                                          <p:cBhvr override="childStyle">
                                            <p:cTn id="48" dur="5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by>
                                            <p:hsl h="10842353" s="0" l="0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49" dur="5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by>
                                            <p:hsl h="10842353" s="0" l="0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50" dur="5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by>
                                            <p:hsl h="10842353" s="0" l="0"/>
                                          </p:by>
                                        </p:animClr>
                                        <p:set>
                                          <p:cBhvr>
                                            <p:cTn id="51" dur="5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2" presetID="23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hsl" dir="cw">
                                          <p:cBhvr override="childStyle">
                                            <p:cTn id="53" dur="50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by>
                                            <p:hsl h="10842353" s="0" l="0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54" dur="50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by>
                                            <p:hsl h="10842353" s="0" l="0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55" dur="50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by>
                                            <p:hsl h="10842353" s="0" l="0"/>
                                          </p:by>
                                        </p:animClr>
                                        <p:set>
                                          <p:cBhvr>
                                            <p:cTn id="56" dur="50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7" presetID="23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hsl" dir="cw">
                                          <p:cBhvr override="childStyle">
                                            <p:cTn id="58" dur="5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by>
                                            <p:hsl h="10842353" s="0" l="0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59" dur="5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by>
                                            <p:hsl h="10842353" s="0" l="0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60" dur="5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by>
                                            <p:hsl h="10842353" s="0" l="0"/>
                                          </p:by>
                                        </p:animClr>
                                        <p:set>
                                          <p:cBhvr>
                                            <p:cTn id="61" dur="5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2" presetID="23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hsl" dir="cw">
                                          <p:cBhvr override="childStyle">
                                            <p:cTn id="63" dur="50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by>
                                            <p:hsl h="10842353" s="0" l="0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64" dur="50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by>
                                            <p:hsl h="10842353" s="0" l="0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65" dur="50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by>
                                            <p:hsl h="10842353" s="0" l="0"/>
                                          </p:by>
                                        </p:animClr>
                                        <p:set>
                                          <p:cBhvr>
                                            <p:cTn id="66" dur="50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7" presetID="23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hsl" dir="cw">
                                          <p:cBhvr override="childStyle">
                                            <p:cTn id="68" dur="5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by>
                                            <p:hsl h="10842353" s="0" l="0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69" dur="5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by>
                                            <p:hsl h="10842353" s="0" l="0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70" dur="5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by>
                                            <p:hsl h="10842353" s="0" l="0"/>
                                          </p:by>
                                        </p:animClr>
                                        <p:set>
                                          <p:cBhvr>
                                            <p:cTn id="71" dur="5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2" presetID="23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hsl" dir="cw">
                                          <p:cBhvr override="childStyle">
                                            <p:cTn id="73" dur="5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by>
                                            <p:hsl h="10842353" s="0" l="0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74" dur="5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by>
                                            <p:hsl h="10842353" s="0" l="0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75" dur="5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by>
                                            <p:hsl h="10842353" s="0" l="0"/>
                                          </p:by>
                                        </p:animClr>
                                        <p:set>
                                          <p:cBhvr>
                                            <p:cTn id="76" dur="5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7" presetID="23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hsl" dir="cw">
                                          <p:cBhvr override="childStyle">
                                            <p:cTn id="78" dur="5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by>
                                            <p:hsl h="10842353" s="0" l="0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79" dur="5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by>
                                            <p:hsl h="10842353" s="0" l="0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80" dur="5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by>
                                            <p:hsl h="10842353" s="0" l="0"/>
                                          </p:by>
                                        </p:animClr>
                                        <p:set>
                                          <p:cBhvr>
                                            <p:cTn id="81" dur="5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2" presetID="23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hsl" dir="cw">
                                          <p:cBhvr override="childStyle">
                                            <p:cTn id="83" dur="5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by>
                                            <p:hsl h="10842353" s="0" l="0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84" dur="5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by>
                                            <p:hsl h="10842353" s="0" l="0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85" dur="5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by>
                                            <p:hsl h="10842353" s="0" l="0"/>
                                          </p:by>
                                        </p:animClr>
                                        <p:set>
                                          <p:cBhvr>
                                            <p:cTn id="86" dur="5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7" presetID="23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hsl" dir="cw">
                                          <p:cBhvr override="childStyle">
                                            <p:cTn id="88" dur="5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by>
                                            <p:hsl h="10842353" s="0" l="0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89" dur="5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by>
                                            <p:hsl h="10842353" s="0" l="0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90" dur="5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by>
                                            <p:hsl h="10842353" s="0" l="0"/>
                                          </p:by>
                                        </p:animClr>
                                        <p:set>
                                          <p:cBhvr>
                                            <p:cTn id="91" dur="5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2" presetID="23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hsl" dir="cw">
                                          <p:cBhvr override="childStyle">
                                            <p:cTn id="93" dur="5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by>
                                            <p:hsl h="10842353" s="0" l="0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94" dur="5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by>
                                            <p:hsl h="10842353" s="0" l="0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95" dur="5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by>
                                            <p:hsl h="10842353" s="0" l="0"/>
                                          </p:by>
                                        </p:animClr>
                                        <p:set>
                                          <p:cBhvr>
                                            <p:cTn id="96" dur="5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7" presetID="23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hsl" dir="cw">
                                          <p:cBhvr override="childStyle">
                                            <p:cTn id="98" dur="5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by>
                                            <p:hsl h="10842353" s="0" l="0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99" dur="5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by>
                                            <p:hsl h="10842353" s="0" l="0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100" dur="5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by>
                                            <p:hsl h="10842353" s="0" l="0"/>
                                          </p:by>
                                        </p:animClr>
                                        <p:set>
                                          <p:cBhvr>
                                            <p:cTn id="101" dur="5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2" presetID="23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hsl" dir="cw">
                                          <p:cBhvr override="childStyle">
                                            <p:cTn id="103" dur="5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by>
                                            <p:hsl h="10842353" s="0" l="0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104" dur="5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by>
                                            <p:hsl h="10842353" s="0" l="0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105" dur="5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by>
                                            <p:hsl h="10842353" s="0" l="0"/>
                                          </p:by>
                                        </p:animClr>
                                        <p:set>
                                          <p:cBhvr>
                                            <p:cTn id="106" dur="5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7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9" dur="500" fill="hold"/>
                                            <p:tgtEl>
                                              <p:spTgt spid="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0" dur="500" fill="hold"/>
                                            <p:tgtEl>
                                              <p:spTgt spid="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1" presetID="2" presetClass="entr" presetSubtype="8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3" dur="500" fill="hold"/>
                                            <p:tgtEl>
                                              <p:spTgt spid="3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4" dur="500" fill="hold"/>
                                            <p:tgtEl>
                                              <p:spTgt spid="3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5" presetID="2" presetClass="entr" presetSubtype="8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7" dur="500" fill="hold"/>
                                            <p:tgtEl>
                                              <p:spTgt spid="3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8" dur="500" fill="hold"/>
                                            <p:tgtEl>
                                              <p:spTgt spid="3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9" presetID="2" presetClass="entr" presetSubtype="8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1" dur="500" fill="hold"/>
                                            <p:tgtEl>
                                              <p:spTgt spid="3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2" dur="500" fill="hold"/>
                                            <p:tgtEl>
                                              <p:spTgt spid="3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3" presetID="2" presetClass="entr" presetSubtype="8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5" dur="500" fill="hold"/>
                                            <p:tgtEl>
                                              <p:spTgt spid="3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6" dur="500" fill="hold"/>
                                            <p:tgtEl>
                                              <p:spTgt spid="3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7" presetID="2" presetClass="entr" presetSubtype="8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1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9" dur="500" fill="hold"/>
                                            <p:tgtEl>
                                              <p:spTgt spid="3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0" dur="500" fill="hold"/>
                                            <p:tgtEl>
                                              <p:spTgt spid="3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1" presetID="2" presetClass="entr" presetSubtype="8" fill="hold" grpId="0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1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6" end="6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3" dur="500" fill="hold"/>
                                            <p:tgtEl>
                                              <p:spTgt spid="3">
                                                <p:txEl>
                                                  <p:pRg st="6" end="6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4" dur="500" fill="hold"/>
                                            <p:tgtEl>
                                              <p:spTgt spid="3">
                                                <p:txEl>
                                                  <p:pRg st="6" end="6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5" presetID="2" presetClass="entr" presetSubtype="8" fill="hold" grpId="0" nodeType="withEffect">
                                      <p:stCondLst>
                                        <p:cond delay="1750"/>
                                      </p:stCondLst>
                                      <p:childTnLst>
                                        <p:set>
                                          <p:cBhvr>
                                            <p:cTn id="1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7" end="7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7" dur="500" fill="hold"/>
                                            <p:tgtEl>
                                              <p:spTgt spid="3">
                                                <p:txEl>
                                                  <p:pRg st="7" end="7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8" dur="500" fill="hold"/>
                                            <p:tgtEl>
                                              <p:spTgt spid="3">
                                                <p:txEl>
                                                  <p:pRg st="7" end="7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9" presetID="2" presetClass="entr" presetSubtype="2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1" dur="500" fill="hold"/>
                                            <p:tgtEl>
                                              <p:spTgt spid="2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2" dur="500" fill="hold"/>
                                            <p:tgtEl>
                                              <p:spTgt spid="2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3" presetID="2" presetClass="entr" presetSubtype="2" fill="hold" grpId="0" nodeType="withEffect">
                                      <p:stCondLst>
                                        <p:cond delay="2250"/>
                                      </p:stCondLst>
                                      <p:childTnLst>
                                        <p:set>
                                          <p:cBhvr>
                                            <p:cTn id="1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5" dur="500" fill="hold"/>
                                            <p:tgtEl>
                                              <p:spTgt spid="26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6" dur="500" fill="hold"/>
                                            <p:tgtEl>
                                              <p:spTgt spid="26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7" presetID="2" presetClass="entr" presetSubtype="2" fill="hold" grpId="0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set>
                                          <p:cBhvr>
                                            <p:cTn id="1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9" dur="500" fill="hold"/>
                                            <p:tgtEl>
                                              <p:spTgt spid="26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0" dur="500" fill="hold"/>
                                            <p:tgtEl>
                                              <p:spTgt spid="26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9" grpId="0"/>
          <p:bldP spid="49" grpId="1"/>
          <p:bldP spid="14" grpId="0" animBg="1"/>
          <p:bldP spid="14" grpId="1" animBg="1"/>
          <p:bldP spid="10" grpId="0" animBg="1"/>
          <p:bldP spid="3" grpId="0" uiExpand="1" build="p"/>
          <p:bldP spid="26" grpId="0" uiExpand="1" build="p"/>
          <p:bldP spid="28" grpId="0" animBg="1"/>
          <p:bldP spid="29" grpId="0" animBg="1"/>
          <p:bldP spid="30" grpId="0" animBg="1"/>
          <p:bldP spid="31" grpId="0" animBg="1"/>
          <p:bldP spid="33" grpId="0" animBg="1"/>
          <p:bldP spid="34" grpId="0" animBg="1"/>
          <p:bldP spid="36" grpId="0" animBg="1"/>
          <p:bldP spid="37" grpId="0" animBg="1"/>
          <p:bldP spid="38" grpId="0" animBg="1"/>
          <p:bldP spid="39" grpId="0" animBg="1"/>
          <p:bldP spid="40" grpId="0" animBg="1"/>
          <p:bldP spid="41" grpId="0" animBg="1"/>
          <p:bldP spid="42" grpId="0" animBg="1"/>
          <p:bldP spid="46" grpId="0" animBg="1"/>
          <p:bldP spid="47" grpId="0" animBg="1"/>
          <p:bldP spid="50" grpId="0" animBg="1"/>
        </p:bldLst>
      </p:timing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D69A2A68-55D6-3C4D-B864-3D02B5051B8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16479" y="1520355"/>
            <a:ext cx="2388763" cy="1418328"/>
          </a:xfrm>
          <a:prstGeom prst="rect">
            <a:avLst/>
          </a:prstGeom>
        </p:spPr>
      </p:pic>
      <p:pic>
        <p:nvPicPr>
          <p:cNvPr id="45" name="Obraz 44" descr="Obraz zawierający tekst, mapa&#10;&#10;Opis wygenerowany automatycznie">
            <a:extLst>
              <a:ext uri="{FF2B5EF4-FFF2-40B4-BE49-F238E27FC236}">
                <a16:creationId xmlns:a16="http://schemas.microsoft.com/office/drawing/2014/main" id="{4D460AE9-21E4-4229-BD97-BD03C3BDB18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8218" y="1659256"/>
            <a:ext cx="4540591" cy="4540591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77332A11-1243-40FA-B372-4F1532C51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78" y="168275"/>
            <a:ext cx="9613487" cy="721837"/>
          </a:xfrm>
          <a:noFill/>
          <a:ln>
            <a:noFill/>
          </a:ln>
        </p:spPr>
        <p:txBody>
          <a:bodyPr>
            <a:noAutofit/>
          </a:bodyPr>
          <a:lstStyle/>
          <a:p>
            <a:r>
              <a:rPr lang="pl-PL" dirty="0"/>
              <a:t>ZAUFALI NAM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83CC2400-D740-4925-B3BA-A86BC813099D}"/>
              </a:ext>
            </a:extLst>
          </p:cNvPr>
          <p:cNvSpPr/>
          <p:nvPr/>
        </p:nvSpPr>
        <p:spPr>
          <a:xfrm>
            <a:off x="1030278" y="930577"/>
            <a:ext cx="9613487" cy="5311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2" name="Prostokąt 31">
            <a:extLst>
              <a:ext uri="{FF2B5EF4-FFF2-40B4-BE49-F238E27FC236}">
                <a16:creationId xmlns:a16="http://schemas.microsoft.com/office/drawing/2014/main" id="{0C68425D-7B3B-4819-8D7A-3F645800E1A1}"/>
              </a:ext>
            </a:extLst>
          </p:cNvPr>
          <p:cNvSpPr/>
          <p:nvPr/>
        </p:nvSpPr>
        <p:spPr>
          <a:xfrm>
            <a:off x="684222" y="890112"/>
            <a:ext cx="7485054" cy="473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63" name="Grupa 62">
            <a:extLst>
              <a:ext uri="{FF2B5EF4-FFF2-40B4-BE49-F238E27FC236}">
                <a16:creationId xmlns:a16="http://schemas.microsoft.com/office/drawing/2014/main" id="{F3487CE9-48AA-43F9-AE16-54AEDFDC6C05}"/>
              </a:ext>
            </a:extLst>
          </p:cNvPr>
          <p:cNvGrpSpPr/>
          <p:nvPr/>
        </p:nvGrpSpPr>
        <p:grpSpPr>
          <a:xfrm>
            <a:off x="11353800" y="-1"/>
            <a:ext cx="838200" cy="6858000"/>
            <a:chOff x="11353800" y="-1"/>
            <a:chExt cx="838200" cy="6858000"/>
          </a:xfrm>
        </p:grpSpPr>
        <p:sp>
          <p:nvSpPr>
            <p:cNvPr id="70" name="Prostokąt 69">
              <a:extLst>
                <a:ext uri="{FF2B5EF4-FFF2-40B4-BE49-F238E27FC236}">
                  <a16:creationId xmlns:a16="http://schemas.microsoft.com/office/drawing/2014/main" id="{8A3AFE36-EFA5-4F1E-8F3F-0079B9425C48}"/>
                </a:ext>
              </a:extLst>
            </p:cNvPr>
            <p:cNvSpPr/>
            <p:nvPr userDrawn="1"/>
          </p:nvSpPr>
          <p:spPr>
            <a:xfrm flipV="1">
              <a:off x="11353800" y="-1"/>
              <a:ext cx="8382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71" name="Grafika 70">
              <a:extLst>
                <a:ext uri="{FF2B5EF4-FFF2-40B4-BE49-F238E27FC236}">
                  <a16:creationId xmlns:a16="http://schemas.microsoft.com/office/drawing/2014/main" id="{148F9CE3-AC08-41AB-B32C-415BBADF554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1426718" y="173691"/>
              <a:ext cx="692364" cy="382868"/>
            </a:xfrm>
            <a:prstGeom prst="rect">
              <a:avLst/>
            </a:prstGeom>
          </p:spPr>
        </p:pic>
      </p:grpSp>
      <p:sp>
        <p:nvSpPr>
          <p:cNvPr id="9" name="Owal 8">
            <a:extLst>
              <a:ext uri="{FF2B5EF4-FFF2-40B4-BE49-F238E27FC236}">
                <a16:creationId xmlns:a16="http://schemas.microsoft.com/office/drawing/2014/main" id="{C5522E68-A36C-4599-90E5-04CC65418CF1}"/>
              </a:ext>
            </a:extLst>
          </p:cNvPr>
          <p:cNvSpPr/>
          <p:nvPr/>
        </p:nvSpPr>
        <p:spPr>
          <a:xfrm>
            <a:off x="233384" y="5734998"/>
            <a:ext cx="256381" cy="256381"/>
          </a:xfrm>
          <a:prstGeom prst="ellipse">
            <a:avLst/>
          </a:prstGeom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0" name="Owal 39">
            <a:extLst>
              <a:ext uri="{FF2B5EF4-FFF2-40B4-BE49-F238E27FC236}">
                <a16:creationId xmlns:a16="http://schemas.microsoft.com/office/drawing/2014/main" id="{CE5A99DB-7E42-41C0-8A2B-E8408B8836DB}"/>
              </a:ext>
            </a:extLst>
          </p:cNvPr>
          <p:cNvSpPr/>
          <p:nvPr/>
        </p:nvSpPr>
        <p:spPr>
          <a:xfrm>
            <a:off x="169287" y="6261447"/>
            <a:ext cx="384573" cy="384573"/>
          </a:xfrm>
          <a:prstGeom prst="ellipse">
            <a:avLst/>
          </a:prstGeom>
          <a:solidFill>
            <a:schemeClr val="accent2"/>
          </a:solidFill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120722CE-5198-4AE2-B823-6D7F23B99F82}"/>
              </a:ext>
            </a:extLst>
          </p:cNvPr>
          <p:cNvSpPr txBox="1"/>
          <p:nvPr/>
        </p:nvSpPr>
        <p:spPr>
          <a:xfrm>
            <a:off x="576399" y="5671953"/>
            <a:ext cx="1711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chemeClr val="accent4"/>
                </a:solidFill>
              </a:rPr>
              <a:t>Aparatura</a:t>
            </a:r>
          </a:p>
        </p:txBody>
      </p:sp>
      <p:sp>
        <p:nvSpPr>
          <p:cNvPr id="43" name="pole tekstowe 42">
            <a:extLst>
              <a:ext uri="{FF2B5EF4-FFF2-40B4-BE49-F238E27FC236}">
                <a16:creationId xmlns:a16="http://schemas.microsoft.com/office/drawing/2014/main" id="{6B57886C-EF5B-4A06-9B68-4EBE1CB0673F}"/>
              </a:ext>
            </a:extLst>
          </p:cNvPr>
          <p:cNvSpPr txBox="1"/>
          <p:nvPr/>
        </p:nvSpPr>
        <p:spPr>
          <a:xfrm>
            <a:off x="640494" y="6282734"/>
            <a:ext cx="20269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chemeClr val="accent4"/>
                </a:solidFill>
              </a:rPr>
              <a:t>Stacje meteorologiczne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A9D49CC1-BE57-4516-B260-BC54EF66CF0B}"/>
              </a:ext>
            </a:extLst>
          </p:cNvPr>
          <p:cNvSpPr txBox="1"/>
          <p:nvPr/>
        </p:nvSpPr>
        <p:spPr>
          <a:xfrm>
            <a:off x="6617939" y="1271365"/>
            <a:ext cx="4139504" cy="4616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>
                <a:solidFill>
                  <a:schemeClr val="bg1"/>
                </a:solidFill>
              </a:rPr>
              <a:t>Zaufało nam ponad 1 000 firm! </a:t>
            </a:r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15B11876-5A59-435B-8B8E-191A820DCCC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18958" y="2541511"/>
            <a:ext cx="1216969" cy="1141303"/>
          </a:xfrm>
          <a:prstGeom prst="rect">
            <a:avLst/>
          </a:prstGeom>
        </p:spPr>
      </p:pic>
      <p:pic>
        <p:nvPicPr>
          <p:cNvPr id="26" name="Obraz 25">
            <a:extLst>
              <a:ext uri="{FF2B5EF4-FFF2-40B4-BE49-F238E27FC236}">
                <a16:creationId xmlns:a16="http://schemas.microsoft.com/office/drawing/2014/main" id="{CF7DC555-88C1-442E-BE3E-BECD4CB9584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6083" y="4570000"/>
            <a:ext cx="1785515" cy="296488"/>
          </a:xfrm>
          <a:prstGeom prst="rect">
            <a:avLst/>
          </a:prstGeom>
        </p:spPr>
      </p:pic>
      <p:pic>
        <p:nvPicPr>
          <p:cNvPr id="30" name="Grafika 29">
            <a:extLst>
              <a:ext uri="{FF2B5EF4-FFF2-40B4-BE49-F238E27FC236}">
                <a16:creationId xmlns:a16="http://schemas.microsoft.com/office/drawing/2014/main" id="{0B3D181B-5E9A-417F-91E7-0DD24E28BDC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373073" y="4557924"/>
            <a:ext cx="2314618" cy="320640"/>
          </a:xfrm>
          <a:prstGeom prst="rect">
            <a:avLst/>
          </a:prstGeom>
        </p:spPr>
      </p:pic>
      <p:pic>
        <p:nvPicPr>
          <p:cNvPr id="33" name="Obraz 32">
            <a:extLst>
              <a:ext uri="{FF2B5EF4-FFF2-40B4-BE49-F238E27FC236}">
                <a16:creationId xmlns:a16="http://schemas.microsoft.com/office/drawing/2014/main" id="{3A15A1BE-BE6D-425F-9E43-247D84C5F74C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5886" y="5171654"/>
            <a:ext cx="1770201" cy="624777"/>
          </a:xfrm>
          <a:prstGeom prst="rect">
            <a:avLst/>
          </a:prstGeom>
        </p:spPr>
      </p:pic>
      <p:pic>
        <p:nvPicPr>
          <p:cNvPr id="36" name="Obraz 35" descr="Obraz zawierający znak, zewnętrzne, stop, niebo&#10;&#10;Opis wygenerowany automatycznie">
            <a:extLst>
              <a:ext uri="{FF2B5EF4-FFF2-40B4-BE49-F238E27FC236}">
                <a16:creationId xmlns:a16="http://schemas.microsoft.com/office/drawing/2014/main" id="{6CBF941E-4DFE-4EEC-A082-05A36FE4F3C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2438" y="3459620"/>
            <a:ext cx="1150778" cy="904183"/>
          </a:xfrm>
          <a:prstGeom prst="rect">
            <a:avLst/>
          </a:prstGeom>
        </p:spPr>
      </p:pic>
      <p:pic>
        <p:nvPicPr>
          <p:cNvPr id="38" name="Obraz 37">
            <a:extLst>
              <a:ext uri="{FF2B5EF4-FFF2-40B4-BE49-F238E27FC236}">
                <a16:creationId xmlns:a16="http://schemas.microsoft.com/office/drawing/2014/main" id="{DD64C45F-671E-44FE-B7B3-E215CAD47A9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81798" y="3767088"/>
            <a:ext cx="1785515" cy="299434"/>
          </a:xfrm>
          <a:prstGeom prst="rect">
            <a:avLst/>
          </a:prstGeom>
        </p:spPr>
      </p:pic>
      <p:sp>
        <p:nvSpPr>
          <p:cNvPr id="66" name="Prostokąt: zaokrąglone rogi 65">
            <a:extLst>
              <a:ext uri="{FF2B5EF4-FFF2-40B4-BE49-F238E27FC236}">
                <a16:creationId xmlns:a16="http://schemas.microsoft.com/office/drawing/2014/main" id="{B22EA98A-33FD-4687-BB3B-E785FB2C8B09}"/>
              </a:ext>
            </a:extLst>
          </p:cNvPr>
          <p:cNvSpPr/>
          <p:nvPr/>
        </p:nvSpPr>
        <p:spPr>
          <a:xfrm>
            <a:off x="8352112" y="5559553"/>
            <a:ext cx="2876519" cy="994586"/>
          </a:xfrm>
          <a:prstGeom prst="roundRect">
            <a:avLst>
              <a:gd name="adj" fmla="val 50000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 dirty="0"/>
          </a:p>
        </p:txBody>
      </p:sp>
      <p:sp>
        <p:nvSpPr>
          <p:cNvPr id="67" name="Prostokąt: zaokrąglone rogi 66">
            <a:extLst>
              <a:ext uri="{FF2B5EF4-FFF2-40B4-BE49-F238E27FC236}">
                <a16:creationId xmlns:a16="http://schemas.microsoft.com/office/drawing/2014/main" id="{122BD259-07F2-4E6A-BB9F-385E3B7EDD31}"/>
              </a:ext>
            </a:extLst>
          </p:cNvPr>
          <p:cNvSpPr/>
          <p:nvPr/>
        </p:nvSpPr>
        <p:spPr>
          <a:xfrm>
            <a:off x="8460955" y="5671953"/>
            <a:ext cx="2672767" cy="769786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 dirty="0"/>
          </a:p>
        </p:txBody>
      </p:sp>
      <p:sp>
        <p:nvSpPr>
          <p:cNvPr id="68" name="Prostokąt: zaokrąglone rogi 67">
            <a:hlinkClick r:id="rId13"/>
            <a:extLst>
              <a:ext uri="{FF2B5EF4-FFF2-40B4-BE49-F238E27FC236}">
                <a16:creationId xmlns:a16="http://schemas.microsoft.com/office/drawing/2014/main" id="{EB664A0E-367E-41E6-86B2-5E9DB082F445}"/>
              </a:ext>
            </a:extLst>
          </p:cNvPr>
          <p:cNvSpPr/>
          <p:nvPr/>
        </p:nvSpPr>
        <p:spPr>
          <a:xfrm>
            <a:off x="8580696" y="5754193"/>
            <a:ext cx="2419350" cy="605307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/>
              <a:t>Zobacz pełną listę Klientów!</a:t>
            </a:r>
          </a:p>
        </p:txBody>
      </p:sp>
      <p:pic>
        <p:nvPicPr>
          <p:cNvPr id="69" name="Grafika 68">
            <a:extLst>
              <a:ext uri="{FF2B5EF4-FFF2-40B4-BE49-F238E27FC236}">
                <a16:creationId xmlns:a16="http://schemas.microsoft.com/office/drawing/2014/main" id="{606871CF-4303-4FD1-9ED2-4717B4C49583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 rot="2700000">
            <a:off x="8274954" y="6097312"/>
            <a:ext cx="638650" cy="638650"/>
          </a:xfrm>
          <a:prstGeom prst="rect">
            <a:avLst/>
          </a:prstGeom>
        </p:spPr>
      </p:pic>
      <p:sp>
        <p:nvSpPr>
          <p:cNvPr id="72" name="pole tekstowe 71">
            <a:extLst>
              <a:ext uri="{FF2B5EF4-FFF2-40B4-BE49-F238E27FC236}">
                <a16:creationId xmlns:a16="http://schemas.microsoft.com/office/drawing/2014/main" id="{95ECAE1E-4C6F-4233-9579-A3ED1147B558}"/>
              </a:ext>
            </a:extLst>
          </p:cNvPr>
          <p:cNvSpPr txBox="1"/>
          <p:nvPr/>
        </p:nvSpPr>
        <p:spPr>
          <a:xfrm>
            <a:off x="1030278" y="1348567"/>
            <a:ext cx="4139504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4"/>
                </a:solidFill>
              </a:rPr>
              <a:t>Mapa rozmieszczenia naszych Klient</a:t>
            </a:r>
            <a:r>
              <a:rPr lang="pl-PL" b="1" dirty="0">
                <a:solidFill>
                  <a:schemeClr val="accent4"/>
                </a:solidFill>
              </a:rPr>
              <a:t>ów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30EA4F40-6D9B-E74E-81B4-2321AE6EED03}"/>
              </a:ext>
            </a:extLst>
          </p:cNvPr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8858" y="1964632"/>
            <a:ext cx="2267159" cy="664593"/>
          </a:xfrm>
          <a:prstGeom prst="rect">
            <a:avLst/>
          </a:prstGeom>
        </p:spPr>
      </p:pic>
      <p:pic>
        <p:nvPicPr>
          <p:cNvPr id="18" name="Obraz 17">
            <a:extLst>
              <a:ext uri="{FF2B5EF4-FFF2-40B4-BE49-F238E27FC236}">
                <a16:creationId xmlns:a16="http://schemas.microsoft.com/office/drawing/2014/main" id="{67BCA232-FA4E-4B8B-8940-44BB04A8BD1B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07878" y="2749014"/>
            <a:ext cx="3057764" cy="614009"/>
          </a:xfrm>
          <a:prstGeom prst="rect">
            <a:avLst/>
          </a:prstGeom>
        </p:spPr>
      </p:pic>
      <p:grpSp>
        <p:nvGrpSpPr>
          <p:cNvPr id="39" name="Grupa 38">
            <a:extLst>
              <a:ext uri="{FF2B5EF4-FFF2-40B4-BE49-F238E27FC236}">
                <a16:creationId xmlns:a16="http://schemas.microsoft.com/office/drawing/2014/main" id="{61F466AB-164B-431C-B5FA-C48173E0EF02}"/>
              </a:ext>
            </a:extLst>
          </p:cNvPr>
          <p:cNvGrpSpPr/>
          <p:nvPr/>
        </p:nvGrpSpPr>
        <p:grpSpPr>
          <a:xfrm>
            <a:off x="-1" y="-1"/>
            <a:ext cx="940604" cy="1201737"/>
            <a:chOff x="-1" y="-1"/>
            <a:chExt cx="940604" cy="1201737"/>
          </a:xfrm>
        </p:grpSpPr>
        <p:sp>
          <p:nvSpPr>
            <p:cNvPr id="41" name="Prostokąt 40">
              <a:extLst>
                <a:ext uri="{FF2B5EF4-FFF2-40B4-BE49-F238E27FC236}">
                  <a16:creationId xmlns:a16="http://schemas.microsoft.com/office/drawing/2014/main" id="{12A371FD-577A-4F31-B79A-6EA88468CBE6}"/>
                </a:ext>
              </a:extLst>
            </p:cNvPr>
            <p:cNvSpPr/>
            <p:nvPr userDrawn="1"/>
          </p:nvSpPr>
          <p:spPr>
            <a:xfrm>
              <a:off x="0" y="168276"/>
              <a:ext cx="171460" cy="25638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2" name="Prostokąt 41">
              <a:extLst>
                <a:ext uri="{FF2B5EF4-FFF2-40B4-BE49-F238E27FC236}">
                  <a16:creationId xmlns:a16="http://schemas.microsoft.com/office/drawing/2014/main" id="{449AFA91-3350-4C38-8E3C-6DAC0A0E5C83}"/>
                </a:ext>
              </a:extLst>
            </p:cNvPr>
            <p:cNvSpPr/>
            <p:nvPr userDrawn="1"/>
          </p:nvSpPr>
          <p:spPr>
            <a:xfrm>
              <a:off x="171460" y="424657"/>
              <a:ext cx="256381" cy="25638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4" name="Prostokąt 43">
              <a:extLst>
                <a:ext uri="{FF2B5EF4-FFF2-40B4-BE49-F238E27FC236}">
                  <a16:creationId xmlns:a16="http://schemas.microsoft.com/office/drawing/2014/main" id="{AA4B4F0B-DDDD-48C6-841C-7791931C54CF}"/>
                </a:ext>
              </a:extLst>
            </p:cNvPr>
            <p:cNvSpPr/>
            <p:nvPr userDrawn="1"/>
          </p:nvSpPr>
          <p:spPr>
            <a:xfrm>
              <a:off x="171460" y="-1"/>
              <a:ext cx="256381" cy="16827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6" name="Prostokąt 45">
              <a:extLst>
                <a:ext uri="{FF2B5EF4-FFF2-40B4-BE49-F238E27FC236}">
                  <a16:creationId xmlns:a16="http://schemas.microsoft.com/office/drawing/2014/main" id="{98A49912-E824-4487-AC60-16CDF0FB2B91}"/>
                </a:ext>
              </a:extLst>
            </p:cNvPr>
            <p:cNvSpPr/>
            <p:nvPr userDrawn="1"/>
          </p:nvSpPr>
          <p:spPr>
            <a:xfrm>
              <a:off x="427841" y="681038"/>
              <a:ext cx="256381" cy="25638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7" name="Prostokąt 46">
              <a:extLst>
                <a:ext uri="{FF2B5EF4-FFF2-40B4-BE49-F238E27FC236}">
                  <a16:creationId xmlns:a16="http://schemas.microsoft.com/office/drawing/2014/main" id="{EC4718C1-B723-4DB4-9EF8-8B389042BE5A}"/>
                </a:ext>
              </a:extLst>
            </p:cNvPr>
            <p:cNvSpPr/>
            <p:nvPr userDrawn="1"/>
          </p:nvSpPr>
          <p:spPr>
            <a:xfrm>
              <a:off x="427841" y="172244"/>
              <a:ext cx="256381" cy="256381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8" name="Prostokąt 47">
              <a:extLst>
                <a:ext uri="{FF2B5EF4-FFF2-40B4-BE49-F238E27FC236}">
                  <a16:creationId xmlns:a16="http://schemas.microsoft.com/office/drawing/2014/main" id="{A273D8C4-DD25-4AE5-A711-435FBC12F7E6}"/>
                </a:ext>
              </a:extLst>
            </p:cNvPr>
            <p:cNvSpPr/>
            <p:nvPr userDrawn="1"/>
          </p:nvSpPr>
          <p:spPr>
            <a:xfrm>
              <a:off x="684222" y="432593"/>
              <a:ext cx="256381" cy="25638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9" name="Prostokąt 48">
              <a:extLst>
                <a:ext uri="{FF2B5EF4-FFF2-40B4-BE49-F238E27FC236}">
                  <a16:creationId xmlns:a16="http://schemas.microsoft.com/office/drawing/2014/main" id="{C7A4A228-2DDB-4EBF-9B52-9F93B941A4F1}"/>
                </a:ext>
              </a:extLst>
            </p:cNvPr>
            <p:cNvSpPr/>
            <p:nvPr userDrawn="1"/>
          </p:nvSpPr>
          <p:spPr>
            <a:xfrm>
              <a:off x="-1" y="688974"/>
              <a:ext cx="171460" cy="25638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0" name="Prostokąt 49">
              <a:extLst>
                <a:ext uri="{FF2B5EF4-FFF2-40B4-BE49-F238E27FC236}">
                  <a16:creationId xmlns:a16="http://schemas.microsoft.com/office/drawing/2014/main" id="{F9105676-8E81-4EE7-86E3-C072BF9D92A0}"/>
                </a:ext>
              </a:extLst>
            </p:cNvPr>
            <p:cNvSpPr/>
            <p:nvPr userDrawn="1"/>
          </p:nvSpPr>
          <p:spPr>
            <a:xfrm>
              <a:off x="684222" y="-1"/>
              <a:ext cx="256381" cy="16827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1" name="Prostokąt 50">
              <a:extLst>
                <a:ext uri="{FF2B5EF4-FFF2-40B4-BE49-F238E27FC236}">
                  <a16:creationId xmlns:a16="http://schemas.microsoft.com/office/drawing/2014/main" id="{2E9637E4-8DAA-4E7F-8483-B44B96DC2273}"/>
                </a:ext>
              </a:extLst>
            </p:cNvPr>
            <p:cNvSpPr/>
            <p:nvPr userDrawn="1"/>
          </p:nvSpPr>
          <p:spPr>
            <a:xfrm>
              <a:off x="174626" y="945355"/>
              <a:ext cx="256381" cy="256381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2" name="Prostokąt 51">
              <a:extLst>
                <a:ext uri="{FF2B5EF4-FFF2-40B4-BE49-F238E27FC236}">
                  <a16:creationId xmlns:a16="http://schemas.microsoft.com/office/drawing/2014/main" id="{49786316-FA01-487B-A56E-F3C25E539C97}"/>
                </a:ext>
              </a:extLst>
            </p:cNvPr>
            <p:cNvSpPr/>
            <p:nvPr/>
          </p:nvSpPr>
          <p:spPr>
            <a:xfrm>
              <a:off x="171459" y="688973"/>
              <a:ext cx="256381" cy="25638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</p:spTree>
    <p:extLst>
      <p:ext uri="{BB962C8B-B14F-4D97-AF65-F5344CB8AC3E}">
        <p14:creationId xmlns:p14="http://schemas.microsoft.com/office/powerpoint/2010/main" val="2046274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75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75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8" presetID="1" presetClass="entr" presetSubtype="0" fill="hold" grpId="1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21" presetID="64" presetClass="path" presetSubtype="0" fill="hold" grpId="0" nodeType="after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95833E-6 0.09167 L 3.95833E-6 -3.33333E-6 " pathEditMode="relative" rAng="0" ptsTypes="AA" p14:bounceEnd="45000">
                                          <p:cBhvr>
                                            <p:cTn id="22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58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24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250"/>
                                            <p:tgtEl>
                                              <p:spTgt spid="7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7" dur="25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25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0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1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3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4" fill="hold">
                                <p:stCondLst>
                                  <p:cond delay="2250"/>
                                </p:stCondLst>
                                <p:childTnLst>
                                  <p:par>
                                    <p:cTn id="45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9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50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2" dur="2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3" dur="2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4" dur="25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5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56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8" dur="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9" dur="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0" dur="25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1" fill="hold">
                                <p:stCondLst>
                                  <p:cond delay="3250"/>
                                </p:stCondLst>
                                <p:childTnLst>
                                  <p:par>
                                    <p:cTn id="62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4" dur="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5" dur="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6" dur="25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7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68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0" dur="2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1" dur="2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2" dur="25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3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74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6" dur="25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7" dur="25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8" dur="25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9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80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2" dur="25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3" dur="25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4" dur="25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5" fill="hold">
                                <p:stCondLst>
                                  <p:cond delay="4250"/>
                                </p:stCondLst>
                                <p:childTnLst>
                                  <p:par>
                                    <p:cTn id="86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8" dur="25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9" dur="25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0" dur="25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1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92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4" dur="25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5" dur="25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6" dur="25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7" fill="hold">
                                <p:stCondLst>
                                  <p:cond delay="4750"/>
                                </p:stCondLst>
                                <p:childTnLst>
                                  <p:par>
                                    <p:cTn id="98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0" dur="25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1" dur="25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2" dur="25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3" presetID="53" presetClass="entr" presetSubtype="16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0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5" dur="5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6" dur="5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7" dur="500"/>
                                            <p:tgtEl>
                                              <p:spTgt spid="6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8" presetID="1" presetClass="entr" presetSubtype="0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09" dur="1" fill="hold">
                                              <p:stCondLst>
                                                <p:cond delay="9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0" presetID="26" presetClass="emph" presetSubtype="0" repeatCount="indefinite" fill="hold" grpId="1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11" dur="500" tmFilter="0, 0; .2, .5; .8, .5; 1, 0"/>
                                            <p:tgtEl>
                                              <p:spTgt spid="67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112" dur="250" autoRev="1" fill="hold"/>
                                            <p:tgtEl>
                                              <p:spTgt spid="67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13" presetID="1" presetClass="entr" presetSubtype="0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5" presetID="26" presetClass="emph" presetSubtype="0" repeatCount="indefinite" fill="hold" grpId="1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16" dur="1000" tmFilter="0, 0; .2, .5; .8, .5; 1, 0"/>
                                            <p:tgtEl>
                                              <p:spTgt spid="66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117" dur="500" autoRev="1" fill="hold"/>
                                            <p:tgtEl>
                                              <p:spTgt spid="66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18" presetID="53" presetClass="entr" presetSubtype="16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0" dur="5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1" dur="5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22" dur="500"/>
                                            <p:tgtEl>
                                              <p:spTgt spid="6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3" presetID="32" presetClass="emph" presetSubtype="0" repeatCount="indefinite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24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25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26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27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28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2" grpId="1"/>
          <p:bldP spid="32" grpId="0" animBg="1"/>
          <p:bldP spid="9" grpId="0" animBg="1"/>
          <p:bldP spid="40" grpId="0" animBg="1"/>
          <p:bldP spid="10" grpId="0"/>
          <p:bldP spid="43" grpId="0"/>
          <p:bldP spid="13" grpId="0" animBg="1"/>
          <p:bldP spid="66" grpId="0" animBg="1"/>
          <p:bldP spid="66" grpId="1" animBg="1"/>
          <p:bldP spid="67" grpId="0" animBg="1"/>
          <p:bldP spid="67" grpId="1" animBg="1"/>
          <p:bldP spid="68" grpId="0" animBg="1"/>
          <p:bldP spid="7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75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75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8" presetID="1" presetClass="entr" presetSubtype="0" fill="hold" grpId="1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21" presetID="64" presetClass="path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95833E-6 0.09167 L 3.95833E-6 -3.33333E-6 " pathEditMode="relative" rAng="0" ptsTypes="AA">
                                          <p:cBhvr>
                                            <p:cTn id="22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58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24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250"/>
                                            <p:tgtEl>
                                              <p:spTgt spid="7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7" dur="25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25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0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1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3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4" fill="hold">
                                <p:stCondLst>
                                  <p:cond delay="2250"/>
                                </p:stCondLst>
                                <p:childTnLst>
                                  <p:par>
                                    <p:cTn id="45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9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50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2" dur="2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3" dur="2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4" dur="25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5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56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8" dur="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9" dur="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0" dur="25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1" fill="hold">
                                <p:stCondLst>
                                  <p:cond delay="3250"/>
                                </p:stCondLst>
                                <p:childTnLst>
                                  <p:par>
                                    <p:cTn id="62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4" dur="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5" dur="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6" dur="25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7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68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0" dur="2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1" dur="2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2" dur="25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3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74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6" dur="25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7" dur="25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8" dur="25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9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80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2" dur="25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3" dur="25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4" dur="25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5" fill="hold">
                                <p:stCondLst>
                                  <p:cond delay="4250"/>
                                </p:stCondLst>
                                <p:childTnLst>
                                  <p:par>
                                    <p:cTn id="86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8" dur="25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9" dur="25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0" dur="25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1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92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4" dur="25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5" dur="25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6" dur="25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7" fill="hold">
                                <p:stCondLst>
                                  <p:cond delay="4750"/>
                                </p:stCondLst>
                                <p:childTnLst>
                                  <p:par>
                                    <p:cTn id="98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0" dur="25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1" dur="25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2" dur="25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3" presetID="53" presetClass="entr" presetSubtype="16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0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5" dur="5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6" dur="5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7" dur="500"/>
                                            <p:tgtEl>
                                              <p:spTgt spid="6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8" presetID="1" presetClass="entr" presetSubtype="0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09" dur="1" fill="hold">
                                              <p:stCondLst>
                                                <p:cond delay="9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0" presetID="26" presetClass="emph" presetSubtype="0" repeatCount="indefinite" fill="hold" grpId="1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11" dur="500" tmFilter="0, 0; .2, .5; .8, .5; 1, 0"/>
                                            <p:tgtEl>
                                              <p:spTgt spid="67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112" dur="250" autoRev="1" fill="hold"/>
                                            <p:tgtEl>
                                              <p:spTgt spid="67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13" presetID="1" presetClass="entr" presetSubtype="0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5" presetID="26" presetClass="emph" presetSubtype="0" repeatCount="indefinite" fill="hold" grpId="1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16" dur="1000" tmFilter="0, 0; .2, .5; .8, .5; 1, 0"/>
                                            <p:tgtEl>
                                              <p:spTgt spid="66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117" dur="500" autoRev="1" fill="hold"/>
                                            <p:tgtEl>
                                              <p:spTgt spid="66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18" presetID="53" presetClass="entr" presetSubtype="16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0" dur="5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1" dur="5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22" dur="500"/>
                                            <p:tgtEl>
                                              <p:spTgt spid="6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3" presetID="32" presetClass="emph" presetSubtype="0" repeatCount="indefinite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24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25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26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27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28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2" grpId="1"/>
          <p:bldP spid="32" grpId="0" animBg="1"/>
          <p:bldP spid="9" grpId="0" animBg="1"/>
          <p:bldP spid="40" grpId="0" animBg="1"/>
          <p:bldP spid="10" grpId="0"/>
          <p:bldP spid="43" grpId="0"/>
          <p:bldP spid="13" grpId="0" animBg="1"/>
          <p:bldP spid="66" grpId="0" animBg="1"/>
          <p:bldP spid="66" grpId="1" animBg="1"/>
          <p:bldP spid="67" grpId="0" animBg="1"/>
          <p:bldP spid="67" grpId="1" animBg="1"/>
          <p:bldP spid="68" grpId="0" animBg="1"/>
          <p:bldP spid="72" grpId="0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Obraz 34">
            <a:extLst>
              <a:ext uri="{FF2B5EF4-FFF2-40B4-BE49-F238E27FC236}">
                <a16:creationId xmlns:a16="http://schemas.microsoft.com/office/drawing/2014/main" id="{B45E8D2E-32F1-43BD-93FD-796800EB9AC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 amt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5466"/>
          <a:stretch/>
        </p:blipFill>
        <p:spPr>
          <a:xfrm>
            <a:off x="8509697" y="3724606"/>
            <a:ext cx="3682303" cy="3133394"/>
          </a:xfrm>
          <a:prstGeom prst="rect">
            <a:avLst/>
          </a:prstGeom>
          <a:effectLst/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77332A11-1243-40FA-B372-4F1532C51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78" y="168275"/>
            <a:ext cx="9613487" cy="721837"/>
          </a:xfrm>
          <a:noFill/>
          <a:ln>
            <a:noFill/>
          </a:ln>
        </p:spPr>
        <p:txBody>
          <a:bodyPr/>
          <a:lstStyle/>
          <a:p>
            <a:r>
              <a:rPr lang="pl-PL" dirty="0"/>
              <a:t>KIM JESTEŚMY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83CC2400-D740-4925-B3BA-A86BC813099D}"/>
              </a:ext>
            </a:extLst>
          </p:cNvPr>
          <p:cNvSpPr/>
          <p:nvPr/>
        </p:nvSpPr>
        <p:spPr>
          <a:xfrm>
            <a:off x="1030278" y="930577"/>
            <a:ext cx="9613487" cy="5311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DF18AE0C-AF45-4F92-A356-50E1D3ECEEA6}"/>
              </a:ext>
            </a:extLst>
          </p:cNvPr>
          <p:cNvSpPr/>
          <p:nvPr/>
        </p:nvSpPr>
        <p:spPr>
          <a:xfrm>
            <a:off x="1030278" y="1476021"/>
            <a:ext cx="1722447" cy="400404"/>
          </a:xfrm>
          <a:custGeom>
            <a:avLst/>
            <a:gdLst>
              <a:gd name="connsiteX0" fmla="*/ 0 w 1312872"/>
              <a:gd name="connsiteY0" fmla="*/ 0 h 400404"/>
              <a:gd name="connsiteX1" fmla="*/ 1312872 w 1312872"/>
              <a:gd name="connsiteY1" fmla="*/ 0 h 400404"/>
              <a:gd name="connsiteX2" fmla="*/ 1312872 w 1312872"/>
              <a:gd name="connsiteY2" fmla="*/ 400404 h 400404"/>
              <a:gd name="connsiteX3" fmla="*/ 0 w 1312872"/>
              <a:gd name="connsiteY3" fmla="*/ 400404 h 400404"/>
              <a:gd name="connsiteX4" fmla="*/ 0 w 1312872"/>
              <a:gd name="connsiteY4" fmla="*/ 0 h 400404"/>
              <a:gd name="connsiteX0" fmla="*/ 0 w 1722447"/>
              <a:gd name="connsiteY0" fmla="*/ 0 h 400404"/>
              <a:gd name="connsiteX1" fmla="*/ 1312872 w 1722447"/>
              <a:gd name="connsiteY1" fmla="*/ 0 h 400404"/>
              <a:gd name="connsiteX2" fmla="*/ 1722447 w 1722447"/>
              <a:gd name="connsiteY2" fmla="*/ 400404 h 400404"/>
              <a:gd name="connsiteX3" fmla="*/ 0 w 1722447"/>
              <a:gd name="connsiteY3" fmla="*/ 400404 h 400404"/>
              <a:gd name="connsiteX4" fmla="*/ 0 w 1722447"/>
              <a:gd name="connsiteY4" fmla="*/ 0 h 4004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2447" h="400404">
                <a:moveTo>
                  <a:pt x="0" y="0"/>
                </a:moveTo>
                <a:lnTo>
                  <a:pt x="1312872" y="0"/>
                </a:lnTo>
                <a:lnTo>
                  <a:pt x="1722447" y="400404"/>
                </a:lnTo>
                <a:lnTo>
                  <a:pt x="0" y="40040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2000" b="1" dirty="0"/>
              <a:t>O LAB-EL</a:t>
            </a: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7FC8125D-A8CC-4AF2-803C-79EDC4ACCCEB}"/>
              </a:ext>
            </a:extLst>
          </p:cNvPr>
          <p:cNvSpPr/>
          <p:nvPr/>
        </p:nvSpPr>
        <p:spPr>
          <a:xfrm>
            <a:off x="1030277" y="1876425"/>
            <a:ext cx="7635927" cy="423605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E8E96256-AA21-4C42-AD38-E416D0B2D2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30277" y="2015357"/>
            <a:ext cx="7364079" cy="4097119"/>
          </a:xfrm>
        </p:spPr>
        <p:txBody>
          <a:bodyPr>
            <a:normAutofit/>
          </a:bodyPr>
          <a:lstStyle/>
          <a:p>
            <a:pPr marL="85725" indent="0">
              <a:buNone/>
            </a:pPr>
            <a:r>
              <a:rPr lang="pl-PL" sz="2000" b="1" dirty="0">
                <a:solidFill>
                  <a:schemeClr val="accent4"/>
                </a:solidFill>
              </a:rPr>
              <a:t>LAB-EL Elektronika Laboratoryjna to firma inżynierska od 30 lat zajmująca się projektowaniem i wytwarzaniem aparatury kontrolno-pomiarowej przeznaczonej do pomiarów i rejestracji parametrów klimatu i/lub mikroklimatu w pomieszczeniach. </a:t>
            </a:r>
          </a:p>
          <a:p>
            <a:pPr marL="85725" indent="0">
              <a:buNone/>
            </a:pPr>
            <a:r>
              <a:rPr lang="pl-PL" sz="2000" dirty="0">
                <a:solidFill>
                  <a:schemeClr val="accent4"/>
                </a:solidFill>
              </a:rPr>
              <a:t>Oferta obejmuje szerokie portfolio przyrządów, począwszy od miniaturowych </a:t>
            </a:r>
            <a:r>
              <a:rPr lang="pl-PL" sz="2000" dirty="0" err="1">
                <a:solidFill>
                  <a:schemeClr val="accent4"/>
                </a:solidFill>
              </a:rPr>
              <a:t>loggerów</a:t>
            </a:r>
            <a:r>
              <a:rPr lang="pl-PL" sz="2000" dirty="0">
                <a:solidFill>
                  <a:schemeClr val="accent4"/>
                </a:solidFill>
              </a:rPr>
              <a:t>, przenośnych i stacjonarnych </a:t>
            </a:r>
            <a:r>
              <a:rPr lang="pl-PL" sz="2000" dirty="0" err="1">
                <a:solidFill>
                  <a:schemeClr val="accent4"/>
                </a:solidFill>
              </a:rPr>
              <a:t>termohigrometrów</a:t>
            </a:r>
            <a:r>
              <a:rPr lang="pl-PL" sz="2000" dirty="0">
                <a:solidFill>
                  <a:schemeClr val="accent4"/>
                </a:solidFill>
              </a:rPr>
              <a:t>, termometrów i barometrów, przez rozbudowane systemy nadzoru klimatu w pomieszczeniach, regulatory-sterowniki przemysłowe i rolnicze, aż po stacje meteorologiczne o dowolnej konfiguracji (włącznie z radiową lub internetową transmisją wyników pomiarów).</a:t>
            </a:r>
          </a:p>
          <a:p>
            <a:pPr marL="85725" indent="0">
              <a:buNone/>
            </a:pPr>
            <a:r>
              <a:rPr lang="pl-PL" sz="2000" dirty="0">
                <a:solidFill>
                  <a:schemeClr val="accent4"/>
                </a:solidFill>
              </a:rPr>
              <a:t>Firma posiada własne laboratorium z </a:t>
            </a:r>
            <a:r>
              <a:rPr lang="pl-PL" sz="2000" b="1" dirty="0">
                <a:solidFill>
                  <a:schemeClr val="accent4"/>
                </a:solidFill>
              </a:rPr>
              <a:t>akredytacją PCA</a:t>
            </a:r>
            <a:r>
              <a:rPr lang="pl-PL" sz="2000" dirty="0">
                <a:solidFill>
                  <a:schemeClr val="accent4"/>
                </a:solidFill>
              </a:rPr>
              <a:t>, stacjonarne i wyjazdowe w zakresie wzorcowania, mapowania, kalibracji i walidacji systemów pomiarowych.</a:t>
            </a:r>
          </a:p>
        </p:txBody>
      </p:sp>
      <p:sp>
        <p:nvSpPr>
          <p:cNvPr id="32" name="Prostokąt 31">
            <a:extLst>
              <a:ext uri="{FF2B5EF4-FFF2-40B4-BE49-F238E27FC236}">
                <a16:creationId xmlns:a16="http://schemas.microsoft.com/office/drawing/2014/main" id="{0C68425D-7B3B-4819-8D7A-3F645800E1A1}"/>
              </a:ext>
            </a:extLst>
          </p:cNvPr>
          <p:cNvSpPr/>
          <p:nvPr/>
        </p:nvSpPr>
        <p:spPr>
          <a:xfrm>
            <a:off x="684221" y="890112"/>
            <a:ext cx="7173525" cy="473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64A375BB-E8B2-459D-9B07-F5117741FAC7}"/>
              </a:ext>
            </a:extLst>
          </p:cNvPr>
          <p:cNvSpPr/>
          <p:nvPr/>
        </p:nvSpPr>
        <p:spPr>
          <a:xfrm>
            <a:off x="0" y="1876425"/>
            <a:ext cx="1028539" cy="42360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26" name="Grupa 25">
            <a:extLst>
              <a:ext uri="{FF2B5EF4-FFF2-40B4-BE49-F238E27FC236}">
                <a16:creationId xmlns:a16="http://schemas.microsoft.com/office/drawing/2014/main" id="{76CAB01C-3335-4410-B4D5-0EBFF29FF286}"/>
              </a:ext>
            </a:extLst>
          </p:cNvPr>
          <p:cNvGrpSpPr/>
          <p:nvPr/>
        </p:nvGrpSpPr>
        <p:grpSpPr>
          <a:xfrm>
            <a:off x="11353800" y="-1"/>
            <a:ext cx="838200" cy="6858000"/>
            <a:chOff x="11353800" y="-1"/>
            <a:chExt cx="838200" cy="6858000"/>
          </a:xfrm>
        </p:grpSpPr>
        <p:sp>
          <p:nvSpPr>
            <p:cNvPr id="27" name="Prostokąt 26">
              <a:extLst>
                <a:ext uri="{FF2B5EF4-FFF2-40B4-BE49-F238E27FC236}">
                  <a16:creationId xmlns:a16="http://schemas.microsoft.com/office/drawing/2014/main" id="{799502BF-64EB-489A-A86E-E716D2412CF8}"/>
                </a:ext>
              </a:extLst>
            </p:cNvPr>
            <p:cNvSpPr/>
            <p:nvPr userDrawn="1"/>
          </p:nvSpPr>
          <p:spPr>
            <a:xfrm flipV="1">
              <a:off x="11353800" y="-1"/>
              <a:ext cx="8382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28" name="Grafika 27">
              <a:extLst>
                <a:ext uri="{FF2B5EF4-FFF2-40B4-BE49-F238E27FC236}">
                  <a16:creationId xmlns:a16="http://schemas.microsoft.com/office/drawing/2014/main" id="{6FF80306-4A06-4E1E-A5E2-38A04EC6956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1426718" y="173691"/>
              <a:ext cx="692364" cy="382868"/>
            </a:xfrm>
            <a:prstGeom prst="rect">
              <a:avLst/>
            </a:prstGeom>
          </p:spPr>
        </p:pic>
      </p:grpSp>
      <p:grpSp>
        <p:nvGrpSpPr>
          <p:cNvPr id="29" name="Grupa 28">
            <a:extLst>
              <a:ext uri="{FF2B5EF4-FFF2-40B4-BE49-F238E27FC236}">
                <a16:creationId xmlns:a16="http://schemas.microsoft.com/office/drawing/2014/main" id="{0CB147F5-3D83-426E-BE18-76451826BC53}"/>
              </a:ext>
            </a:extLst>
          </p:cNvPr>
          <p:cNvGrpSpPr/>
          <p:nvPr/>
        </p:nvGrpSpPr>
        <p:grpSpPr>
          <a:xfrm>
            <a:off x="-1" y="-1"/>
            <a:ext cx="940604" cy="1201737"/>
            <a:chOff x="-1" y="-1"/>
            <a:chExt cx="940604" cy="1201737"/>
          </a:xfrm>
        </p:grpSpPr>
        <p:sp>
          <p:nvSpPr>
            <p:cNvPr id="30" name="Prostokąt 29">
              <a:extLst>
                <a:ext uri="{FF2B5EF4-FFF2-40B4-BE49-F238E27FC236}">
                  <a16:creationId xmlns:a16="http://schemas.microsoft.com/office/drawing/2014/main" id="{FF9C42C8-A2B6-469D-9F6E-8A49780FE10E}"/>
                </a:ext>
              </a:extLst>
            </p:cNvPr>
            <p:cNvSpPr/>
            <p:nvPr userDrawn="1"/>
          </p:nvSpPr>
          <p:spPr>
            <a:xfrm>
              <a:off x="0" y="168276"/>
              <a:ext cx="171460" cy="25638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1" name="Prostokąt 30">
              <a:extLst>
                <a:ext uri="{FF2B5EF4-FFF2-40B4-BE49-F238E27FC236}">
                  <a16:creationId xmlns:a16="http://schemas.microsoft.com/office/drawing/2014/main" id="{E1C5642A-9C82-4156-9FD2-6A7C6EE88C0D}"/>
                </a:ext>
              </a:extLst>
            </p:cNvPr>
            <p:cNvSpPr/>
            <p:nvPr userDrawn="1"/>
          </p:nvSpPr>
          <p:spPr>
            <a:xfrm>
              <a:off x="171460" y="424657"/>
              <a:ext cx="256381" cy="25638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3" name="Prostokąt 32">
              <a:extLst>
                <a:ext uri="{FF2B5EF4-FFF2-40B4-BE49-F238E27FC236}">
                  <a16:creationId xmlns:a16="http://schemas.microsoft.com/office/drawing/2014/main" id="{08078077-04A4-4C19-A63E-7C18866EA813}"/>
                </a:ext>
              </a:extLst>
            </p:cNvPr>
            <p:cNvSpPr/>
            <p:nvPr userDrawn="1"/>
          </p:nvSpPr>
          <p:spPr>
            <a:xfrm>
              <a:off x="171460" y="-1"/>
              <a:ext cx="256381" cy="16827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6" name="Prostokąt 35">
              <a:extLst>
                <a:ext uri="{FF2B5EF4-FFF2-40B4-BE49-F238E27FC236}">
                  <a16:creationId xmlns:a16="http://schemas.microsoft.com/office/drawing/2014/main" id="{A3B13F26-23F9-4847-8312-B7AAEEC14D96}"/>
                </a:ext>
              </a:extLst>
            </p:cNvPr>
            <p:cNvSpPr/>
            <p:nvPr userDrawn="1"/>
          </p:nvSpPr>
          <p:spPr>
            <a:xfrm>
              <a:off x="427841" y="681038"/>
              <a:ext cx="256381" cy="25638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7" name="Prostokąt 36">
              <a:extLst>
                <a:ext uri="{FF2B5EF4-FFF2-40B4-BE49-F238E27FC236}">
                  <a16:creationId xmlns:a16="http://schemas.microsoft.com/office/drawing/2014/main" id="{C52F7D0A-D18A-4B0C-A54A-0267DD189CD4}"/>
                </a:ext>
              </a:extLst>
            </p:cNvPr>
            <p:cNvSpPr/>
            <p:nvPr userDrawn="1"/>
          </p:nvSpPr>
          <p:spPr>
            <a:xfrm>
              <a:off x="427841" y="172244"/>
              <a:ext cx="256381" cy="256381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8" name="Prostokąt 37">
              <a:extLst>
                <a:ext uri="{FF2B5EF4-FFF2-40B4-BE49-F238E27FC236}">
                  <a16:creationId xmlns:a16="http://schemas.microsoft.com/office/drawing/2014/main" id="{9DD14EAA-911E-4C04-BDD0-D9EBA153351D}"/>
                </a:ext>
              </a:extLst>
            </p:cNvPr>
            <p:cNvSpPr/>
            <p:nvPr userDrawn="1"/>
          </p:nvSpPr>
          <p:spPr>
            <a:xfrm>
              <a:off x="684222" y="432593"/>
              <a:ext cx="256381" cy="25638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9" name="Prostokąt 38">
              <a:extLst>
                <a:ext uri="{FF2B5EF4-FFF2-40B4-BE49-F238E27FC236}">
                  <a16:creationId xmlns:a16="http://schemas.microsoft.com/office/drawing/2014/main" id="{D921ED5A-4C4A-4151-841C-9C797DE9AC8D}"/>
                </a:ext>
              </a:extLst>
            </p:cNvPr>
            <p:cNvSpPr/>
            <p:nvPr userDrawn="1"/>
          </p:nvSpPr>
          <p:spPr>
            <a:xfrm>
              <a:off x="-1" y="688974"/>
              <a:ext cx="171460" cy="25638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0" name="Prostokąt 39">
              <a:extLst>
                <a:ext uri="{FF2B5EF4-FFF2-40B4-BE49-F238E27FC236}">
                  <a16:creationId xmlns:a16="http://schemas.microsoft.com/office/drawing/2014/main" id="{790E49C0-0018-4763-BA58-B2F9D2C4BF4B}"/>
                </a:ext>
              </a:extLst>
            </p:cNvPr>
            <p:cNvSpPr/>
            <p:nvPr userDrawn="1"/>
          </p:nvSpPr>
          <p:spPr>
            <a:xfrm>
              <a:off x="684222" y="-1"/>
              <a:ext cx="256381" cy="16827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1" name="Prostokąt 40">
              <a:extLst>
                <a:ext uri="{FF2B5EF4-FFF2-40B4-BE49-F238E27FC236}">
                  <a16:creationId xmlns:a16="http://schemas.microsoft.com/office/drawing/2014/main" id="{1FC1AE33-FA7C-4DD8-B9E4-5DA9A66732B4}"/>
                </a:ext>
              </a:extLst>
            </p:cNvPr>
            <p:cNvSpPr/>
            <p:nvPr userDrawn="1"/>
          </p:nvSpPr>
          <p:spPr>
            <a:xfrm>
              <a:off x="174626" y="945355"/>
              <a:ext cx="256381" cy="256381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2" name="Prostokąt 41">
              <a:extLst>
                <a:ext uri="{FF2B5EF4-FFF2-40B4-BE49-F238E27FC236}">
                  <a16:creationId xmlns:a16="http://schemas.microsoft.com/office/drawing/2014/main" id="{5954918A-9721-49D9-B559-78B816986E2F}"/>
                </a:ext>
              </a:extLst>
            </p:cNvPr>
            <p:cNvSpPr/>
            <p:nvPr/>
          </p:nvSpPr>
          <p:spPr>
            <a:xfrm>
              <a:off x="171459" y="688973"/>
              <a:ext cx="256381" cy="25638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pic>
        <p:nvPicPr>
          <p:cNvPr id="6" name="Obraz 5">
            <a:extLst>
              <a:ext uri="{FF2B5EF4-FFF2-40B4-BE49-F238E27FC236}">
                <a16:creationId xmlns:a16="http://schemas.microsoft.com/office/drawing/2014/main" id="{2BBB0C9D-E06E-46C0-929C-DF3C607341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5534" y="623832"/>
            <a:ext cx="1597458" cy="4667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669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75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75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75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21" presetID="1" presetClass="entr" presetSubtype="0" fill="hold" grpId="1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24" presetID="64" presetClass="path" presetSubtype="0" fill="hold" grpId="0" nodeType="after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95833E-6 0.09167 L 3.95833E-6 -3.33333E-6 " pathEditMode="relative" rAng="0" ptsTypes="AA" p14:bounceEnd="45000">
                                          <p:cBhvr>
                                            <p:cTn id="25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58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27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9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0" fill="hold">
                                <p:stCondLst>
                                  <p:cond delay="2250"/>
                                </p:stCondLst>
                                <p:childTnLst>
                                  <p:par>
                                    <p:cTn id="31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3" presetID="64" presetClass="path" presetSubtype="0" accel="22000" fill="hold" grpId="1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875E-6 0.06181 L 1.875E-6 -1.85185E-6 " pathEditMode="relative" rAng="0" ptsTypes="AA" p14:bounceEnd="40000">
                                          <p:cBhvr>
                                            <p:cTn id="34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3032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36" presetID="2" presetClass="entr" presetSubtype="8" fill="hold" grpId="0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38" dur="500" fill="hold"/>
                                            <p:tgtEl>
                                              <p:spTgt spid="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39" dur="500" fill="hold"/>
                                            <p:tgtEl>
                                              <p:spTgt spid="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3250"/>
                                </p:stCondLst>
                                <p:childTnLst>
                                  <p:par>
                                    <p:cTn id="41" presetID="2" presetClass="entr" presetSubtype="8" fill="hold" grpId="0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43" dur="500" fill="hold"/>
                                            <p:tgtEl>
                                              <p:spTgt spid="3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44" dur="500" fill="hold"/>
                                            <p:tgtEl>
                                              <p:spTgt spid="3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46" presetID="2" presetClass="entr" presetSubtype="8" fill="hold" grpId="0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48" dur="500" fill="hold"/>
                                            <p:tgtEl>
                                              <p:spTgt spid="3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49" dur="500" fill="hold"/>
                                            <p:tgtEl>
                                              <p:spTgt spid="3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2" grpId="1"/>
          <p:bldP spid="14" grpId="0" animBg="1"/>
          <p:bldP spid="14" grpId="1" animBg="1"/>
          <p:bldP spid="10" grpId="0" animBg="1"/>
          <p:bldP spid="3" grpId="0" uiExpand="1" build="p"/>
          <p:bldP spid="32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75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75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75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21" presetID="1" presetClass="entr" presetSubtype="0" fill="hold" grpId="1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24" presetID="64" presetClass="path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95833E-6 0.09167 L 3.95833E-6 -3.33333E-6 " pathEditMode="relative" rAng="0" ptsTypes="AA">
                                          <p:cBhvr>
                                            <p:cTn id="25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58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27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9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0" fill="hold">
                                <p:stCondLst>
                                  <p:cond delay="2250"/>
                                </p:stCondLst>
                                <p:childTnLst>
                                  <p:par>
                                    <p:cTn id="31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3" presetID="64" presetClass="path" presetSubtype="0" accel="2200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875E-6 0.06181 L 1.875E-6 -1.85185E-6 " pathEditMode="relative" rAng="0" ptsTypes="AA">
                                          <p:cBhvr>
                                            <p:cTn id="34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3032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36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8" dur="500" fill="hold"/>
                                            <p:tgtEl>
                                              <p:spTgt spid="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9" dur="500" fill="hold"/>
                                            <p:tgtEl>
                                              <p:spTgt spid="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3250"/>
                                </p:stCondLst>
                                <p:childTnLst>
                                  <p:par>
                                    <p:cTn id="41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500" fill="hold"/>
                                            <p:tgtEl>
                                              <p:spTgt spid="3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500" fill="hold"/>
                                            <p:tgtEl>
                                              <p:spTgt spid="3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46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8" dur="500" fill="hold"/>
                                            <p:tgtEl>
                                              <p:spTgt spid="3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9" dur="500" fill="hold"/>
                                            <p:tgtEl>
                                              <p:spTgt spid="3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0" fill="hold">
                                <p:stCondLst>
                                  <p:cond delay="4250"/>
                                </p:stCondLst>
                                <p:childTnLst>
                                  <p:par>
                                    <p:cTn id="51" presetID="2" presetClass="entr" presetSubtype="1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3" dur="7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4" dur="7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5" fill="hold">
                                <p:stCondLst>
                                  <p:cond delay="5000"/>
                                </p:stCondLst>
                                <p:childTnLst>
                                  <p:par>
                                    <p:cTn id="56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8" fill="hold">
                                <p:stCondLst>
                                  <p:cond delay="5000"/>
                                </p:stCondLst>
                                <p:childTnLst>
                                  <p:par>
                                    <p:cTn id="59" presetID="42" presetClass="pat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16667E-6 -0.30046 L 4.16667E-6 -7.40741E-7 " pathEditMode="relative" rAng="0" ptsTypes="AA">
                                          <p:cBhvr>
                                            <p:cTn id="60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1502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2" grpId="1"/>
          <p:bldP spid="14" grpId="0" animBg="1"/>
          <p:bldP spid="14" grpId="1" animBg="1"/>
          <p:bldP spid="10" grpId="0" animBg="1"/>
          <p:bldP spid="3" grpId="0" uiExpand="1" build="p"/>
          <p:bldP spid="32" grpId="0" animBg="1"/>
        </p:bldLst>
      </p:timing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B2E4C3D5-C664-40E9-A226-9160C502B531}"/>
              </a:ext>
            </a:extLst>
          </p:cNvPr>
          <p:cNvSpPr/>
          <p:nvPr/>
        </p:nvSpPr>
        <p:spPr>
          <a:xfrm>
            <a:off x="0" y="4345969"/>
            <a:ext cx="12192000" cy="2539944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96ACB9E6-1EA9-421F-87C7-EEC18EF61DAA}"/>
              </a:ext>
            </a:extLst>
          </p:cNvPr>
          <p:cNvSpPr/>
          <p:nvPr/>
        </p:nvSpPr>
        <p:spPr>
          <a:xfrm>
            <a:off x="0" y="1683624"/>
            <a:ext cx="10179050" cy="143289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13" name="Grupa 12">
            <a:extLst>
              <a:ext uri="{FF2B5EF4-FFF2-40B4-BE49-F238E27FC236}">
                <a16:creationId xmlns:a16="http://schemas.microsoft.com/office/drawing/2014/main" id="{F66E4F05-5347-4D25-B330-8C7A2ED723B4}"/>
              </a:ext>
            </a:extLst>
          </p:cNvPr>
          <p:cNvGrpSpPr/>
          <p:nvPr/>
        </p:nvGrpSpPr>
        <p:grpSpPr>
          <a:xfrm>
            <a:off x="534704" y="4864068"/>
            <a:ext cx="2530114" cy="1503746"/>
            <a:chOff x="277936" y="3141526"/>
            <a:chExt cx="3069651" cy="1824414"/>
          </a:xfrm>
        </p:grpSpPr>
        <p:sp>
          <p:nvSpPr>
            <p:cNvPr id="14" name="Prostokąt 13">
              <a:extLst>
                <a:ext uri="{FF2B5EF4-FFF2-40B4-BE49-F238E27FC236}">
                  <a16:creationId xmlns:a16="http://schemas.microsoft.com/office/drawing/2014/main" id="{CDA1F812-3557-4953-9187-0F7DC2F0B567}"/>
                </a:ext>
              </a:extLst>
            </p:cNvPr>
            <p:cNvSpPr/>
            <p:nvPr userDrawn="1"/>
          </p:nvSpPr>
          <p:spPr>
            <a:xfrm>
              <a:off x="384425" y="3235069"/>
              <a:ext cx="2835667" cy="16076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5" name="Grafika 14">
              <a:extLst>
                <a:ext uri="{FF2B5EF4-FFF2-40B4-BE49-F238E27FC236}">
                  <a16:creationId xmlns:a16="http://schemas.microsoft.com/office/drawing/2014/main" id="{7A0E145F-C235-48E7-BFAD-CD066AC6EE1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77936" y="3141526"/>
              <a:ext cx="3069651" cy="1824414"/>
            </a:xfrm>
            <a:prstGeom prst="rect">
              <a:avLst/>
            </a:prstGeom>
          </p:spPr>
        </p:pic>
      </p:grpSp>
      <p:sp>
        <p:nvSpPr>
          <p:cNvPr id="16" name="Symbol zastępczy tekstu 16">
            <a:extLst>
              <a:ext uri="{FF2B5EF4-FFF2-40B4-BE49-F238E27FC236}">
                <a16:creationId xmlns:a16="http://schemas.microsoft.com/office/drawing/2014/main" id="{496C8AF3-5722-4C80-9E82-C1E9F64B704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600" y="2084287"/>
            <a:ext cx="7726951" cy="1031893"/>
          </a:xfrm>
        </p:spPr>
        <p:txBody>
          <a:bodyPr>
            <a:noAutofit/>
          </a:bodyPr>
          <a:lstStyle>
            <a:lvl1pPr marL="0" indent="0">
              <a:buNone/>
              <a:defRPr sz="60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l-PL" dirty="0"/>
              <a:t>DZIĘKUJĘ ZA UWAGĘ!</a:t>
            </a:r>
          </a:p>
        </p:txBody>
      </p:sp>
      <p:pic>
        <p:nvPicPr>
          <p:cNvPr id="20" name="Grafika 19">
            <a:extLst>
              <a:ext uri="{FF2B5EF4-FFF2-40B4-BE49-F238E27FC236}">
                <a16:creationId xmlns:a16="http://schemas.microsoft.com/office/drawing/2014/main" id="{DE8472B1-4DDF-4DBF-BC11-75978D531F4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74522" y="4842619"/>
            <a:ext cx="680055" cy="680055"/>
          </a:xfrm>
          <a:prstGeom prst="rect">
            <a:avLst/>
          </a:prstGeom>
        </p:spPr>
      </p:pic>
      <p:sp>
        <p:nvSpPr>
          <p:cNvPr id="21" name="pole tekstowe 20">
            <a:extLst>
              <a:ext uri="{FF2B5EF4-FFF2-40B4-BE49-F238E27FC236}">
                <a16:creationId xmlns:a16="http://schemas.microsoft.com/office/drawing/2014/main" id="{6AFAA92C-7EB4-4745-977D-4E5B4CE64988}"/>
              </a:ext>
            </a:extLst>
          </p:cNvPr>
          <p:cNvSpPr txBox="1"/>
          <p:nvPr/>
        </p:nvSpPr>
        <p:spPr>
          <a:xfrm>
            <a:off x="3814194" y="5680857"/>
            <a:ext cx="14007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/>
              <a:t>ul. Herbaciana 9</a:t>
            </a:r>
          </a:p>
          <a:p>
            <a:pPr algn="ctr"/>
            <a:r>
              <a:rPr lang="pl-PL" dirty="0"/>
              <a:t>05-816 </a:t>
            </a:r>
            <a:r>
              <a:rPr lang="pl-PL" dirty="0" err="1"/>
              <a:t>Reguly</a:t>
            </a:r>
            <a:endParaRPr lang="pl-PL" dirty="0"/>
          </a:p>
          <a:p>
            <a:pPr algn="ctr"/>
            <a:r>
              <a:rPr lang="pl-PL" dirty="0"/>
              <a:t>POLAND </a:t>
            </a:r>
          </a:p>
        </p:txBody>
      </p: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BA78C934-D85D-47F9-9EEF-C62A492A2566}"/>
              </a:ext>
            </a:extLst>
          </p:cNvPr>
          <p:cNvSpPr txBox="1"/>
          <p:nvPr/>
        </p:nvSpPr>
        <p:spPr>
          <a:xfrm>
            <a:off x="6221048" y="5680857"/>
            <a:ext cx="19666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/>
              <a:t>tel.: +48 22 753 61 30</a:t>
            </a:r>
          </a:p>
          <a:p>
            <a:pPr algn="ctr"/>
            <a:r>
              <a:rPr lang="pl-PL" dirty="0"/>
              <a:t>Fax: +48 22 753 61 35</a:t>
            </a:r>
          </a:p>
          <a:p>
            <a:pPr algn="ctr"/>
            <a:r>
              <a:rPr lang="pl-PL" dirty="0"/>
              <a:t>e-mail:  info@label.pl</a:t>
            </a:r>
          </a:p>
        </p:txBody>
      </p: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54F32E9B-2D82-4334-A286-A6E8F2A79DF1}"/>
              </a:ext>
            </a:extLst>
          </p:cNvPr>
          <p:cNvSpPr txBox="1"/>
          <p:nvPr/>
        </p:nvSpPr>
        <p:spPr>
          <a:xfrm>
            <a:off x="9127183" y="5680857"/>
            <a:ext cx="18104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>
                <a:hlinkClick r:id="rId6"/>
              </a:rPr>
              <a:t>www.label.pl</a:t>
            </a:r>
            <a:endParaRPr lang="pl-PL" dirty="0"/>
          </a:p>
          <a:p>
            <a:pPr algn="ctr"/>
            <a:r>
              <a:rPr lang="pl-PL" dirty="0">
                <a:hlinkClick r:id="rId7"/>
              </a:rPr>
              <a:t>www.meteo.com.pl</a:t>
            </a:r>
            <a:endParaRPr lang="pl-PL" dirty="0"/>
          </a:p>
          <a:p>
            <a:pPr algn="ctr"/>
            <a:r>
              <a:rPr lang="pl-PL" dirty="0">
                <a:hlinkClick r:id="rId8"/>
              </a:rPr>
              <a:t>climateloggers.com</a:t>
            </a:r>
            <a:endParaRPr lang="pl-PL" dirty="0"/>
          </a:p>
          <a:p>
            <a:pPr algn="ctr"/>
            <a:endParaRPr lang="pl-PL" dirty="0"/>
          </a:p>
        </p:txBody>
      </p:sp>
      <p:grpSp>
        <p:nvGrpSpPr>
          <p:cNvPr id="37" name="Grupa 36">
            <a:extLst>
              <a:ext uri="{FF2B5EF4-FFF2-40B4-BE49-F238E27FC236}">
                <a16:creationId xmlns:a16="http://schemas.microsoft.com/office/drawing/2014/main" id="{0177D1AB-5C73-42AF-989C-567EE641F4F5}"/>
              </a:ext>
            </a:extLst>
          </p:cNvPr>
          <p:cNvGrpSpPr/>
          <p:nvPr/>
        </p:nvGrpSpPr>
        <p:grpSpPr>
          <a:xfrm>
            <a:off x="6796966" y="4802307"/>
            <a:ext cx="817647" cy="710842"/>
            <a:chOff x="6796966" y="4802307"/>
            <a:chExt cx="817647" cy="710842"/>
          </a:xfrm>
        </p:grpSpPr>
        <p:pic>
          <p:nvPicPr>
            <p:cNvPr id="24" name="Grafika 23">
              <a:extLst>
                <a:ext uri="{FF2B5EF4-FFF2-40B4-BE49-F238E27FC236}">
                  <a16:creationId xmlns:a16="http://schemas.microsoft.com/office/drawing/2014/main" id="{71EE709A-50B4-4237-8447-9A151ADA0B8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7099589" y="4802307"/>
              <a:ext cx="515024" cy="515024"/>
            </a:xfrm>
            <a:prstGeom prst="rect">
              <a:avLst/>
            </a:prstGeom>
          </p:spPr>
        </p:pic>
        <p:pic>
          <p:nvPicPr>
            <p:cNvPr id="25" name="Grafika 24">
              <a:extLst>
                <a:ext uri="{FF2B5EF4-FFF2-40B4-BE49-F238E27FC236}">
                  <a16:creationId xmlns:a16="http://schemas.microsoft.com/office/drawing/2014/main" id="{1C1A213E-09A7-406D-A627-17333E91A0D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6796966" y="4998125"/>
              <a:ext cx="515024" cy="515024"/>
            </a:xfrm>
            <a:prstGeom prst="rect">
              <a:avLst/>
            </a:prstGeom>
          </p:spPr>
        </p:pic>
      </p:grpSp>
      <p:sp>
        <p:nvSpPr>
          <p:cNvPr id="26" name="Dowolny kształt: kształt 25">
            <a:extLst>
              <a:ext uri="{FF2B5EF4-FFF2-40B4-BE49-F238E27FC236}">
                <a16:creationId xmlns:a16="http://schemas.microsoft.com/office/drawing/2014/main" id="{F7703B02-0DA4-453B-B4E8-B446CD93B8A1}"/>
              </a:ext>
            </a:extLst>
          </p:cNvPr>
          <p:cNvSpPr/>
          <p:nvPr/>
        </p:nvSpPr>
        <p:spPr>
          <a:xfrm>
            <a:off x="9773386" y="4802307"/>
            <a:ext cx="682052" cy="682052"/>
          </a:xfrm>
          <a:custGeom>
            <a:avLst/>
            <a:gdLst>
              <a:gd name="connsiteX0" fmla="*/ 629086 w 682052"/>
              <a:gd name="connsiteY0" fmla="*/ 309049 h 682052"/>
              <a:gd name="connsiteX1" fmla="*/ 501040 w 682052"/>
              <a:gd name="connsiteY1" fmla="*/ 437052 h 682052"/>
              <a:gd name="connsiteX2" fmla="*/ 245041 w 682052"/>
              <a:gd name="connsiteY2" fmla="*/ 437052 h 682052"/>
              <a:gd name="connsiteX3" fmla="*/ 217548 w 682052"/>
              <a:gd name="connsiteY3" fmla="*/ 400540 h 682052"/>
              <a:gd name="connsiteX4" fmla="*/ 277044 w 682052"/>
              <a:gd name="connsiteY4" fmla="*/ 341049 h 682052"/>
              <a:gd name="connsiteX5" fmla="*/ 286701 w 682052"/>
              <a:gd name="connsiteY5" fmla="*/ 334637 h 682052"/>
              <a:gd name="connsiteX6" fmla="*/ 309046 w 682052"/>
              <a:gd name="connsiteY6" fmla="*/ 373047 h 682052"/>
              <a:gd name="connsiteX7" fmla="*/ 437042 w 682052"/>
              <a:gd name="connsiteY7" fmla="*/ 373047 h 682052"/>
              <a:gd name="connsiteX8" fmla="*/ 565047 w 682052"/>
              <a:gd name="connsiteY8" fmla="*/ 245047 h 682052"/>
              <a:gd name="connsiteX9" fmla="*/ 565047 w 682052"/>
              <a:gd name="connsiteY9" fmla="*/ 117022 h 682052"/>
              <a:gd name="connsiteX10" fmla="*/ 437042 w 682052"/>
              <a:gd name="connsiteY10" fmla="*/ 117022 h 682052"/>
              <a:gd name="connsiteX11" fmla="*/ 391524 w 682052"/>
              <a:gd name="connsiteY11" fmla="*/ 162590 h 682052"/>
              <a:gd name="connsiteX12" fmla="*/ 276048 w 682052"/>
              <a:gd name="connsiteY12" fmla="*/ 150017 h 682052"/>
              <a:gd name="connsiteX13" fmla="*/ 373044 w 682052"/>
              <a:gd name="connsiteY13" fmla="*/ 53024 h 682052"/>
              <a:gd name="connsiteX14" fmla="*/ 629086 w 682052"/>
              <a:gd name="connsiteY14" fmla="*/ 53024 h 682052"/>
              <a:gd name="connsiteX15" fmla="*/ 629086 w 682052"/>
              <a:gd name="connsiteY15" fmla="*/ 309049 h 682052"/>
              <a:gd name="connsiteX16" fmla="*/ 290591 w 682052"/>
              <a:gd name="connsiteY16" fmla="*/ 519530 h 682052"/>
              <a:gd name="connsiteX17" fmla="*/ 245039 w 682052"/>
              <a:gd name="connsiteY17" fmla="*/ 565098 h 682052"/>
              <a:gd name="connsiteX18" fmla="*/ 117020 w 682052"/>
              <a:gd name="connsiteY18" fmla="*/ 565098 h 682052"/>
              <a:gd name="connsiteX19" fmla="*/ 117020 w 682052"/>
              <a:gd name="connsiteY19" fmla="*/ 437052 h 682052"/>
              <a:gd name="connsiteX20" fmla="*/ 245039 w 682052"/>
              <a:gd name="connsiteY20" fmla="*/ 309049 h 682052"/>
              <a:gd name="connsiteX21" fmla="*/ 373043 w 682052"/>
              <a:gd name="connsiteY21" fmla="*/ 309049 h 682052"/>
              <a:gd name="connsiteX22" fmla="*/ 395409 w 682052"/>
              <a:gd name="connsiteY22" fmla="*/ 347414 h 682052"/>
              <a:gd name="connsiteX23" fmla="*/ 405041 w 682052"/>
              <a:gd name="connsiteY23" fmla="*/ 341047 h 682052"/>
              <a:gd name="connsiteX24" fmla="*/ 464532 w 682052"/>
              <a:gd name="connsiteY24" fmla="*/ 281580 h 682052"/>
              <a:gd name="connsiteX25" fmla="*/ 437039 w 682052"/>
              <a:gd name="connsiteY25" fmla="*/ 245050 h 682052"/>
              <a:gd name="connsiteX26" fmla="*/ 181019 w 682052"/>
              <a:gd name="connsiteY26" fmla="*/ 245050 h 682052"/>
              <a:gd name="connsiteX27" fmla="*/ 53019 w 682052"/>
              <a:gd name="connsiteY27" fmla="*/ 373054 h 682052"/>
              <a:gd name="connsiteX28" fmla="*/ 53019 w 682052"/>
              <a:gd name="connsiteY28" fmla="*/ 629090 h 682052"/>
              <a:gd name="connsiteX29" fmla="*/ 309045 w 682052"/>
              <a:gd name="connsiteY29" fmla="*/ 629090 h 682052"/>
              <a:gd name="connsiteX30" fmla="*/ 406066 w 682052"/>
              <a:gd name="connsiteY30" fmla="*/ 532076 h 682052"/>
              <a:gd name="connsiteX31" fmla="*/ 290591 w 682052"/>
              <a:gd name="connsiteY31" fmla="*/ 519530 h 6820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682052" h="682052">
                <a:moveTo>
                  <a:pt x="629086" y="309049"/>
                </a:moveTo>
                <a:lnTo>
                  <a:pt x="501040" y="437052"/>
                </a:lnTo>
                <a:cubicBezTo>
                  <a:pt x="430370" y="507765"/>
                  <a:pt x="315724" y="507765"/>
                  <a:pt x="245041" y="437052"/>
                </a:cubicBezTo>
                <a:cubicBezTo>
                  <a:pt x="233907" y="425950"/>
                  <a:pt x="225197" y="413440"/>
                  <a:pt x="217548" y="400540"/>
                </a:cubicBezTo>
                <a:lnTo>
                  <a:pt x="277044" y="341049"/>
                </a:lnTo>
                <a:cubicBezTo>
                  <a:pt x="279872" y="338197"/>
                  <a:pt x="283364" y="336562"/>
                  <a:pt x="286701" y="334637"/>
                </a:cubicBezTo>
                <a:cubicBezTo>
                  <a:pt x="290815" y="348690"/>
                  <a:pt x="297995" y="361994"/>
                  <a:pt x="309046" y="373047"/>
                </a:cubicBezTo>
                <a:cubicBezTo>
                  <a:pt x="344340" y="408369"/>
                  <a:pt x="401770" y="408320"/>
                  <a:pt x="437042" y="373047"/>
                </a:cubicBezTo>
                <a:lnTo>
                  <a:pt x="565047" y="245047"/>
                </a:lnTo>
                <a:cubicBezTo>
                  <a:pt x="600368" y="209729"/>
                  <a:pt x="600368" y="152313"/>
                  <a:pt x="565047" y="117022"/>
                </a:cubicBezTo>
                <a:cubicBezTo>
                  <a:pt x="529773" y="81732"/>
                  <a:pt x="472358" y="81732"/>
                  <a:pt x="437042" y="117022"/>
                </a:cubicBezTo>
                <a:lnTo>
                  <a:pt x="391524" y="162590"/>
                </a:lnTo>
                <a:cubicBezTo>
                  <a:pt x="354586" y="148207"/>
                  <a:pt x="314789" y="144340"/>
                  <a:pt x="276048" y="150017"/>
                </a:cubicBezTo>
                <a:lnTo>
                  <a:pt x="373044" y="53024"/>
                </a:lnTo>
                <a:cubicBezTo>
                  <a:pt x="443757" y="-17675"/>
                  <a:pt x="558373" y="-17675"/>
                  <a:pt x="629086" y="53024"/>
                </a:cubicBezTo>
                <a:cubicBezTo>
                  <a:pt x="699764" y="123720"/>
                  <a:pt x="699764" y="238354"/>
                  <a:pt x="629086" y="309049"/>
                </a:cubicBezTo>
                <a:close/>
                <a:moveTo>
                  <a:pt x="290591" y="519530"/>
                </a:moveTo>
                <a:lnTo>
                  <a:pt x="245039" y="565098"/>
                </a:lnTo>
                <a:cubicBezTo>
                  <a:pt x="209749" y="600370"/>
                  <a:pt x="152316" y="600370"/>
                  <a:pt x="117020" y="565098"/>
                </a:cubicBezTo>
                <a:cubicBezTo>
                  <a:pt x="81726" y="529776"/>
                  <a:pt x="81726" y="472359"/>
                  <a:pt x="117020" y="437052"/>
                </a:cubicBezTo>
                <a:lnTo>
                  <a:pt x="245039" y="309049"/>
                </a:lnTo>
                <a:cubicBezTo>
                  <a:pt x="280358" y="273735"/>
                  <a:pt x="337752" y="273735"/>
                  <a:pt x="373043" y="309049"/>
                </a:cubicBezTo>
                <a:cubicBezTo>
                  <a:pt x="384069" y="320078"/>
                  <a:pt x="391257" y="333379"/>
                  <a:pt x="395409" y="347414"/>
                </a:cubicBezTo>
                <a:cubicBezTo>
                  <a:pt x="398765" y="345463"/>
                  <a:pt x="402214" y="343878"/>
                  <a:pt x="405041" y="341047"/>
                </a:cubicBezTo>
                <a:lnTo>
                  <a:pt x="464532" y="281580"/>
                </a:lnTo>
                <a:cubicBezTo>
                  <a:pt x="456932" y="268629"/>
                  <a:pt x="448178" y="256164"/>
                  <a:pt x="437039" y="245050"/>
                </a:cubicBezTo>
                <a:cubicBezTo>
                  <a:pt x="366375" y="174350"/>
                  <a:pt x="251718" y="174350"/>
                  <a:pt x="181019" y="245050"/>
                </a:cubicBezTo>
                <a:lnTo>
                  <a:pt x="53019" y="373054"/>
                </a:lnTo>
                <a:cubicBezTo>
                  <a:pt x="-17673" y="443774"/>
                  <a:pt x="-17673" y="558376"/>
                  <a:pt x="53019" y="629090"/>
                </a:cubicBezTo>
                <a:cubicBezTo>
                  <a:pt x="123718" y="699766"/>
                  <a:pt x="238347" y="699766"/>
                  <a:pt x="309045" y="629090"/>
                </a:cubicBezTo>
                <a:lnTo>
                  <a:pt x="406066" y="532076"/>
                </a:lnTo>
                <a:cubicBezTo>
                  <a:pt x="367304" y="537786"/>
                  <a:pt x="327498" y="533886"/>
                  <a:pt x="290591" y="519530"/>
                </a:cubicBezTo>
                <a:close/>
              </a:path>
            </a:pathLst>
          </a:custGeom>
          <a:solidFill>
            <a:schemeClr val="accent4"/>
          </a:solidFill>
          <a:ln w="1480" cap="flat">
            <a:noFill/>
            <a:prstDash val="solid"/>
            <a:miter/>
          </a:ln>
        </p:spPr>
        <p:txBody>
          <a:bodyPr rtlCol="0" anchor="ctr"/>
          <a:lstStyle/>
          <a:p>
            <a:endParaRPr lang="pl-PL" dirty="0"/>
          </a:p>
        </p:txBody>
      </p:sp>
      <p:grpSp>
        <p:nvGrpSpPr>
          <p:cNvPr id="31" name="Grupa 30">
            <a:extLst>
              <a:ext uri="{FF2B5EF4-FFF2-40B4-BE49-F238E27FC236}">
                <a16:creationId xmlns:a16="http://schemas.microsoft.com/office/drawing/2014/main" id="{4301BFB9-87E6-4C17-8069-7B76266392C0}"/>
              </a:ext>
            </a:extLst>
          </p:cNvPr>
          <p:cNvGrpSpPr/>
          <p:nvPr/>
        </p:nvGrpSpPr>
        <p:grpSpPr>
          <a:xfrm>
            <a:off x="1857428" y="591715"/>
            <a:ext cx="3819472" cy="921012"/>
            <a:chOff x="1933628" y="5269458"/>
            <a:chExt cx="3819472" cy="921012"/>
          </a:xfrm>
        </p:grpSpPr>
        <p:sp>
          <p:nvSpPr>
            <p:cNvPr id="32" name="Prostokąt: zaokrąglone rogi 31">
              <a:extLst>
                <a:ext uri="{FF2B5EF4-FFF2-40B4-BE49-F238E27FC236}">
                  <a16:creationId xmlns:a16="http://schemas.microsoft.com/office/drawing/2014/main" id="{C8C93184-E1D0-4292-91EF-F2EAE0151D6D}"/>
                </a:ext>
              </a:extLst>
            </p:cNvPr>
            <p:cNvSpPr/>
            <p:nvPr/>
          </p:nvSpPr>
          <p:spPr>
            <a:xfrm>
              <a:off x="1933628" y="5269458"/>
              <a:ext cx="3819472" cy="921012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3" name="Symbol zastępczy tekstu 26">
              <a:extLst>
                <a:ext uri="{FF2B5EF4-FFF2-40B4-BE49-F238E27FC236}">
                  <a16:creationId xmlns:a16="http://schemas.microsoft.com/office/drawing/2014/main" id="{854C05A1-863E-4E82-8ACD-C2B35E63B981}"/>
                </a:ext>
              </a:extLst>
            </p:cNvPr>
            <p:cNvSpPr txBox="1">
              <a:spLocks/>
            </p:cNvSpPr>
            <p:nvPr/>
          </p:nvSpPr>
          <p:spPr>
            <a:xfrm>
              <a:off x="2794447" y="5363169"/>
              <a:ext cx="2882453" cy="350234"/>
            </a:xfrm>
            <a:prstGeom prst="rect">
              <a:avLst/>
            </a:prstGeom>
          </p:spPr>
          <p:txBody>
            <a:bodyPr>
              <a:normAutofit fontScale="92500" lnSpcReduction="10000"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1"/>
                </a:buClr>
                <a:buFont typeface="Wingdings" panose="05000000000000000000" pitchFamily="2" charset="2"/>
                <a:buNone/>
                <a:defRPr sz="2000" kern="1200">
                  <a:solidFill>
                    <a:schemeClr val="accent4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Tx/>
                <a:buSzPct val="110000"/>
                <a:buFont typeface="Wingdings" panose="05000000000000000000" pitchFamily="2" charset="2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Font typeface="Wingdings" panose="05000000000000000000" pitchFamily="2" charset="2"/>
                <a:buNone/>
                <a:defRPr lang="pl-PL" sz="1600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Wingdings" panose="05000000000000000000" pitchFamily="2" charset="2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Wingdings" panose="05000000000000000000" pitchFamily="2" charset="2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pl-PL" dirty="0"/>
                <a:t>Andrzej Łobzowski</a:t>
              </a:r>
            </a:p>
          </p:txBody>
        </p:sp>
        <p:sp>
          <p:nvSpPr>
            <p:cNvPr id="34" name="Symbol zastępczy tekstu 34">
              <a:extLst>
                <a:ext uri="{FF2B5EF4-FFF2-40B4-BE49-F238E27FC236}">
                  <a16:creationId xmlns:a16="http://schemas.microsoft.com/office/drawing/2014/main" id="{AE961F2E-8955-4429-B474-B6BBBEB4C7E1}"/>
                </a:ext>
              </a:extLst>
            </p:cNvPr>
            <p:cNvSpPr txBox="1">
              <a:spLocks/>
            </p:cNvSpPr>
            <p:nvPr/>
          </p:nvSpPr>
          <p:spPr>
            <a:xfrm>
              <a:off x="2794447" y="5729964"/>
              <a:ext cx="2882453" cy="304068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1"/>
                </a:buClr>
                <a:buFont typeface="Wingdings" panose="05000000000000000000" pitchFamily="2" charset="2"/>
                <a:buNone/>
                <a:defRPr sz="1600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Tx/>
                <a:buSzPct val="110000"/>
                <a:buFont typeface="Wingdings" panose="05000000000000000000" pitchFamily="2" charset="2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Font typeface="Wingdings" panose="05000000000000000000" pitchFamily="2" charset="2"/>
                <a:buNone/>
                <a:defRPr lang="pl-PL" sz="1600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Wingdings" panose="05000000000000000000" pitchFamily="2" charset="2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Wingdings" panose="05000000000000000000" pitchFamily="2" charset="2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pl-PL" dirty="0"/>
                <a:t>lobzowski@label.pl</a:t>
              </a:r>
            </a:p>
          </p:txBody>
        </p:sp>
      </p:grpSp>
      <p:sp>
        <p:nvSpPr>
          <p:cNvPr id="36" name="Prostokąt 35">
            <a:extLst>
              <a:ext uri="{FF2B5EF4-FFF2-40B4-BE49-F238E27FC236}">
                <a16:creationId xmlns:a16="http://schemas.microsoft.com/office/drawing/2014/main" id="{E97451FC-02F2-409F-A35E-687D918A0EF2}"/>
              </a:ext>
            </a:extLst>
          </p:cNvPr>
          <p:cNvSpPr/>
          <p:nvPr/>
        </p:nvSpPr>
        <p:spPr>
          <a:xfrm>
            <a:off x="0" y="444500"/>
            <a:ext cx="1857428" cy="12387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8" name="Prostokąt 37">
            <a:extLst>
              <a:ext uri="{FF2B5EF4-FFF2-40B4-BE49-F238E27FC236}">
                <a16:creationId xmlns:a16="http://schemas.microsoft.com/office/drawing/2014/main" id="{5C441A1E-6989-4EA4-BC69-F2501170E590}"/>
              </a:ext>
            </a:extLst>
          </p:cNvPr>
          <p:cNvSpPr/>
          <p:nvPr/>
        </p:nvSpPr>
        <p:spPr>
          <a:xfrm>
            <a:off x="4174522" y="3145640"/>
            <a:ext cx="8017478" cy="12003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07958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42" presetClass="path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0.19167 L -2.5E-6 1.85185E-6 " pathEditMode="relative" rAng="0" ptsTypes="AA">
                                      <p:cBhvr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9514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42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4.375E-6 -0.18541 L 4.375E-6 1.85185E-6 " pathEditMode="relative" rAng="0" ptsTypes="AA">
                                      <p:cBhvr>
                                        <p:cTn id="3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9375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2.70833E-6 -0.17407 L 2.70833E-6 1.85185E-6 " pathEditMode="relative" rAng="0" ptsTypes="AA">
                                      <p:cBhvr>
                                        <p:cTn id="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8912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21" grpId="0"/>
      <p:bldP spid="22" grpId="0"/>
      <p:bldP spid="23" grpId="0"/>
      <p:bldP spid="26" grpId="0" animBg="1"/>
      <p:bldP spid="26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Obraz 34">
            <a:extLst>
              <a:ext uri="{FF2B5EF4-FFF2-40B4-BE49-F238E27FC236}">
                <a16:creationId xmlns:a16="http://schemas.microsoft.com/office/drawing/2014/main" id="{B45E8D2E-32F1-43BD-93FD-796800EB9AC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 amt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5466"/>
          <a:stretch/>
        </p:blipFill>
        <p:spPr>
          <a:xfrm>
            <a:off x="8509697" y="3724606"/>
            <a:ext cx="3682303" cy="3133394"/>
          </a:xfrm>
          <a:prstGeom prst="rect">
            <a:avLst/>
          </a:prstGeom>
          <a:effectLst/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77332A11-1243-40FA-B372-4F1532C51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78" y="168275"/>
            <a:ext cx="9613487" cy="721837"/>
          </a:xfrm>
          <a:noFill/>
          <a:ln>
            <a:noFill/>
          </a:ln>
        </p:spPr>
        <p:txBody>
          <a:bodyPr/>
          <a:lstStyle/>
          <a:p>
            <a:r>
              <a:rPr lang="pl-PL" dirty="0"/>
              <a:t>MUSHROOM COMMANDER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83CC2400-D740-4925-B3BA-A86BC813099D}"/>
              </a:ext>
            </a:extLst>
          </p:cNvPr>
          <p:cNvSpPr/>
          <p:nvPr/>
        </p:nvSpPr>
        <p:spPr>
          <a:xfrm>
            <a:off x="1030278" y="930577"/>
            <a:ext cx="9613487" cy="5311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DF18AE0C-AF45-4F92-A356-50E1D3ECEEA6}"/>
              </a:ext>
            </a:extLst>
          </p:cNvPr>
          <p:cNvSpPr/>
          <p:nvPr/>
        </p:nvSpPr>
        <p:spPr>
          <a:xfrm>
            <a:off x="1030277" y="1476021"/>
            <a:ext cx="7364079" cy="400404"/>
          </a:xfrm>
          <a:custGeom>
            <a:avLst/>
            <a:gdLst>
              <a:gd name="connsiteX0" fmla="*/ 0 w 1312872"/>
              <a:gd name="connsiteY0" fmla="*/ 0 h 400404"/>
              <a:gd name="connsiteX1" fmla="*/ 1312872 w 1312872"/>
              <a:gd name="connsiteY1" fmla="*/ 0 h 400404"/>
              <a:gd name="connsiteX2" fmla="*/ 1312872 w 1312872"/>
              <a:gd name="connsiteY2" fmla="*/ 400404 h 400404"/>
              <a:gd name="connsiteX3" fmla="*/ 0 w 1312872"/>
              <a:gd name="connsiteY3" fmla="*/ 400404 h 400404"/>
              <a:gd name="connsiteX4" fmla="*/ 0 w 1312872"/>
              <a:gd name="connsiteY4" fmla="*/ 0 h 400404"/>
              <a:gd name="connsiteX0" fmla="*/ 0 w 1722447"/>
              <a:gd name="connsiteY0" fmla="*/ 0 h 400404"/>
              <a:gd name="connsiteX1" fmla="*/ 1312872 w 1722447"/>
              <a:gd name="connsiteY1" fmla="*/ 0 h 400404"/>
              <a:gd name="connsiteX2" fmla="*/ 1722447 w 1722447"/>
              <a:gd name="connsiteY2" fmla="*/ 400404 h 400404"/>
              <a:gd name="connsiteX3" fmla="*/ 0 w 1722447"/>
              <a:gd name="connsiteY3" fmla="*/ 400404 h 400404"/>
              <a:gd name="connsiteX4" fmla="*/ 0 w 1722447"/>
              <a:gd name="connsiteY4" fmla="*/ 0 h 4004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2447" h="400404">
                <a:moveTo>
                  <a:pt x="0" y="0"/>
                </a:moveTo>
                <a:lnTo>
                  <a:pt x="1312872" y="0"/>
                </a:lnTo>
                <a:lnTo>
                  <a:pt x="1722447" y="400404"/>
                </a:lnTo>
                <a:lnTo>
                  <a:pt x="0" y="40040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2000" b="1" dirty="0"/>
              <a:t>KOMPLEKSOWE ROZWIAZANIE LAB-EL DLA PRODUCENTÓW PIECZAREK</a:t>
            </a: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7FC8125D-A8CC-4AF2-803C-79EDC4ACCCEB}"/>
              </a:ext>
            </a:extLst>
          </p:cNvPr>
          <p:cNvSpPr/>
          <p:nvPr/>
        </p:nvSpPr>
        <p:spPr>
          <a:xfrm>
            <a:off x="1030277" y="1876425"/>
            <a:ext cx="7635927" cy="423605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E8E96256-AA21-4C42-AD38-E416D0B2D2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30277" y="2015357"/>
            <a:ext cx="7364079" cy="4097119"/>
          </a:xfrm>
        </p:spPr>
        <p:txBody>
          <a:bodyPr>
            <a:normAutofit/>
          </a:bodyPr>
          <a:lstStyle/>
          <a:p>
            <a:pPr marL="85725" indent="0">
              <a:buNone/>
            </a:pPr>
            <a:r>
              <a:rPr lang="pl-PL" dirty="0"/>
              <a:t>System </a:t>
            </a:r>
            <a:r>
              <a:rPr lang="pl-PL" b="1" dirty="0" err="1"/>
              <a:t>Mushroom</a:t>
            </a:r>
            <a:r>
              <a:rPr lang="pl-PL" b="1" dirty="0"/>
              <a:t> Commander</a:t>
            </a:r>
            <a:r>
              <a:rPr lang="pl-PL" dirty="0"/>
              <a:t> zapewnia pełne i profesjonalne </a:t>
            </a:r>
            <a:r>
              <a:rPr lang="pl-PL" b="1" dirty="0"/>
              <a:t>sterowanie parametrami powietrza przy uprawie grzybów</a:t>
            </a:r>
            <a:r>
              <a:rPr lang="pl-PL" dirty="0"/>
              <a:t> w halach uprawowych. </a:t>
            </a:r>
          </a:p>
          <a:p>
            <a:pPr marL="85725" indent="0">
              <a:buNone/>
            </a:pPr>
            <a:r>
              <a:rPr lang="pl-PL" dirty="0"/>
              <a:t>Konstrukcja regulatorów klimatu LAB-EL jest wynikiem ponad 20 lat doświadczeń zebranych podczas eksploatacji tych systemów w kilkuset farmach produkujących pieczarki w Polsce. </a:t>
            </a:r>
          </a:p>
          <a:p>
            <a:pPr marL="85725" indent="0">
              <a:buNone/>
            </a:pPr>
            <a:r>
              <a:rPr lang="pl-PL" dirty="0"/>
              <a:t>Te doświadczenia pozwoliły na optymalizację procedur regulacji oraz są podstawą do ich dalszego rozwoju w kierunku wprowadzenia cyfrowych algorytmów prowadzenia uprawy. </a:t>
            </a:r>
            <a:endParaRPr lang="pl-PL" sz="2000" dirty="0">
              <a:solidFill>
                <a:schemeClr val="accent4"/>
              </a:solidFill>
            </a:endParaRPr>
          </a:p>
        </p:txBody>
      </p:sp>
      <p:sp>
        <p:nvSpPr>
          <p:cNvPr id="32" name="Prostokąt 31">
            <a:extLst>
              <a:ext uri="{FF2B5EF4-FFF2-40B4-BE49-F238E27FC236}">
                <a16:creationId xmlns:a16="http://schemas.microsoft.com/office/drawing/2014/main" id="{0C68425D-7B3B-4819-8D7A-3F645800E1A1}"/>
              </a:ext>
            </a:extLst>
          </p:cNvPr>
          <p:cNvSpPr/>
          <p:nvPr/>
        </p:nvSpPr>
        <p:spPr>
          <a:xfrm>
            <a:off x="684221" y="890112"/>
            <a:ext cx="7173525" cy="473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64A375BB-E8B2-459D-9B07-F5117741FAC7}"/>
              </a:ext>
            </a:extLst>
          </p:cNvPr>
          <p:cNvSpPr/>
          <p:nvPr/>
        </p:nvSpPr>
        <p:spPr>
          <a:xfrm>
            <a:off x="0" y="1876425"/>
            <a:ext cx="1028539" cy="42360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26" name="Grupa 25">
            <a:extLst>
              <a:ext uri="{FF2B5EF4-FFF2-40B4-BE49-F238E27FC236}">
                <a16:creationId xmlns:a16="http://schemas.microsoft.com/office/drawing/2014/main" id="{76CAB01C-3335-4410-B4D5-0EBFF29FF286}"/>
              </a:ext>
            </a:extLst>
          </p:cNvPr>
          <p:cNvGrpSpPr/>
          <p:nvPr/>
        </p:nvGrpSpPr>
        <p:grpSpPr>
          <a:xfrm>
            <a:off x="11353800" y="-1"/>
            <a:ext cx="838200" cy="6858000"/>
            <a:chOff x="11353800" y="-1"/>
            <a:chExt cx="838200" cy="6858000"/>
          </a:xfrm>
        </p:grpSpPr>
        <p:sp>
          <p:nvSpPr>
            <p:cNvPr id="27" name="Prostokąt 26">
              <a:extLst>
                <a:ext uri="{FF2B5EF4-FFF2-40B4-BE49-F238E27FC236}">
                  <a16:creationId xmlns:a16="http://schemas.microsoft.com/office/drawing/2014/main" id="{799502BF-64EB-489A-A86E-E716D2412CF8}"/>
                </a:ext>
              </a:extLst>
            </p:cNvPr>
            <p:cNvSpPr/>
            <p:nvPr userDrawn="1"/>
          </p:nvSpPr>
          <p:spPr>
            <a:xfrm flipV="1">
              <a:off x="11353800" y="-1"/>
              <a:ext cx="8382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28" name="Grafika 27">
              <a:extLst>
                <a:ext uri="{FF2B5EF4-FFF2-40B4-BE49-F238E27FC236}">
                  <a16:creationId xmlns:a16="http://schemas.microsoft.com/office/drawing/2014/main" id="{6FF80306-4A06-4E1E-A5E2-38A04EC6956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1426718" y="173691"/>
              <a:ext cx="692364" cy="382868"/>
            </a:xfrm>
            <a:prstGeom prst="rect">
              <a:avLst/>
            </a:prstGeom>
          </p:spPr>
        </p:pic>
      </p:grpSp>
      <p:grpSp>
        <p:nvGrpSpPr>
          <p:cNvPr id="29" name="Grupa 28">
            <a:extLst>
              <a:ext uri="{FF2B5EF4-FFF2-40B4-BE49-F238E27FC236}">
                <a16:creationId xmlns:a16="http://schemas.microsoft.com/office/drawing/2014/main" id="{0CB147F5-3D83-426E-BE18-76451826BC53}"/>
              </a:ext>
            </a:extLst>
          </p:cNvPr>
          <p:cNvGrpSpPr/>
          <p:nvPr/>
        </p:nvGrpSpPr>
        <p:grpSpPr>
          <a:xfrm>
            <a:off x="-1" y="-1"/>
            <a:ext cx="940604" cy="1201737"/>
            <a:chOff x="-1" y="-1"/>
            <a:chExt cx="940604" cy="1201737"/>
          </a:xfrm>
        </p:grpSpPr>
        <p:sp>
          <p:nvSpPr>
            <p:cNvPr id="30" name="Prostokąt 29">
              <a:extLst>
                <a:ext uri="{FF2B5EF4-FFF2-40B4-BE49-F238E27FC236}">
                  <a16:creationId xmlns:a16="http://schemas.microsoft.com/office/drawing/2014/main" id="{FF9C42C8-A2B6-469D-9F6E-8A49780FE10E}"/>
                </a:ext>
              </a:extLst>
            </p:cNvPr>
            <p:cNvSpPr/>
            <p:nvPr userDrawn="1"/>
          </p:nvSpPr>
          <p:spPr>
            <a:xfrm>
              <a:off x="0" y="168276"/>
              <a:ext cx="171460" cy="25638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1" name="Prostokąt 30">
              <a:extLst>
                <a:ext uri="{FF2B5EF4-FFF2-40B4-BE49-F238E27FC236}">
                  <a16:creationId xmlns:a16="http://schemas.microsoft.com/office/drawing/2014/main" id="{E1C5642A-9C82-4156-9FD2-6A7C6EE88C0D}"/>
                </a:ext>
              </a:extLst>
            </p:cNvPr>
            <p:cNvSpPr/>
            <p:nvPr userDrawn="1"/>
          </p:nvSpPr>
          <p:spPr>
            <a:xfrm>
              <a:off x="171460" y="424657"/>
              <a:ext cx="256381" cy="25638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3" name="Prostokąt 32">
              <a:extLst>
                <a:ext uri="{FF2B5EF4-FFF2-40B4-BE49-F238E27FC236}">
                  <a16:creationId xmlns:a16="http://schemas.microsoft.com/office/drawing/2014/main" id="{08078077-04A4-4C19-A63E-7C18866EA813}"/>
                </a:ext>
              </a:extLst>
            </p:cNvPr>
            <p:cNvSpPr/>
            <p:nvPr userDrawn="1"/>
          </p:nvSpPr>
          <p:spPr>
            <a:xfrm>
              <a:off x="171460" y="-1"/>
              <a:ext cx="256381" cy="16827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6" name="Prostokąt 35">
              <a:extLst>
                <a:ext uri="{FF2B5EF4-FFF2-40B4-BE49-F238E27FC236}">
                  <a16:creationId xmlns:a16="http://schemas.microsoft.com/office/drawing/2014/main" id="{A3B13F26-23F9-4847-8312-B7AAEEC14D96}"/>
                </a:ext>
              </a:extLst>
            </p:cNvPr>
            <p:cNvSpPr/>
            <p:nvPr userDrawn="1"/>
          </p:nvSpPr>
          <p:spPr>
            <a:xfrm>
              <a:off x="427841" y="681038"/>
              <a:ext cx="256381" cy="25638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7" name="Prostokąt 36">
              <a:extLst>
                <a:ext uri="{FF2B5EF4-FFF2-40B4-BE49-F238E27FC236}">
                  <a16:creationId xmlns:a16="http://schemas.microsoft.com/office/drawing/2014/main" id="{C52F7D0A-D18A-4B0C-A54A-0267DD189CD4}"/>
                </a:ext>
              </a:extLst>
            </p:cNvPr>
            <p:cNvSpPr/>
            <p:nvPr userDrawn="1"/>
          </p:nvSpPr>
          <p:spPr>
            <a:xfrm>
              <a:off x="427841" y="172244"/>
              <a:ext cx="256381" cy="256381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8" name="Prostokąt 37">
              <a:extLst>
                <a:ext uri="{FF2B5EF4-FFF2-40B4-BE49-F238E27FC236}">
                  <a16:creationId xmlns:a16="http://schemas.microsoft.com/office/drawing/2014/main" id="{9DD14EAA-911E-4C04-BDD0-D9EBA153351D}"/>
                </a:ext>
              </a:extLst>
            </p:cNvPr>
            <p:cNvSpPr/>
            <p:nvPr userDrawn="1"/>
          </p:nvSpPr>
          <p:spPr>
            <a:xfrm>
              <a:off x="684222" y="432593"/>
              <a:ext cx="256381" cy="25638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9" name="Prostokąt 38">
              <a:extLst>
                <a:ext uri="{FF2B5EF4-FFF2-40B4-BE49-F238E27FC236}">
                  <a16:creationId xmlns:a16="http://schemas.microsoft.com/office/drawing/2014/main" id="{D921ED5A-4C4A-4151-841C-9C797DE9AC8D}"/>
                </a:ext>
              </a:extLst>
            </p:cNvPr>
            <p:cNvSpPr/>
            <p:nvPr userDrawn="1"/>
          </p:nvSpPr>
          <p:spPr>
            <a:xfrm>
              <a:off x="-1" y="688974"/>
              <a:ext cx="171460" cy="25638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0" name="Prostokąt 39">
              <a:extLst>
                <a:ext uri="{FF2B5EF4-FFF2-40B4-BE49-F238E27FC236}">
                  <a16:creationId xmlns:a16="http://schemas.microsoft.com/office/drawing/2014/main" id="{790E49C0-0018-4763-BA58-B2F9D2C4BF4B}"/>
                </a:ext>
              </a:extLst>
            </p:cNvPr>
            <p:cNvSpPr/>
            <p:nvPr userDrawn="1"/>
          </p:nvSpPr>
          <p:spPr>
            <a:xfrm>
              <a:off x="684222" y="-1"/>
              <a:ext cx="256381" cy="16827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1" name="Prostokąt 40">
              <a:extLst>
                <a:ext uri="{FF2B5EF4-FFF2-40B4-BE49-F238E27FC236}">
                  <a16:creationId xmlns:a16="http://schemas.microsoft.com/office/drawing/2014/main" id="{1FC1AE33-FA7C-4DD8-B9E4-5DA9A66732B4}"/>
                </a:ext>
              </a:extLst>
            </p:cNvPr>
            <p:cNvSpPr/>
            <p:nvPr userDrawn="1"/>
          </p:nvSpPr>
          <p:spPr>
            <a:xfrm>
              <a:off x="174626" y="945355"/>
              <a:ext cx="256381" cy="256381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2" name="Prostokąt 41">
              <a:extLst>
                <a:ext uri="{FF2B5EF4-FFF2-40B4-BE49-F238E27FC236}">
                  <a16:creationId xmlns:a16="http://schemas.microsoft.com/office/drawing/2014/main" id="{5954918A-9721-49D9-B559-78B816986E2F}"/>
                </a:ext>
              </a:extLst>
            </p:cNvPr>
            <p:cNvSpPr/>
            <p:nvPr/>
          </p:nvSpPr>
          <p:spPr>
            <a:xfrm>
              <a:off x="171459" y="688973"/>
              <a:ext cx="256381" cy="25638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pic>
        <p:nvPicPr>
          <p:cNvPr id="5" name="Obraz 4">
            <a:extLst>
              <a:ext uri="{FF2B5EF4-FFF2-40B4-BE49-F238E27FC236}">
                <a16:creationId xmlns:a16="http://schemas.microsoft.com/office/drawing/2014/main" id="{7D582678-16CB-1B41-9440-959E9B9C6D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00765" y="1876425"/>
            <a:ext cx="1143000" cy="1143000"/>
          </a:xfrm>
          <a:prstGeom prst="rect">
            <a:avLst/>
          </a:prstGeom>
        </p:spPr>
      </p:pic>
      <p:pic>
        <p:nvPicPr>
          <p:cNvPr id="25" name="Obraz 24">
            <a:extLst>
              <a:ext uri="{FF2B5EF4-FFF2-40B4-BE49-F238E27FC236}">
                <a16:creationId xmlns:a16="http://schemas.microsoft.com/office/drawing/2014/main" id="{449A335D-8053-4060-8892-B53A5E9AC86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5334" y="3482165"/>
            <a:ext cx="3688971" cy="2630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101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75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75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75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21" presetID="1" presetClass="entr" presetSubtype="0" fill="hold" grpId="1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24" presetID="64" presetClass="path" presetSubtype="0" fill="hold" grpId="0" nodeType="after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95833E-6 0.09167 L 3.95833E-6 -3.33333E-6 " pathEditMode="relative" rAng="0" ptsTypes="AA" p14:bounceEnd="45000">
                                          <p:cBhvr>
                                            <p:cTn id="25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58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27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9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0" fill="hold">
                                <p:stCondLst>
                                  <p:cond delay="2250"/>
                                </p:stCondLst>
                                <p:childTnLst>
                                  <p:par>
                                    <p:cTn id="31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3" presetID="64" presetClass="path" presetSubtype="0" accel="22000" fill="hold" grpId="1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875E-6 0.06181 L 1.875E-6 -1.85185E-6 " pathEditMode="relative" rAng="0" ptsTypes="AA" p14:bounceEnd="40000">
                                          <p:cBhvr>
                                            <p:cTn id="34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3032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36" presetID="2" presetClass="entr" presetSubtype="8" fill="hold" grpId="0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38" dur="500" fill="hold"/>
                                            <p:tgtEl>
                                              <p:spTgt spid="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39" dur="500" fill="hold"/>
                                            <p:tgtEl>
                                              <p:spTgt spid="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3250"/>
                                </p:stCondLst>
                                <p:childTnLst>
                                  <p:par>
                                    <p:cTn id="41" presetID="2" presetClass="entr" presetSubtype="8" fill="hold" grpId="0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43" dur="500" fill="hold"/>
                                            <p:tgtEl>
                                              <p:spTgt spid="3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44" dur="500" fill="hold"/>
                                            <p:tgtEl>
                                              <p:spTgt spid="3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46" presetID="2" presetClass="entr" presetSubtype="8" fill="hold" grpId="0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48" dur="500" fill="hold"/>
                                            <p:tgtEl>
                                              <p:spTgt spid="3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49" dur="500" fill="hold"/>
                                            <p:tgtEl>
                                              <p:spTgt spid="3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2" grpId="1"/>
          <p:bldP spid="14" grpId="0" animBg="1"/>
          <p:bldP spid="14" grpId="1" animBg="1"/>
          <p:bldP spid="10" grpId="0" animBg="1"/>
          <p:bldP spid="3" grpId="0" uiExpand="1" build="p"/>
          <p:bldP spid="32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75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75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75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21" presetID="1" presetClass="entr" presetSubtype="0" fill="hold" grpId="1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24" presetID="64" presetClass="path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95833E-6 0.09167 L 3.95833E-6 -3.33333E-6 " pathEditMode="relative" rAng="0" ptsTypes="AA">
                                          <p:cBhvr>
                                            <p:cTn id="25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58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27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9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0" fill="hold">
                                <p:stCondLst>
                                  <p:cond delay="2250"/>
                                </p:stCondLst>
                                <p:childTnLst>
                                  <p:par>
                                    <p:cTn id="31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3" presetID="64" presetClass="path" presetSubtype="0" accel="2200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875E-6 0.06181 L 1.875E-6 -1.85185E-6 " pathEditMode="relative" rAng="0" ptsTypes="AA">
                                          <p:cBhvr>
                                            <p:cTn id="34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3032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36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8" dur="500" fill="hold"/>
                                            <p:tgtEl>
                                              <p:spTgt spid="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9" dur="500" fill="hold"/>
                                            <p:tgtEl>
                                              <p:spTgt spid="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3250"/>
                                </p:stCondLst>
                                <p:childTnLst>
                                  <p:par>
                                    <p:cTn id="41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500" fill="hold"/>
                                            <p:tgtEl>
                                              <p:spTgt spid="3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500" fill="hold"/>
                                            <p:tgtEl>
                                              <p:spTgt spid="3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46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8" dur="500" fill="hold"/>
                                            <p:tgtEl>
                                              <p:spTgt spid="3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9" dur="500" fill="hold"/>
                                            <p:tgtEl>
                                              <p:spTgt spid="3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2" grpId="1"/>
          <p:bldP spid="14" grpId="0" animBg="1"/>
          <p:bldP spid="14" grpId="1" animBg="1"/>
          <p:bldP spid="10" grpId="0" animBg="1"/>
          <p:bldP spid="3" grpId="0" uiExpand="1" build="p"/>
          <p:bldP spid="32" grpId="0" animBg="1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Obraz 34">
            <a:extLst>
              <a:ext uri="{FF2B5EF4-FFF2-40B4-BE49-F238E27FC236}">
                <a16:creationId xmlns:a16="http://schemas.microsoft.com/office/drawing/2014/main" id="{B45E8D2E-32F1-43BD-93FD-796800EB9AC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 amt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5466"/>
          <a:stretch/>
        </p:blipFill>
        <p:spPr>
          <a:xfrm>
            <a:off x="8509697" y="3724606"/>
            <a:ext cx="3682303" cy="3133394"/>
          </a:xfrm>
          <a:prstGeom prst="rect">
            <a:avLst/>
          </a:prstGeom>
          <a:effectLst/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77332A11-1243-40FA-B372-4F1532C51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78" y="168275"/>
            <a:ext cx="9613487" cy="721837"/>
          </a:xfrm>
          <a:noFill/>
          <a:ln>
            <a:noFill/>
          </a:ln>
        </p:spPr>
        <p:txBody>
          <a:bodyPr/>
          <a:lstStyle/>
          <a:p>
            <a:r>
              <a:rPr lang="pl-PL" dirty="0"/>
              <a:t>MUSHROOM COMMANDER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83CC2400-D740-4925-B3BA-A86BC813099D}"/>
              </a:ext>
            </a:extLst>
          </p:cNvPr>
          <p:cNvSpPr/>
          <p:nvPr/>
        </p:nvSpPr>
        <p:spPr>
          <a:xfrm>
            <a:off x="1030278" y="930577"/>
            <a:ext cx="9613487" cy="5311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DF18AE0C-AF45-4F92-A356-50E1D3ECEEA6}"/>
              </a:ext>
            </a:extLst>
          </p:cNvPr>
          <p:cNvSpPr/>
          <p:nvPr/>
        </p:nvSpPr>
        <p:spPr>
          <a:xfrm>
            <a:off x="1030278" y="1476021"/>
            <a:ext cx="2427298" cy="400404"/>
          </a:xfrm>
          <a:custGeom>
            <a:avLst/>
            <a:gdLst>
              <a:gd name="connsiteX0" fmla="*/ 0 w 1312872"/>
              <a:gd name="connsiteY0" fmla="*/ 0 h 400404"/>
              <a:gd name="connsiteX1" fmla="*/ 1312872 w 1312872"/>
              <a:gd name="connsiteY1" fmla="*/ 0 h 400404"/>
              <a:gd name="connsiteX2" fmla="*/ 1312872 w 1312872"/>
              <a:gd name="connsiteY2" fmla="*/ 400404 h 400404"/>
              <a:gd name="connsiteX3" fmla="*/ 0 w 1312872"/>
              <a:gd name="connsiteY3" fmla="*/ 400404 h 400404"/>
              <a:gd name="connsiteX4" fmla="*/ 0 w 1312872"/>
              <a:gd name="connsiteY4" fmla="*/ 0 h 400404"/>
              <a:gd name="connsiteX0" fmla="*/ 0 w 1722447"/>
              <a:gd name="connsiteY0" fmla="*/ 0 h 400404"/>
              <a:gd name="connsiteX1" fmla="*/ 1312872 w 1722447"/>
              <a:gd name="connsiteY1" fmla="*/ 0 h 400404"/>
              <a:gd name="connsiteX2" fmla="*/ 1722447 w 1722447"/>
              <a:gd name="connsiteY2" fmla="*/ 400404 h 400404"/>
              <a:gd name="connsiteX3" fmla="*/ 0 w 1722447"/>
              <a:gd name="connsiteY3" fmla="*/ 400404 h 400404"/>
              <a:gd name="connsiteX4" fmla="*/ 0 w 1722447"/>
              <a:gd name="connsiteY4" fmla="*/ 0 h 4004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2447" h="400404">
                <a:moveTo>
                  <a:pt x="0" y="0"/>
                </a:moveTo>
                <a:lnTo>
                  <a:pt x="1312872" y="0"/>
                </a:lnTo>
                <a:lnTo>
                  <a:pt x="1722447" y="400404"/>
                </a:lnTo>
                <a:lnTo>
                  <a:pt x="0" y="40040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2000" b="1" dirty="0"/>
              <a:t>JAK TO DZIAŁA?</a:t>
            </a:r>
          </a:p>
        </p:txBody>
      </p:sp>
      <p:sp>
        <p:nvSpPr>
          <p:cNvPr id="32" name="Prostokąt 31">
            <a:extLst>
              <a:ext uri="{FF2B5EF4-FFF2-40B4-BE49-F238E27FC236}">
                <a16:creationId xmlns:a16="http://schemas.microsoft.com/office/drawing/2014/main" id="{0C68425D-7B3B-4819-8D7A-3F645800E1A1}"/>
              </a:ext>
            </a:extLst>
          </p:cNvPr>
          <p:cNvSpPr/>
          <p:nvPr/>
        </p:nvSpPr>
        <p:spPr>
          <a:xfrm>
            <a:off x="684221" y="890112"/>
            <a:ext cx="7173525" cy="473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64A375BB-E8B2-459D-9B07-F5117741FAC7}"/>
              </a:ext>
            </a:extLst>
          </p:cNvPr>
          <p:cNvSpPr/>
          <p:nvPr/>
        </p:nvSpPr>
        <p:spPr>
          <a:xfrm>
            <a:off x="0" y="1876425"/>
            <a:ext cx="1028539" cy="42360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26" name="Grupa 25">
            <a:extLst>
              <a:ext uri="{FF2B5EF4-FFF2-40B4-BE49-F238E27FC236}">
                <a16:creationId xmlns:a16="http://schemas.microsoft.com/office/drawing/2014/main" id="{76CAB01C-3335-4410-B4D5-0EBFF29FF286}"/>
              </a:ext>
            </a:extLst>
          </p:cNvPr>
          <p:cNvGrpSpPr/>
          <p:nvPr/>
        </p:nvGrpSpPr>
        <p:grpSpPr>
          <a:xfrm>
            <a:off x="11353800" y="-1"/>
            <a:ext cx="838200" cy="6858000"/>
            <a:chOff x="11353800" y="-1"/>
            <a:chExt cx="838200" cy="6858000"/>
          </a:xfrm>
        </p:grpSpPr>
        <p:sp>
          <p:nvSpPr>
            <p:cNvPr id="27" name="Prostokąt 26">
              <a:extLst>
                <a:ext uri="{FF2B5EF4-FFF2-40B4-BE49-F238E27FC236}">
                  <a16:creationId xmlns:a16="http://schemas.microsoft.com/office/drawing/2014/main" id="{799502BF-64EB-489A-A86E-E716D2412CF8}"/>
                </a:ext>
              </a:extLst>
            </p:cNvPr>
            <p:cNvSpPr/>
            <p:nvPr userDrawn="1"/>
          </p:nvSpPr>
          <p:spPr>
            <a:xfrm flipV="1">
              <a:off x="11353800" y="-1"/>
              <a:ext cx="8382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28" name="Grafika 27">
              <a:extLst>
                <a:ext uri="{FF2B5EF4-FFF2-40B4-BE49-F238E27FC236}">
                  <a16:creationId xmlns:a16="http://schemas.microsoft.com/office/drawing/2014/main" id="{6FF80306-4A06-4E1E-A5E2-38A04EC6956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1426718" y="173691"/>
              <a:ext cx="692364" cy="382868"/>
            </a:xfrm>
            <a:prstGeom prst="rect">
              <a:avLst/>
            </a:prstGeom>
          </p:spPr>
        </p:pic>
      </p:grpSp>
      <p:grpSp>
        <p:nvGrpSpPr>
          <p:cNvPr id="29" name="Grupa 28">
            <a:extLst>
              <a:ext uri="{FF2B5EF4-FFF2-40B4-BE49-F238E27FC236}">
                <a16:creationId xmlns:a16="http://schemas.microsoft.com/office/drawing/2014/main" id="{0CB147F5-3D83-426E-BE18-76451826BC53}"/>
              </a:ext>
            </a:extLst>
          </p:cNvPr>
          <p:cNvGrpSpPr/>
          <p:nvPr/>
        </p:nvGrpSpPr>
        <p:grpSpPr>
          <a:xfrm>
            <a:off x="-1" y="-1"/>
            <a:ext cx="940604" cy="1201737"/>
            <a:chOff x="-1" y="-1"/>
            <a:chExt cx="940604" cy="1201737"/>
          </a:xfrm>
        </p:grpSpPr>
        <p:sp>
          <p:nvSpPr>
            <p:cNvPr id="30" name="Prostokąt 29">
              <a:extLst>
                <a:ext uri="{FF2B5EF4-FFF2-40B4-BE49-F238E27FC236}">
                  <a16:creationId xmlns:a16="http://schemas.microsoft.com/office/drawing/2014/main" id="{FF9C42C8-A2B6-469D-9F6E-8A49780FE10E}"/>
                </a:ext>
              </a:extLst>
            </p:cNvPr>
            <p:cNvSpPr/>
            <p:nvPr userDrawn="1"/>
          </p:nvSpPr>
          <p:spPr>
            <a:xfrm>
              <a:off x="0" y="168276"/>
              <a:ext cx="171460" cy="25638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1" name="Prostokąt 30">
              <a:extLst>
                <a:ext uri="{FF2B5EF4-FFF2-40B4-BE49-F238E27FC236}">
                  <a16:creationId xmlns:a16="http://schemas.microsoft.com/office/drawing/2014/main" id="{E1C5642A-9C82-4156-9FD2-6A7C6EE88C0D}"/>
                </a:ext>
              </a:extLst>
            </p:cNvPr>
            <p:cNvSpPr/>
            <p:nvPr userDrawn="1"/>
          </p:nvSpPr>
          <p:spPr>
            <a:xfrm>
              <a:off x="171460" y="424657"/>
              <a:ext cx="256381" cy="25638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3" name="Prostokąt 32">
              <a:extLst>
                <a:ext uri="{FF2B5EF4-FFF2-40B4-BE49-F238E27FC236}">
                  <a16:creationId xmlns:a16="http://schemas.microsoft.com/office/drawing/2014/main" id="{08078077-04A4-4C19-A63E-7C18866EA813}"/>
                </a:ext>
              </a:extLst>
            </p:cNvPr>
            <p:cNvSpPr/>
            <p:nvPr userDrawn="1"/>
          </p:nvSpPr>
          <p:spPr>
            <a:xfrm>
              <a:off x="171460" y="-1"/>
              <a:ext cx="256381" cy="16827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6" name="Prostokąt 35">
              <a:extLst>
                <a:ext uri="{FF2B5EF4-FFF2-40B4-BE49-F238E27FC236}">
                  <a16:creationId xmlns:a16="http://schemas.microsoft.com/office/drawing/2014/main" id="{A3B13F26-23F9-4847-8312-B7AAEEC14D96}"/>
                </a:ext>
              </a:extLst>
            </p:cNvPr>
            <p:cNvSpPr/>
            <p:nvPr userDrawn="1"/>
          </p:nvSpPr>
          <p:spPr>
            <a:xfrm>
              <a:off x="427841" y="681038"/>
              <a:ext cx="256381" cy="25638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7" name="Prostokąt 36">
              <a:extLst>
                <a:ext uri="{FF2B5EF4-FFF2-40B4-BE49-F238E27FC236}">
                  <a16:creationId xmlns:a16="http://schemas.microsoft.com/office/drawing/2014/main" id="{C52F7D0A-D18A-4B0C-A54A-0267DD189CD4}"/>
                </a:ext>
              </a:extLst>
            </p:cNvPr>
            <p:cNvSpPr/>
            <p:nvPr userDrawn="1"/>
          </p:nvSpPr>
          <p:spPr>
            <a:xfrm>
              <a:off x="427841" y="172244"/>
              <a:ext cx="256381" cy="256381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8" name="Prostokąt 37">
              <a:extLst>
                <a:ext uri="{FF2B5EF4-FFF2-40B4-BE49-F238E27FC236}">
                  <a16:creationId xmlns:a16="http://schemas.microsoft.com/office/drawing/2014/main" id="{9DD14EAA-911E-4C04-BDD0-D9EBA153351D}"/>
                </a:ext>
              </a:extLst>
            </p:cNvPr>
            <p:cNvSpPr/>
            <p:nvPr userDrawn="1"/>
          </p:nvSpPr>
          <p:spPr>
            <a:xfrm>
              <a:off x="684222" y="432593"/>
              <a:ext cx="256381" cy="25638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9" name="Prostokąt 38">
              <a:extLst>
                <a:ext uri="{FF2B5EF4-FFF2-40B4-BE49-F238E27FC236}">
                  <a16:creationId xmlns:a16="http://schemas.microsoft.com/office/drawing/2014/main" id="{D921ED5A-4C4A-4151-841C-9C797DE9AC8D}"/>
                </a:ext>
              </a:extLst>
            </p:cNvPr>
            <p:cNvSpPr/>
            <p:nvPr userDrawn="1"/>
          </p:nvSpPr>
          <p:spPr>
            <a:xfrm>
              <a:off x="-1" y="688974"/>
              <a:ext cx="171460" cy="25638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0" name="Prostokąt 39">
              <a:extLst>
                <a:ext uri="{FF2B5EF4-FFF2-40B4-BE49-F238E27FC236}">
                  <a16:creationId xmlns:a16="http://schemas.microsoft.com/office/drawing/2014/main" id="{790E49C0-0018-4763-BA58-B2F9D2C4BF4B}"/>
                </a:ext>
              </a:extLst>
            </p:cNvPr>
            <p:cNvSpPr/>
            <p:nvPr userDrawn="1"/>
          </p:nvSpPr>
          <p:spPr>
            <a:xfrm>
              <a:off x="684222" y="-1"/>
              <a:ext cx="256381" cy="16827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1" name="Prostokąt 40">
              <a:extLst>
                <a:ext uri="{FF2B5EF4-FFF2-40B4-BE49-F238E27FC236}">
                  <a16:creationId xmlns:a16="http://schemas.microsoft.com/office/drawing/2014/main" id="{1FC1AE33-FA7C-4DD8-B9E4-5DA9A66732B4}"/>
                </a:ext>
              </a:extLst>
            </p:cNvPr>
            <p:cNvSpPr/>
            <p:nvPr userDrawn="1"/>
          </p:nvSpPr>
          <p:spPr>
            <a:xfrm>
              <a:off x="174626" y="945355"/>
              <a:ext cx="256381" cy="256381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2" name="Prostokąt 41">
              <a:extLst>
                <a:ext uri="{FF2B5EF4-FFF2-40B4-BE49-F238E27FC236}">
                  <a16:creationId xmlns:a16="http://schemas.microsoft.com/office/drawing/2014/main" id="{5954918A-9721-49D9-B559-78B816986E2F}"/>
                </a:ext>
              </a:extLst>
            </p:cNvPr>
            <p:cNvSpPr/>
            <p:nvPr/>
          </p:nvSpPr>
          <p:spPr>
            <a:xfrm>
              <a:off x="171459" y="688973"/>
              <a:ext cx="256381" cy="25638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pic>
        <p:nvPicPr>
          <p:cNvPr id="43" name="Obraz 42">
            <a:extLst>
              <a:ext uri="{FF2B5EF4-FFF2-40B4-BE49-F238E27FC236}">
                <a16:creationId xmlns:a16="http://schemas.microsoft.com/office/drawing/2014/main" id="{8D69D9B4-ACF8-F94D-848B-D6E4689CFE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00765" y="1876425"/>
            <a:ext cx="1143000" cy="1143000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7A6BF9AA-0863-0C4E-B99D-497EB49A197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7278" y="1964532"/>
            <a:ext cx="7365742" cy="4725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611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75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75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75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21" presetID="1" presetClass="entr" presetSubtype="0" fill="hold" grpId="1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24" presetID="64" presetClass="path" presetSubtype="0" fill="hold" grpId="0" nodeType="after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95833E-6 0.09167 L 3.95833E-6 -3.33333E-6 " pathEditMode="relative" rAng="0" ptsTypes="AA" p14:bounceEnd="45000">
                                          <p:cBhvr>
                                            <p:cTn id="25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58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27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9" presetID="64" presetClass="path" presetSubtype="0" accel="22000" fill="hold" grpId="1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875E-6 0.06181 L 1.875E-6 -1.85185E-6 " pathEditMode="relative" rAng="0" ptsTypes="AA" p14:bounceEnd="40000">
                                          <p:cBhvr>
                                            <p:cTn id="30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3032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2" grpId="1"/>
          <p:bldP spid="14" grpId="0" animBg="1"/>
          <p:bldP spid="14" grpId="1" animBg="1"/>
          <p:bldP spid="32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75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75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75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21" presetID="1" presetClass="entr" presetSubtype="0" fill="hold" grpId="1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24" presetID="64" presetClass="path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95833E-6 0.09167 L 3.95833E-6 -3.33333E-6 " pathEditMode="relative" rAng="0" ptsTypes="AA">
                                          <p:cBhvr>
                                            <p:cTn id="25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58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27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9" presetID="64" presetClass="path" presetSubtype="0" accel="2200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875E-6 0.06181 L 1.875E-6 -1.85185E-6 " pathEditMode="relative" rAng="0" ptsTypes="AA">
                                          <p:cBhvr>
                                            <p:cTn id="30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3032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2" grpId="1"/>
          <p:bldP spid="14" grpId="0" animBg="1"/>
          <p:bldP spid="14" grpId="1" animBg="1"/>
          <p:bldP spid="32" grpId="0" animBg="1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Obraz 34">
            <a:extLst>
              <a:ext uri="{FF2B5EF4-FFF2-40B4-BE49-F238E27FC236}">
                <a16:creationId xmlns:a16="http://schemas.microsoft.com/office/drawing/2014/main" id="{B45E8D2E-32F1-43BD-93FD-796800EB9AC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 amt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5466"/>
          <a:stretch/>
        </p:blipFill>
        <p:spPr>
          <a:xfrm>
            <a:off x="8509697" y="3724606"/>
            <a:ext cx="3682303" cy="3133394"/>
          </a:xfrm>
          <a:prstGeom prst="rect">
            <a:avLst/>
          </a:prstGeom>
          <a:effectLst/>
        </p:spPr>
      </p:pic>
      <p:sp>
        <p:nvSpPr>
          <p:cNvPr id="34" name="Prostokąt 33">
            <a:extLst>
              <a:ext uri="{FF2B5EF4-FFF2-40B4-BE49-F238E27FC236}">
                <a16:creationId xmlns:a16="http://schemas.microsoft.com/office/drawing/2014/main" id="{3E6D00E6-FA8D-4927-99F7-9274E4284B1F}"/>
              </a:ext>
            </a:extLst>
          </p:cNvPr>
          <p:cNvSpPr/>
          <p:nvPr/>
        </p:nvSpPr>
        <p:spPr>
          <a:xfrm>
            <a:off x="299649" y="2012353"/>
            <a:ext cx="6929826" cy="441702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2000" dirty="0">
                <a:solidFill>
                  <a:schemeClr val="tx1"/>
                </a:solidFill>
              </a:rPr>
              <a:t>Zmiany jakie dokonują się współcześnie w naszej cywilizacji wyznaczają dwa trendy:</a:t>
            </a:r>
          </a:p>
          <a:p>
            <a:endParaRPr lang="pl-PL" sz="2000" dirty="0">
              <a:solidFill>
                <a:schemeClr val="tx1"/>
              </a:solidFill>
            </a:endParaRPr>
          </a:p>
          <a:p>
            <a:r>
              <a:rPr lang="pl-PL" sz="2000" dirty="0">
                <a:solidFill>
                  <a:schemeClr val="tx1"/>
                </a:solidFill>
              </a:rPr>
              <a:t>Pierwszy - to rozwój sztucznej inteligencji ,</a:t>
            </a:r>
          </a:p>
          <a:p>
            <a:endParaRPr lang="pl-PL" sz="2000" dirty="0">
              <a:solidFill>
                <a:schemeClr val="tx1"/>
              </a:solidFill>
            </a:endParaRPr>
          </a:p>
          <a:p>
            <a:r>
              <a:rPr lang="pl-PL" sz="2000" dirty="0">
                <a:solidFill>
                  <a:schemeClr val="tx1"/>
                </a:solidFill>
              </a:rPr>
              <a:t>Drugi - to biotechnologie. </a:t>
            </a:r>
          </a:p>
          <a:p>
            <a:endParaRPr lang="pl-PL" sz="2000" dirty="0">
              <a:solidFill>
                <a:schemeClr val="tx1"/>
              </a:solidFill>
            </a:endParaRPr>
          </a:p>
          <a:p>
            <a:r>
              <a:rPr lang="pl-PL" sz="2000" dirty="0">
                <a:solidFill>
                  <a:schemeClr val="tx1"/>
                </a:solidFill>
              </a:rPr>
              <a:t>Z takiej perspektywy patrzę na rozwój procesu sterowania zachowaniem pieczarki w trakcie je uprawy.</a:t>
            </a:r>
          </a:p>
          <a:p>
            <a:endParaRPr lang="pl-PL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77332A11-1243-40FA-B372-4F1532C51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78" y="168275"/>
            <a:ext cx="9613487" cy="721837"/>
          </a:xfrm>
          <a:noFill/>
          <a:ln>
            <a:noFill/>
          </a:ln>
        </p:spPr>
        <p:txBody>
          <a:bodyPr/>
          <a:lstStyle/>
          <a:p>
            <a:r>
              <a:rPr lang="pl-PL" dirty="0"/>
              <a:t>TRENDY ROZWOJOWE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83CC2400-D740-4925-B3BA-A86BC813099D}"/>
              </a:ext>
            </a:extLst>
          </p:cNvPr>
          <p:cNvSpPr/>
          <p:nvPr/>
        </p:nvSpPr>
        <p:spPr>
          <a:xfrm>
            <a:off x="1030278" y="930577"/>
            <a:ext cx="9613487" cy="5311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2" name="Prostokąt 31">
            <a:extLst>
              <a:ext uri="{FF2B5EF4-FFF2-40B4-BE49-F238E27FC236}">
                <a16:creationId xmlns:a16="http://schemas.microsoft.com/office/drawing/2014/main" id="{0C68425D-7B3B-4819-8D7A-3F645800E1A1}"/>
              </a:ext>
            </a:extLst>
          </p:cNvPr>
          <p:cNvSpPr/>
          <p:nvPr/>
        </p:nvSpPr>
        <p:spPr>
          <a:xfrm>
            <a:off x="684221" y="890112"/>
            <a:ext cx="7173525" cy="473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43" name="Grupa 42">
            <a:extLst>
              <a:ext uri="{FF2B5EF4-FFF2-40B4-BE49-F238E27FC236}">
                <a16:creationId xmlns:a16="http://schemas.microsoft.com/office/drawing/2014/main" id="{7BC66A8E-A3B9-4EF0-BEEB-064A40DD3339}"/>
              </a:ext>
            </a:extLst>
          </p:cNvPr>
          <p:cNvGrpSpPr/>
          <p:nvPr/>
        </p:nvGrpSpPr>
        <p:grpSpPr>
          <a:xfrm>
            <a:off x="11353800" y="-1"/>
            <a:ext cx="838200" cy="6858000"/>
            <a:chOff x="11353800" y="-1"/>
            <a:chExt cx="838200" cy="6858000"/>
          </a:xfrm>
        </p:grpSpPr>
        <p:sp>
          <p:nvSpPr>
            <p:cNvPr id="45" name="Prostokąt 44">
              <a:extLst>
                <a:ext uri="{FF2B5EF4-FFF2-40B4-BE49-F238E27FC236}">
                  <a16:creationId xmlns:a16="http://schemas.microsoft.com/office/drawing/2014/main" id="{86DC1BA9-8386-403A-9189-1DA0B1CBD342}"/>
                </a:ext>
              </a:extLst>
            </p:cNvPr>
            <p:cNvSpPr/>
            <p:nvPr userDrawn="1"/>
          </p:nvSpPr>
          <p:spPr>
            <a:xfrm flipV="1">
              <a:off x="11353800" y="-1"/>
              <a:ext cx="8382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48" name="Grafika 47">
              <a:extLst>
                <a:ext uri="{FF2B5EF4-FFF2-40B4-BE49-F238E27FC236}">
                  <a16:creationId xmlns:a16="http://schemas.microsoft.com/office/drawing/2014/main" id="{F31DCDFB-BFC5-4045-9C60-874E30E9B41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1426718" y="173691"/>
              <a:ext cx="692364" cy="382868"/>
            </a:xfrm>
            <a:prstGeom prst="rect">
              <a:avLst/>
            </a:prstGeom>
          </p:spPr>
        </p:pic>
      </p:grpSp>
      <p:grpSp>
        <p:nvGrpSpPr>
          <p:cNvPr id="5" name="Grupa 4">
            <a:extLst>
              <a:ext uri="{FF2B5EF4-FFF2-40B4-BE49-F238E27FC236}">
                <a16:creationId xmlns:a16="http://schemas.microsoft.com/office/drawing/2014/main" id="{1909B82D-056F-46CA-8E38-D6CAB03B56C9}"/>
              </a:ext>
            </a:extLst>
          </p:cNvPr>
          <p:cNvGrpSpPr/>
          <p:nvPr/>
        </p:nvGrpSpPr>
        <p:grpSpPr>
          <a:xfrm>
            <a:off x="-1" y="-1"/>
            <a:ext cx="940604" cy="1201737"/>
            <a:chOff x="-1" y="-1"/>
            <a:chExt cx="940604" cy="1201737"/>
          </a:xfrm>
        </p:grpSpPr>
        <p:sp>
          <p:nvSpPr>
            <p:cNvPr id="53" name="Prostokąt 52">
              <a:extLst>
                <a:ext uri="{FF2B5EF4-FFF2-40B4-BE49-F238E27FC236}">
                  <a16:creationId xmlns:a16="http://schemas.microsoft.com/office/drawing/2014/main" id="{128BCC96-F026-456A-A885-C7789BFEC20E}"/>
                </a:ext>
              </a:extLst>
            </p:cNvPr>
            <p:cNvSpPr/>
            <p:nvPr userDrawn="1"/>
          </p:nvSpPr>
          <p:spPr>
            <a:xfrm>
              <a:off x="0" y="168276"/>
              <a:ext cx="171460" cy="25638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4" name="Prostokąt 53">
              <a:extLst>
                <a:ext uri="{FF2B5EF4-FFF2-40B4-BE49-F238E27FC236}">
                  <a16:creationId xmlns:a16="http://schemas.microsoft.com/office/drawing/2014/main" id="{03F23E3A-13CF-42FA-ABD6-F5E774F9625F}"/>
                </a:ext>
              </a:extLst>
            </p:cNvPr>
            <p:cNvSpPr/>
            <p:nvPr userDrawn="1"/>
          </p:nvSpPr>
          <p:spPr>
            <a:xfrm>
              <a:off x="171460" y="424657"/>
              <a:ext cx="256381" cy="25638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5" name="Prostokąt 54">
              <a:extLst>
                <a:ext uri="{FF2B5EF4-FFF2-40B4-BE49-F238E27FC236}">
                  <a16:creationId xmlns:a16="http://schemas.microsoft.com/office/drawing/2014/main" id="{698B5D45-BE1F-4E53-BD7A-29DF376EA529}"/>
                </a:ext>
              </a:extLst>
            </p:cNvPr>
            <p:cNvSpPr/>
            <p:nvPr userDrawn="1"/>
          </p:nvSpPr>
          <p:spPr>
            <a:xfrm>
              <a:off x="171460" y="-1"/>
              <a:ext cx="256381" cy="16827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6" name="Prostokąt 55">
              <a:extLst>
                <a:ext uri="{FF2B5EF4-FFF2-40B4-BE49-F238E27FC236}">
                  <a16:creationId xmlns:a16="http://schemas.microsoft.com/office/drawing/2014/main" id="{6C13D4CB-7E09-4DF1-BE0A-25DDAED9D34E}"/>
                </a:ext>
              </a:extLst>
            </p:cNvPr>
            <p:cNvSpPr/>
            <p:nvPr userDrawn="1"/>
          </p:nvSpPr>
          <p:spPr>
            <a:xfrm>
              <a:off x="427841" y="681038"/>
              <a:ext cx="256381" cy="25638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7" name="Prostokąt 56">
              <a:extLst>
                <a:ext uri="{FF2B5EF4-FFF2-40B4-BE49-F238E27FC236}">
                  <a16:creationId xmlns:a16="http://schemas.microsoft.com/office/drawing/2014/main" id="{CF7BA8F2-A388-40C4-B448-B17109152F7D}"/>
                </a:ext>
              </a:extLst>
            </p:cNvPr>
            <p:cNvSpPr/>
            <p:nvPr userDrawn="1"/>
          </p:nvSpPr>
          <p:spPr>
            <a:xfrm>
              <a:off x="427841" y="172244"/>
              <a:ext cx="256381" cy="256381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8" name="Prostokąt 57">
              <a:extLst>
                <a:ext uri="{FF2B5EF4-FFF2-40B4-BE49-F238E27FC236}">
                  <a16:creationId xmlns:a16="http://schemas.microsoft.com/office/drawing/2014/main" id="{F59F4A4E-A5AE-4A61-95E6-1F99D6B0F691}"/>
                </a:ext>
              </a:extLst>
            </p:cNvPr>
            <p:cNvSpPr/>
            <p:nvPr userDrawn="1"/>
          </p:nvSpPr>
          <p:spPr>
            <a:xfrm>
              <a:off x="684222" y="432593"/>
              <a:ext cx="256381" cy="25638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9" name="Prostokąt 58">
              <a:extLst>
                <a:ext uri="{FF2B5EF4-FFF2-40B4-BE49-F238E27FC236}">
                  <a16:creationId xmlns:a16="http://schemas.microsoft.com/office/drawing/2014/main" id="{F2E9B19A-53DE-469A-B84F-34C89073BD6D}"/>
                </a:ext>
              </a:extLst>
            </p:cNvPr>
            <p:cNvSpPr/>
            <p:nvPr userDrawn="1"/>
          </p:nvSpPr>
          <p:spPr>
            <a:xfrm>
              <a:off x="-1" y="688974"/>
              <a:ext cx="171460" cy="25638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0" name="Prostokąt 59">
              <a:extLst>
                <a:ext uri="{FF2B5EF4-FFF2-40B4-BE49-F238E27FC236}">
                  <a16:creationId xmlns:a16="http://schemas.microsoft.com/office/drawing/2014/main" id="{D69668D5-6DF0-4C4C-B601-D425BCB6DA1F}"/>
                </a:ext>
              </a:extLst>
            </p:cNvPr>
            <p:cNvSpPr/>
            <p:nvPr userDrawn="1"/>
          </p:nvSpPr>
          <p:spPr>
            <a:xfrm>
              <a:off x="684222" y="-1"/>
              <a:ext cx="256381" cy="16827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2" name="Prostokąt 61">
              <a:extLst>
                <a:ext uri="{FF2B5EF4-FFF2-40B4-BE49-F238E27FC236}">
                  <a16:creationId xmlns:a16="http://schemas.microsoft.com/office/drawing/2014/main" id="{5BF7E3C2-1C5F-4681-88E5-D3C0591E5522}"/>
                </a:ext>
              </a:extLst>
            </p:cNvPr>
            <p:cNvSpPr/>
            <p:nvPr userDrawn="1"/>
          </p:nvSpPr>
          <p:spPr>
            <a:xfrm>
              <a:off x="174626" y="945355"/>
              <a:ext cx="256381" cy="256381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4" name="Prostokąt 63">
              <a:extLst>
                <a:ext uri="{FF2B5EF4-FFF2-40B4-BE49-F238E27FC236}">
                  <a16:creationId xmlns:a16="http://schemas.microsoft.com/office/drawing/2014/main" id="{CCF6A8C0-C5B7-4F47-94FB-FF7A448FEF36}"/>
                </a:ext>
              </a:extLst>
            </p:cNvPr>
            <p:cNvSpPr/>
            <p:nvPr/>
          </p:nvSpPr>
          <p:spPr>
            <a:xfrm>
              <a:off x="171459" y="688973"/>
              <a:ext cx="256381" cy="25638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sp>
        <p:nvSpPr>
          <p:cNvPr id="12" name="Prostokąt 11">
            <a:extLst>
              <a:ext uri="{FF2B5EF4-FFF2-40B4-BE49-F238E27FC236}">
                <a16:creationId xmlns:a16="http://schemas.microsoft.com/office/drawing/2014/main" id="{1292CDC6-DAE2-4C96-8999-9BA000EB0919}"/>
              </a:ext>
            </a:extLst>
          </p:cNvPr>
          <p:cNvSpPr/>
          <p:nvPr/>
        </p:nvSpPr>
        <p:spPr>
          <a:xfrm>
            <a:off x="-1" y="2012353"/>
            <a:ext cx="299650" cy="42360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5882A0DF-9586-4A32-8CA1-9EBF8E5A71D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1490" y="2925307"/>
            <a:ext cx="2152650" cy="2124075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F67F28CA-B66C-449D-BD31-B1E73BA8F51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1490" y="1156417"/>
            <a:ext cx="2962275" cy="154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672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Obraz 34">
            <a:extLst>
              <a:ext uri="{FF2B5EF4-FFF2-40B4-BE49-F238E27FC236}">
                <a16:creationId xmlns:a16="http://schemas.microsoft.com/office/drawing/2014/main" id="{B45E8D2E-32F1-43BD-93FD-796800EB9AC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 amt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5466"/>
          <a:stretch/>
        </p:blipFill>
        <p:spPr>
          <a:xfrm>
            <a:off x="8509697" y="3724606"/>
            <a:ext cx="3682303" cy="3133394"/>
          </a:xfrm>
          <a:prstGeom prst="rect">
            <a:avLst/>
          </a:prstGeom>
          <a:effectLst/>
        </p:spPr>
      </p:pic>
      <p:sp>
        <p:nvSpPr>
          <p:cNvPr id="34" name="Prostokąt 33">
            <a:extLst>
              <a:ext uri="{FF2B5EF4-FFF2-40B4-BE49-F238E27FC236}">
                <a16:creationId xmlns:a16="http://schemas.microsoft.com/office/drawing/2014/main" id="{3E6D00E6-FA8D-4927-99F7-9274E4284B1F}"/>
              </a:ext>
            </a:extLst>
          </p:cNvPr>
          <p:cNvSpPr/>
          <p:nvPr/>
        </p:nvSpPr>
        <p:spPr>
          <a:xfrm>
            <a:off x="299649" y="2012353"/>
            <a:ext cx="6929826" cy="441702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dirty="0">
                <a:solidFill>
                  <a:schemeClr val="tx1"/>
                </a:solidFill>
              </a:rPr>
              <a:t>Obecnie celem sterowania zachowaniem pieczarki jest kontrola parowania poprzez zmianę parametrów mikroklimatu w hali uprawowej. </a:t>
            </a:r>
          </a:p>
          <a:p>
            <a:endParaRPr lang="pl-PL" dirty="0">
              <a:solidFill>
                <a:schemeClr val="tx1"/>
              </a:solidFill>
            </a:endParaRPr>
          </a:p>
          <a:p>
            <a:r>
              <a:rPr lang="pl-PL" dirty="0">
                <a:solidFill>
                  <a:schemeClr val="tx1"/>
                </a:solidFill>
              </a:rPr>
              <a:t>Zakłada się, że poprzez uzyskanie określonego odparowania odpowiednimi parametrami mikroklimatu w hali uprawowej można kierować procesem tworzenia i wzrostu owocników oraz ich dominacji. </a:t>
            </a:r>
          </a:p>
          <a:p>
            <a:endParaRPr lang="pl-PL" dirty="0">
              <a:solidFill>
                <a:schemeClr val="tx1"/>
              </a:solidFill>
            </a:endParaRPr>
          </a:p>
          <a:p>
            <a:r>
              <a:rPr lang="pl-PL" dirty="0">
                <a:solidFill>
                  <a:schemeClr val="tx1"/>
                </a:solidFill>
              </a:rPr>
              <a:t>Tym sposobem dąży się do uzyskania maksymalnego plonu (ilości owocników i ich ciężaru objętościowego) w oczekiwanej jego strukturze wielkości owocników, ich jakości i rozkładu w czasie w każdym rzucie. </a:t>
            </a:r>
          </a:p>
          <a:p>
            <a:endParaRPr lang="pl-PL" dirty="0">
              <a:solidFill>
                <a:schemeClr val="tx1"/>
              </a:solidFill>
            </a:endParaRPr>
          </a:p>
          <a:p>
            <a:r>
              <a:rPr lang="pl-PL" dirty="0">
                <a:solidFill>
                  <a:schemeClr val="tx1"/>
                </a:solidFill>
              </a:rPr>
              <a:t>Wymogi te są warunkiem koniecznym do prowadzenia selektywnego zbioru, który jest koniecznością aby uprawa pieczarki była opłacalna.</a:t>
            </a:r>
            <a:endParaRPr lang="pl-PL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77332A11-1243-40FA-B372-4F1532C51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78" y="168275"/>
            <a:ext cx="9613487" cy="721837"/>
          </a:xfrm>
          <a:noFill/>
          <a:ln>
            <a:noFill/>
          </a:ln>
        </p:spPr>
        <p:txBody>
          <a:bodyPr/>
          <a:lstStyle/>
          <a:p>
            <a:r>
              <a:rPr lang="pl-PL" dirty="0"/>
              <a:t>CEL STEROWANIA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83CC2400-D740-4925-B3BA-A86BC813099D}"/>
              </a:ext>
            </a:extLst>
          </p:cNvPr>
          <p:cNvSpPr/>
          <p:nvPr/>
        </p:nvSpPr>
        <p:spPr>
          <a:xfrm>
            <a:off x="1030278" y="930577"/>
            <a:ext cx="9613487" cy="5311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2" name="Prostokąt 31">
            <a:extLst>
              <a:ext uri="{FF2B5EF4-FFF2-40B4-BE49-F238E27FC236}">
                <a16:creationId xmlns:a16="http://schemas.microsoft.com/office/drawing/2014/main" id="{0C68425D-7B3B-4819-8D7A-3F645800E1A1}"/>
              </a:ext>
            </a:extLst>
          </p:cNvPr>
          <p:cNvSpPr/>
          <p:nvPr/>
        </p:nvSpPr>
        <p:spPr>
          <a:xfrm>
            <a:off x="684221" y="890112"/>
            <a:ext cx="7173525" cy="473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43" name="Grupa 42">
            <a:extLst>
              <a:ext uri="{FF2B5EF4-FFF2-40B4-BE49-F238E27FC236}">
                <a16:creationId xmlns:a16="http://schemas.microsoft.com/office/drawing/2014/main" id="{7BC66A8E-A3B9-4EF0-BEEB-064A40DD3339}"/>
              </a:ext>
            </a:extLst>
          </p:cNvPr>
          <p:cNvGrpSpPr/>
          <p:nvPr/>
        </p:nvGrpSpPr>
        <p:grpSpPr>
          <a:xfrm>
            <a:off x="11353800" y="-1"/>
            <a:ext cx="838200" cy="6858000"/>
            <a:chOff x="11353800" y="-1"/>
            <a:chExt cx="838200" cy="6858000"/>
          </a:xfrm>
        </p:grpSpPr>
        <p:sp>
          <p:nvSpPr>
            <p:cNvPr id="45" name="Prostokąt 44">
              <a:extLst>
                <a:ext uri="{FF2B5EF4-FFF2-40B4-BE49-F238E27FC236}">
                  <a16:creationId xmlns:a16="http://schemas.microsoft.com/office/drawing/2014/main" id="{86DC1BA9-8386-403A-9189-1DA0B1CBD342}"/>
                </a:ext>
              </a:extLst>
            </p:cNvPr>
            <p:cNvSpPr/>
            <p:nvPr userDrawn="1"/>
          </p:nvSpPr>
          <p:spPr>
            <a:xfrm flipV="1">
              <a:off x="11353800" y="-1"/>
              <a:ext cx="8382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48" name="Grafika 47">
              <a:extLst>
                <a:ext uri="{FF2B5EF4-FFF2-40B4-BE49-F238E27FC236}">
                  <a16:creationId xmlns:a16="http://schemas.microsoft.com/office/drawing/2014/main" id="{F31DCDFB-BFC5-4045-9C60-874E30E9B41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1426718" y="173691"/>
              <a:ext cx="692364" cy="382868"/>
            </a:xfrm>
            <a:prstGeom prst="rect">
              <a:avLst/>
            </a:prstGeom>
          </p:spPr>
        </p:pic>
      </p:grpSp>
      <p:grpSp>
        <p:nvGrpSpPr>
          <p:cNvPr id="5" name="Grupa 4">
            <a:extLst>
              <a:ext uri="{FF2B5EF4-FFF2-40B4-BE49-F238E27FC236}">
                <a16:creationId xmlns:a16="http://schemas.microsoft.com/office/drawing/2014/main" id="{1909B82D-056F-46CA-8E38-D6CAB03B56C9}"/>
              </a:ext>
            </a:extLst>
          </p:cNvPr>
          <p:cNvGrpSpPr/>
          <p:nvPr/>
        </p:nvGrpSpPr>
        <p:grpSpPr>
          <a:xfrm>
            <a:off x="-1" y="-1"/>
            <a:ext cx="940604" cy="1201737"/>
            <a:chOff x="-1" y="-1"/>
            <a:chExt cx="940604" cy="1201737"/>
          </a:xfrm>
        </p:grpSpPr>
        <p:sp>
          <p:nvSpPr>
            <p:cNvPr id="53" name="Prostokąt 52">
              <a:extLst>
                <a:ext uri="{FF2B5EF4-FFF2-40B4-BE49-F238E27FC236}">
                  <a16:creationId xmlns:a16="http://schemas.microsoft.com/office/drawing/2014/main" id="{128BCC96-F026-456A-A885-C7789BFEC20E}"/>
                </a:ext>
              </a:extLst>
            </p:cNvPr>
            <p:cNvSpPr/>
            <p:nvPr userDrawn="1"/>
          </p:nvSpPr>
          <p:spPr>
            <a:xfrm>
              <a:off x="0" y="168276"/>
              <a:ext cx="171460" cy="25638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4" name="Prostokąt 53">
              <a:extLst>
                <a:ext uri="{FF2B5EF4-FFF2-40B4-BE49-F238E27FC236}">
                  <a16:creationId xmlns:a16="http://schemas.microsoft.com/office/drawing/2014/main" id="{03F23E3A-13CF-42FA-ABD6-F5E774F9625F}"/>
                </a:ext>
              </a:extLst>
            </p:cNvPr>
            <p:cNvSpPr/>
            <p:nvPr userDrawn="1"/>
          </p:nvSpPr>
          <p:spPr>
            <a:xfrm>
              <a:off x="171460" y="424657"/>
              <a:ext cx="256381" cy="25638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5" name="Prostokąt 54">
              <a:extLst>
                <a:ext uri="{FF2B5EF4-FFF2-40B4-BE49-F238E27FC236}">
                  <a16:creationId xmlns:a16="http://schemas.microsoft.com/office/drawing/2014/main" id="{698B5D45-BE1F-4E53-BD7A-29DF376EA529}"/>
                </a:ext>
              </a:extLst>
            </p:cNvPr>
            <p:cNvSpPr/>
            <p:nvPr userDrawn="1"/>
          </p:nvSpPr>
          <p:spPr>
            <a:xfrm>
              <a:off x="171460" y="-1"/>
              <a:ext cx="256381" cy="16827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6" name="Prostokąt 55">
              <a:extLst>
                <a:ext uri="{FF2B5EF4-FFF2-40B4-BE49-F238E27FC236}">
                  <a16:creationId xmlns:a16="http://schemas.microsoft.com/office/drawing/2014/main" id="{6C13D4CB-7E09-4DF1-BE0A-25DDAED9D34E}"/>
                </a:ext>
              </a:extLst>
            </p:cNvPr>
            <p:cNvSpPr/>
            <p:nvPr userDrawn="1"/>
          </p:nvSpPr>
          <p:spPr>
            <a:xfrm>
              <a:off x="427841" y="681038"/>
              <a:ext cx="256381" cy="25638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7" name="Prostokąt 56">
              <a:extLst>
                <a:ext uri="{FF2B5EF4-FFF2-40B4-BE49-F238E27FC236}">
                  <a16:creationId xmlns:a16="http://schemas.microsoft.com/office/drawing/2014/main" id="{CF7BA8F2-A388-40C4-B448-B17109152F7D}"/>
                </a:ext>
              </a:extLst>
            </p:cNvPr>
            <p:cNvSpPr/>
            <p:nvPr userDrawn="1"/>
          </p:nvSpPr>
          <p:spPr>
            <a:xfrm>
              <a:off x="427841" y="172244"/>
              <a:ext cx="256381" cy="256381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8" name="Prostokąt 57">
              <a:extLst>
                <a:ext uri="{FF2B5EF4-FFF2-40B4-BE49-F238E27FC236}">
                  <a16:creationId xmlns:a16="http://schemas.microsoft.com/office/drawing/2014/main" id="{F59F4A4E-A5AE-4A61-95E6-1F99D6B0F691}"/>
                </a:ext>
              </a:extLst>
            </p:cNvPr>
            <p:cNvSpPr/>
            <p:nvPr userDrawn="1"/>
          </p:nvSpPr>
          <p:spPr>
            <a:xfrm>
              <a:off x="684222" y="432593"/>
              <a:ext cx="256381" cy="25638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9" name="Prostokąt 58">
              <a:extLst>
                <a:ext uri="{FF2B5EF4-FFF2-40B4-BE49-F238E27FC236}">
                  <a16:creationId xmlns:a16="http://schemas.microsoft.com/office/drawing/2014/main" id="{F2E9B19A-53DE-469A-B84F-34C89073BD6D}"/>
                </a:ext>
              </a:extLst>
            </p:cNvPr>
            <p:cNvSpPr/>
            <p:nvPr userDrawn="1"/>
          </p:nvSpPr>
          <p:spPr>
            <a:xfrm>
              <a:off x="-1" y="688974"/>
              <a:ext cx="171460" cy="25638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0" name="Prostokąt 59">
              <a:extLst>
                <a:ext uri="{FF2B5EF4-FFF2-40B4-BE49-F238E27FC236}">
                  <a16:creationId xmlns:a16="http://schemas.microsoft.com/office/drawing/2014/main" id="{D69668D5-6DF0-4C4C-B601-D425BCB6DA1F}"/>
                </a:ext>
              </a:extLst>
            </p:cNvPr>
            <p:cNvSpPr/>
            <p:nvPr userDrawn="1"/>
          </p:nvSpPr>
          <p:spPr>
            <a:xfrm>
              <a:off x="684222" y="-1"/>
              <a:ext cx="256381" cy="16827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2" name="Prostokąt 61">
              <a:extLst>
                <a:ext uri="{FF2B5EF4-FFF2-40B4-BE49-F238E27FC236}">
                  <a16:creationId xmlns:a16="http://schemas.microsoft.com/office/drawing/2014/main" id="{5BF7E3C2-1C5F-4681-88E5-D3C0591E5522}"/>
                </a:ext>
              </a:extLst>
            </p:cNvPr>
            <p:cNvSpPr/>
            <p:nvPr userDrawn="1"/>
          </p:nvSpPr>
          <p:spPr>
            <a:xfrm>
              <a:off x="174626" y="945355"/>
              <a:ext cx="256381" cy="256381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4" name="Prostokąt 63">
              <a:extLst>
                <a:ext uri="{FF2B5EF4-FFF2-40B4-BE49-F238E27FC236}">
                  <a16:creationId xmlns:a16="http://schemas.microsoft.com/office/drawing/2014/main" id="{CCF6A8C0-C5B7-4F47-94FB-FF7A448FEF36}"/>
                </a:ext>
              </a:extLst>
            </p:cNvPr>
            <p:cNvSpPr/>
            <p:nvPr/>
          </p:nvSpPr>
          <p:spPr>
            <a:xfrm>
              <a:off x="171459" y="688973"/>
              <a:ext cx="256381" cy="25638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sp>
        <p:nvSpPr>
          <p:cNvPr id="12" name="Prostokąt 11">
            <a:extLst>
              <a:ext uri="{FF2B5EF4-FFF2-40B4-BE49-F238E27FC236}">
                <a16:creationId xmlns:a16="http://schemas.microsoft.com/office/drawing/2014/main" id="{1292CDC6-DAE2-4C96-8999-9BA000EB0919}"/>
              </a:ext>
            </a:extLst>
          </p:cNvPr>
          <p:cNvSpPr/>
          <p:nvPr/>
        </p:nvSpPr>
        <p:spPr>
          <a:xfrm>
            <a:off x="-1" y="2012353"/>
            <a:ext cx="299650" cy="42360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22" name="Obraz 21">
            <a:extLst>
              <a:ext uri="{FF2B5EF4-FFF2-40B4-BE49-F238E27FC236}">
                <a16:creationId xmlns:a16="http://schemas.microsoft.com/office/drawing/2014/main" id="{7393DE37-54BA-4796-934F-B156AF4AA0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5866" y="1146493"/>
            <a:ext cx="3867170" cy="2578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465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Obraz 34">
            <a:extLst>
              <a:ext uri="{FF2B5EF4-FFF2-40B4-BE49-F238E27FC236}">
                <a16:creationId xmlns:a16="http://schemas.microsoft.com/office/drawing/2014/main" id="{B45E8D2E-32F1-43BD-93FD-796800EB9AC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 amt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5466"/>
          <a:stretch/>
        </p:blipFill>
        <p:spPr>
          <a:xfrm>
            <a:off x="8509697" y="3724606"/>
            <a:ext cx="3682303" cy="3133394"/>
          </a:xfrm>
          <a:prstGeom prst="rect">
            <a:avLst/>
          </a:prstGeom>
          <a:effectLst/>
        </p:spPr>
      </p:pic>
      <p:sp>
        <p:nvSpPr>
          <p:cNvPr id="34" name="Prostokąt 33">
            <a:extLst>
              <a:ext uri="{FF2B5EF4-FFF2-40B4-BE49-F238E27FC236}">
                <a16:creationId xmlns:a16="http://schemas.microsoft.com/office/drawing/2014/main" id="{3E6D00E6-FA8D-4927-99F7-9274E4284B1F}"/>
              </a:ext>
            </a:extLst>
          </p:cNvPr>
          <p:cNvSpPr/>
          <p:nvPr/>
        </p:nvSpPr>
        <p:spPr>
          <a:xfrm>
            <a:off x="299649" y="2012353"/>
            <a:ext cx="6929826" cy="441702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dirty="0">
                <a:solidFill>
                  <a:schemeClr val="tx1"/>
                </a:solidFill>
              </a:rPr>
              <a:t>Proces regulacji zachowania pieczarki poprzez sterowanie odparowaniem jest pośredni i opiera się o przyjęte z praktyki produkcyjnej parametry mikroklimatu dla poszczególnych faz życiowych pieczarki.</a:t>
            </a:r>
          </a:p>
          <a:p>
            <a:endParaRPr lang="pl-PL" dirty="0">
              <a:solidFill>
                <a:schemeClr val="tx1"/>
              </a:solidFill>
            </a:endParaRPr>
          </a:p>
          <a:p>
            <a:r>
              <a:rPr lang="pl-PL" dirty="0">
                <a:solidFill>
                  <a:schemeClr val="tx1"/>
                </a:solidFill>
              </a:rPr>
              <a:t>Algorytm utrzymania mikroklimatu jest realizowany przez sterownik oraz system indywidulnych ocen stanu obecnego i oczekiwanego wyznaczany przez operatora-technologa w oparciu o jego doświadczenia oraz aktualna jego sprawność intelektualną i artyzm. </a:t>
            </a:r>
          </a:p>
          <a:p>
            <a:endParaRPr lang="pl-PL" dirty="0">
              <a:solidFill>
                <a:schemeClr val="tx1"/>
              </a:solidFill>
            </a:endParaRPr>
          </a:p>
          <a:p>
            <a:r>
              <a:rPr lang="pl-PL" dirty="0">
                <a:solidFill>
                  <a:schemeClr val="tx1"/>
                </a:solidFill>
              </a:rPr>
              <a:t>To klasyczne podejście, które zaprezentowane jest np. w </a:t>
            </a:r>
            <a:r>
              <a:rPr lang="pl-PL" dirty="0" err="1">
                <a:solidFill>
                  <a:schemeClr val="tx1"/>
                </a:solidFill>
              </a:rPr>
              <a:t>Mushroom</a:t>
            </a:r>
            <a:r>
              <a:rPr lang="pl-PL" dirty="0">
                <a:solidFill>
                  <a:schemeClr val="tx1"/>
                </a:solidFill>
              </a:rPr>
              <a:t> </a:t>
            </a:r>
            <a:r>
              <a:rPr lang="pl-PL" dirty="0" err="1">
                <a:solidFill>
                  <a:schemeClr val="tx1"/>
                </a:solidFill>
              </a:rPr>
              <a:t>Signals</a:t>
            </a:r>
            <a:r>
              <a:rPr lang="pl-PL" dirty="0">
                <a:solidFill>
                  <a:schemeClr val="tx1"/>
                </a:solidFill>
              </a:rPr>
              <a:t> Mark den </a:t>
            </a:r>
            <a:r>
              <a:rPr lang="pl-PL" dirty="0" err="1">
                <a:solidFill>
                  <a:schemeClr val="tx1"/>
                </a:solidFill>
              </a:rPr>
              <a:t>Ouden</a:t>
            </a:r>
            <a:r>
              <a:rPr lang="pl-PL" dirty="0">
                <a:solidFill>
                  <a:schemeClr val="tx1"/>
                </a:solidFill>
              </a:rPr>
              <a:t>.</a:t>
            </a:r>
            <a:endParaRPr lang="pl-PL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77332A11-1243-40FA-B372-4F1532C51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78" y="168275"/>
            <a:ext cx="9613487" cy="721837"/>
          </a:xfrm>
          <a:noFill/>
          <a:ln>
            <a:noFill/>
          </a:ln>
        </p:spPr>
        <p:txBody>
          <a:bodyPr/>
          <a:lstStyle/>
          <a:p>
            <a:r>
              <a:rPr lang="pl-PL" dirty="0"/>
              <a:t>CEL STEROWANIA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83CC2400-D740-4925-B3BA-A86BC813099D}"/>
              </a:ext>
            </a:extLst>
          </p:cNvPr>
          <p:cNvSpPr/>
          <p:nvPr/>
        </p:nvSpPr>
        <p:spPr>
          <a:xfrm>
            <a:off x="1030278" y="930577"/>
            <a:ext cx="9613487" cy="5311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2" name="Prostokąt 31">
            <a:extLst>
              <a:ext uri="{FF2B5EF4-FFF2-40B4-BE49-F238E27FC236}">
                <a16:creationId xmlns:a16="http://schemas.microsoft.com/office/drawing/2014/main" id="{0C68425D-7B3B-4819-8D7A-3F645800E1A1}"/>
              </a:ext>
            </a:extLst>
          </p:cNvPr>
          <p:cNvSpPr/>
          <p:nvPr/>
        </p:nvSpPr>
        <p:spPr>
          <a:xfrm>
            <a:off x="684221" y="890112"/>
            <a:ext cx="7173525" cy="473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43" name="Grupa 42">
            <a:extLst>
              <a:ext uri="{FF2B5EF4-FFF2-40B4-BE49-F238E27FC236}">
                <a16:creationId xmlns:a16="http://schemas.microsoft.com/office/drawing/2014/main" id="{7BC66A8E-A3B9-4EF0-BEEB-064A40DD3339}"/>
              </a:ext>
            </a:extLst>
          </p:cNvPr>
          <p:cNvGrpSpPr/>
          <p:nvPr/>
        </p:nvGrpSpPr>
        <p:grpSpPr>
          <a:xfrm>
            <a:off x="11353800" y="-1"/>
            <a:ext cx="838200" cy="6858000"/>
            <a:chOff x="11353800" y="-1"/>
            <a:chExt cx="838200" cy="6858000"/>
          </a:xfrm>
        </p:grpSpPr>
        <p:sp>
          <p:nvSpPr>
            <p:cNvPr id="45" name="Prostokąt 44">
              <a:extLst>
                <a:ext uri="{FF2B5EF4-FFF2-40B4-BE49-F238E27FC236}">
                  <a16:creationId xmlns:a16="http://schemas.microsoft.com/office/drawing/2014/main" id="{86DC1BA9-8386-403A-9189-1DA0B1CBD342}"/>
                </a:ext>
              </a:extLst>
            </p:cNvPr>
            <p:cNvSpPr/>
            <p:nvPr userDrawn="1"/>
          </p:nvSpPr>
          <p:spPr>
            <a:xfrm flipV="1">
              <a:off x="11353800" y="-1"/>
              <a:ext cx="8382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48" name="Grafika 47">
              <a:extLst>
                <a:ext uri="{FF2B5EF4-FFF2-40B4-BE49-F238E27FC236}">
                  <a16:creationId xmlns:a16="http://schemas.microsoft.com/office/drawing/2014/main" id="{F31DCDFB-BFC5-4045-9C60-874E30E9B41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1426718" y="173691"/>
              <a:ext cx="692364" cy="382868"/>
            </a:xfrm>
            <a:prstGeom prst="rect">
              <a:avLst/>
            </a:prstGeom>
          </p:spPr>
        </p:pic>
      </p:grpSp>
      <p:grpSp>
        <p:nvGrpSpPr>
          <p:cNvPr id="5" name="Grupa 4">
            <a:extLst>
              <a:ext uri="{FF2B5EF4-FFF2-40B4-BE49-F238E27FC236}">
                <a16:creationId xmlns:a16="http://schemas.microsoft.com/office/drawing/2014/main" id="{1909B82D-056F-46CA-8E38-D6CAB03B56C9}"/>
              </a:ext>
            </a:extLst>
          </p:cNvPr>
          <p:cNvGrpSpPr/>
          <p:nvPr/>
        </p:nvGrpSpPr>
        <p:grpSpPr>
          <a:xfrm>
            <a:off x="-1" y="-1"/>
            <a:ext cx="940604" cy="1201737"/>
            <a:chOff x="-1" y="-1"/>
            <a:chExt cx="940604" cy="1201737"/>
          </a:xfrm>
        </p:grpSpPr>
        <p:sp>
          <p:nvSpPr>
            <p:cNvPr id="53" name="Prostokąt 52">
              <a:extLst>
                <a:ext uri="{FF2B5EF4-FFF2-40B4-BE49-F238E27FC236}">
                  <a16:creationId xmlns:a16="http://schemas.microsoft.com/office/drawing/2014/main" id="{128BCC96-F026-456A-A885-C7789BFEC20E}"/>
                </a:ext>
              </a:extLst>
            </p:cNvPr>
            <p:cNvSpPr/>
            <p:nvPr userDrawn="1"/>
          </p:nvSpPr>
          <p:spPr>
            <a:xfrm>
              <a:off x="0" y="168276"/>
              <a:ext cx="171460" cy="25638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4" name="Prostokąt 53">
              <a:extLst>
                <a:ext uri="{FF2B5EF4-FFF2-40B4-BE49-F238E27FC236}">
                  <a16:creationId xmlns:a16="http://schemas.microsoft.com/office/drawing/2014/main" id="{03F23E3A-13CF-42FA-ABD6-F5E774F9625F}"/>
                </a:ext>
              </a:extLst>
            </p:cNvPr>
            <p:cNvSpPr/>
            <p:nvPr userDrawn="1"/>
          </p:nvSpPr>
          <p:spPr>
            <a:xfrm>
              <a:off x="171460" y="424657"/>
              <a:ext cx="256381" cy="25638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5" name="Prostokąt 54">
              <a:extLst>
                <a:ext uri="{FF2B5EF4-FFF2-40B4-BE49-F238E27FC236}">
                  <a16:creationId xmlns:a16="http://schemas.microsoft.com/office/drawing/2014/main" id="{698B5D45-BE1F-4E53-BD7A-29DF376EA529}"/>
                </a:ext>
              </a:extLst>
            </p:cNvPr>
            <p:cNvSpPr/>
            <p:nvPr userDrawn="1"/>
          </p:nvSpPr>
          <p:spPr>
            <a:xfrm>
              <a:off x="171460" y="-1"/>
              <a:ext cx="256381" cy="16827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6" name="Prostokąt 55">
              <a:extLst>
                <a:ext uri="{FF2B5EF4-FFF2-40B4-BE49-F238E27FC236}">
                  <a16:creationId xmlns:a16="http://schemas.microsoft.com/office/drawing/2014/main" id="{6C13D4CB-7E09-4DF1-BE0A-25DDAED9D34E}"/>
                </a:ext>
              </a:extLst>
            </p:cNvPr>
            <p:cNvSpPr/>
            <p:nvPr userDrawn="1"/>
          </p:nvSpPr>
          <p:spPr>
            <a:xfrm>
              <a:off x="427841" y="681038"/>
              <a:ext cx="256381" cy="25638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7" name="Prostokąt 56">
              <a:extLst>
                <a:ext uri="{FF2B5EF4-FFF2-40B4-BE49-F238E27FC236}">
                  <a16:creationId xmlns:a16="http://schemas.microsoft.com/office/drawing/2014/main" id="{CF7BA8F2-A388-40C4-B448-B17109152F7D}"/>
                </a:ext>
              </a:extLst>
            </p:cNvPr>
            <p:cNvSpPr/>
            <p:nvPr userDrawn="1"/>
          </p:nvSpPr>
          <p:spPr>
            <a:xfrm>
              <a:off x="427841" y="172244"/>
              <a:ext cx="256381" cy="256381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8" name="Prostokąt 57">
              <a:extLst>
                <a:ext uri="{FF2B5EF4-FFF2-40B4-BE49-F238E27FC236}">
                  <a16:creationId xmlns:a16="http://schemas.microsoft.com/office/drawing/2014/main" id="{F59F4A4E-A5AE-4A61-95E6-1F99D6B0F691}"/>
                </a:ext>
              </a:extLst>
            </p:cNvPr>
            <p:cNvSpPr/>
            <p:nvPr userDrawn="1"/>
          </p:nvSpPr>
          <p:spPr>
            <a:xfrm>
              <a:off x="684222" y="432593"/>
              <a:ext cx="256381" cy="25638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9" name="Prostokąt 58">
              <a:extLst>
                <a:ext uri="{FF2B5EF4-FFF2-40B4-BE49-F238E27FC236}">
                  <a16:creationId xmlns:a16="http://schemas.microsoft.com/office/drawing/2014/main" id="{F2E9B19A-53DE-469A-B84F-34C89073BD6D}"/>
                </a:ext>
              </a:extLst>
            </p:cNvPr>
            <p:cNvSpPr/>
            <p:nvPr userDrawn="1"/>
          </p:nvSpPr>
          <p:spPr>
            <a:xfrm>
              <a:off x="-1" y="688974"/>
              <a:ext cx="171460" cy="25638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0" name="Prostokąt 59">
              <a:extLst>
                <a:ext uri="{FF2B5EF4-FFF2-40B4-BE49-F238E27FC236}">
                  <a16:creationId xmlns:a16="http://schemas.microsoft.com/office/drawing/2014/main" id="{D69668D5-6DF0-4C4C-B601-D425BCB6DA1F}"/>
                </a:ext>
              </a:extLst>
            </p:cNvPr>
            <p:cNvSpPr/>
            <p:nvPr userDrawn="1"/>
          </p:nvSpPr>
          <p:spPr>
            <a:xfrm>
              <a:off x="684222" y="-1"/>
              <a:ext cx="256381" cy="16827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2" name="Prostokąt 61">
              <a:extLst>
                <a:ext uri="{FF2B5EF4-FFF2-40B4-BE49-F238E27FC236}">
                  <a16:creationId xmlns:a16="http://schemas.microsoft.com/office/drawing/2014/main" id="{5BF7E3C2-1C5F-4681-88E5-D3C0591E5522}"/>
                </a:ext>
              </a:extLst>
            </p:cNvPr>
            <p:cNvSpPr/>
            <p:nvPr userDrawn="1"/>
          </p:nvSpPr>
          <p:spPr>
            <a:xfrm>
              <a:off x="174626" y="945355"/>
              <a:ext cx="256381" cy="256381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4" name="Prostokąt 63">
              <a:extLst>
                <a:ext uri="{FF2B5EF4-FFF2-40B4-BE49-F238E27FC236}">
                  <a16:creationId xmlns:a16="http://schemas.microsoft.com/office/drawing/2014/main" id="{CCF6A8C0-C5B7-4F47-94FB-FF7A448FEF36}"/>
                </a:ext>
              </a:extLst>
            </p:cNvPr>
            <p:cNvSpPr/>
            <p:nvPr/>
          </p:nvSpPr>
          <p:spPr>
            <a:xfrm>
              <a:off x="171459" y="688973"/>
              <a:ext cx="256381" cy="25638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sp>
        <p:nvSpPr>
          <p:cNvPr id="12" name="Prostokąt 11">
            <a:extLst>
              <a:ext uri="{FF2B5EF4-FFF2-40B4-BE49-F238E27FC236}">
                <a16:creationId xmlns:a16="http://schemas.microsoft.com/office/drawing/2014/main" id="{1292CDC6-DAE2-4C96-8999-9BA000EB0919}"/>
              </a:ext>
            </a:extLst>
          </p:cNvPr>
          <p:cNvSpPr/>
          <p:nvPr/>
        </p:nvSpPr>
        <p:spPr>
          <a:xfrm>
            <a:off x="-1" y="2012353"/>
            <a:ext cx="299650" cy="42360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3E8855DC-1651-464D-B0A3-AA211A60D3D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999" y="1519447"/>
            <a:ext cx="2190750" cy="326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425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Obraz 34">
            <a:extLst>
              <a:ext uri="{FF2B5EF4-FFF2-40B4-BE49-F238E27FC236}">
                <a16:creationId xmlns:a16="http://schemas.microsoft.com/office/drawing/2014/main" id="{B45E8D2E-32F1-43BD-93FD-796800EB9AC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 amt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5466"/>
          <a:stretch/>
        </p:blipFill>
        <p:spPr>
          <a:xfrm>
            <a:off x="8509697" y="3724606"/>
            <a:ext cx="3682303" cy="3133394"/>
          </a:xfrm>
          <a:prstGeom prst="rect">
            <a:avLst/>
          </a:prstGeom>
          <a:effectLst/>
        </p:spPr>
      </p:pic>
      <p:sp>
        <p:nvSpPr>
          <p:cNvPr id="34" name="Prostokąt 33">
            <a:extLst>
              <a:ext uri="{FF2B5EF4-FFF2-40B4-BE49-F238E27FC236}">
                <a16:creationId xmlns:a16="http://schemas.microsoft.com/office/drawing/2014/main" id="{3E6D00E6-FA8D-4927-99F7-9274E4284B1F}"/>
              </a:ext>
            </a:extLst>
          </p:cNvPr>
          <p:cNvSpPr/>
          <p:nvPr/>
        </p:nvSpPr>
        <p:spPr>
          <a:xfrm>
            <a:off x="299649" y="1611948"/>
            <a:ext cx="6929826" cy="481742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pl-PL" dirty="0">
                <a:solidFill>
                  <a:schemeClr val="tx1"/>
                </a:solidFill>
              </a:rPr>
              <a:t>Bieżące kierunki: które zakładają zwiększenie skuteczności kontroli zachowaniem pieczarki przez technologa poprzez sterowanie mikroklimatem z wykorzystaniem:</a:t>
            </a:r>
          </a:p>
          <a:p>
            <a:pPr lvl="1"/>
            <a:r>
              <a:rPr lang="pl-PL" dirty="0">
                <a:solidFill>
                  <a:schemeClr val="tx1"/>
                </a:solidFill>
              </a:rPr>
              <a:t>a. Priorytetu wilgotności względnej lub bezwzględnej poprzez regulowania poziomu wilgotności powietrza - w pierwszej kolejności poprzez zwilżanie posadzki i utrzymanie suchego rękawa.</a:t>
            </a:r>
          </a:p>
          <a:p>
            <a:pPr lvl="1"/>
            <a:r>
              <a:rPr lang="pl-PL" dirty="0">
                <a:solidFill>
                  <a:schemeClr val="tx1"/>
                </a:solidFill>
              </a:rPr>
              <a:t>b. Stały ruch powietrza ze stabilnym nadciśnieniem.</a:t>
            </a:r>
          </a:p>
          <a:p>
            <a:pPr lvl="1"/>
            <a:r>
              <a:rPr lang="pl-PL" dirty="0">
                <a:solidFill>
                  <a:schemeClr val="tx1"/>
                </a:solidFill>
              </a:rPr>
              <a:t>c. Szeroki zakres dopuszczalnych zmian poziomu dwutlenku węgla.</a:t>
            </a:r>
          </a:p>
          <a:p>
            <a:pPr lvl="1"/>
            <a:endParaRPr lang="pl-PL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r>
              <a:rPr lang="pl-PL" dirty="0">
                <a:solidFill>
                  <a:schemeClr val="tx1"/>
                </a:solidFill>
              </a:rPr>
              <a:t>Perspektywiczne kierunki, które zakładają opracowanie użytecznego narzędzia cyfrowego - asystenta technologa uprawy pieczarki wspomagającego kontrolą przebiegu procesu uprawy w czasie rzeczywistym.</a:t>
            </a:r>
          </a:p>
          <a:p>
            <a:endParaRPr lang="pl-PL" dirty="0">
              <a:solidFill>
                <a:schemeClr val="tx1"/>
              </a:solidFill>
            </a:endParaRPr>
          </a:p>
          <a:p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77332A11-1243-40FA-B372-4F1532C51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78" y="168275"/>
            <a:ext cx="9613487" cy="721837"/>
          </a:xfrm>
          <a:noFill/>
          <a:ln>
            <a:noFill/>
          </a:ln>
        </p:spPr>
        <p:txBody>
          <a:bodyPr/>
          <a:lstStyle/>
          <a:p>
            <a:r>
              <a:rPr lang="pl-PL" dirty="0"/>
              <a:t>KIERUNKI ROZWOJOWE STEROWANIA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83CC2400-D740-4925-B3BA-A86BC813099D}"/>
              </a:ext>
            </a:extLst>
          </p:cNvPr>
          <p:cNvSpPr/>
          <p:nvPr/>
        </p:nvSpPr>
        <p:spPr>
          <a:xfrm>
            <a:off x="1030278" y="930577"/>
            <a:ext cx="9613487" cy="5311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2" name="Prostokąt 31">
            <a:extLst>
              <a:ext uri="{FF2B5EF4-FFF2-40B4-BE49-F238E27FC236}">
                <a16:creationId xmlns:a16="http://schemas.microsoft.com/office/drawing/2014/main" id="{0C68425D-7B3B-4819-8D7A-3F645800E1A1}"/>
              </a:ext>
            </a:extLst>
          </p:cNvPr>
          <p:cNvSpPr/>
          <p:nvPr/>
        </p:nvSpPr>
        <p:spPr>
          <a:xfrm>
            <a:off x="684221" y="890112"/>
            <a:ext cx="7173525" cy="473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43" name="Grupa 42">
            <a:extLst>
              <a:ext uri="{FF2B5EF4-FFF2-40B4-BE49-F238E27FC236}">
                <a16:creationId xmlns:a16="http://schemas.microsoft.com/office/drawing/2014/main" id="{7BC66A8E-A3B9-4EF0-BEEB-064A40DD3339}"/>
              </a:ext>
            </a:extLst>
          </p:cNvPr>
          <p:cNvGrpSpPr/>
          <p:nvPr/>
        </p:nvGrpSpPr>
        <p:grpSpPr>
          <a:xfrm>
            <a:off x="11353800" y="-1"/>
            <a:ext cx="838200" cy="6858000"/>
            <a:chOff x="11353800" y="-1"/>
            <a:chExt cx="838200" cy="6858000"/>
          </a:xfrm>
        </p:grpSpPr>
        <p:sp>
          <p:nvSpPr>
            <p:cNvPr id="45" name="Prostokąt 44">
              <a:extLst>
                <a:ext uri="{FF2B5EF4-FFF2-40B4-BE49-F238E27FC236}">
                  <a16:creationId xmlns:a16="http://schemas.microsoft.com/office/drawing/2014/main" id="{86DC1BA9-8386-403A-9189-1DA0B1CBD342}"/>
                </a:ext>
              </a:extLst>
            </p:cNvPr>
            <p:cNvSpPr/>
            <p:nvPr userDrawn="1"/>
          </p:nvSpPr>
          <p:spPr>
            <a:xfrm flipV="1">
              <a:off x="11353800" y="-1"/>
              <a:ext cx="8382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48" name="Grafika 47">
              <a:extLst>
                <a:ext uri="{FF2B5EF4-FFF2-40B4-BE49-F238E27FC236}">
                  <a16:creationId xmlns:a16="http://schemas.microsoft.com/office/drawing/2014/main" id="{F31DCDFB-BFC5-4045-9C60-874E30E9B41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1426718" y="173691"/>
              <a:ext cx="692364" cy="382868"/>
            </a:xfrm>
            <a:prstGeom prst="rect">
              <a:avLst/>
            </a:prstGeom>
          </p:spPr>
        </p:pic>
      </p:grpSp>
      <p:grpSp>
        <p:nvGrpSpPr>
          <p:cNvPr id="5" name="Grupa 4">
            <a:extLst>
              <a:ext uri="{FF2B5EF4-FFF2-40B4-BE49-F238E27FC236}">
                <a16:creationId xmlns:a16="http://schemas.microsoft.com/office/drawing/2014/main" id="{1909B82D-056F-46CA-8E38-D6CAB03B56C9}"/>
              </a:ext>
            </a:extLst>
          </p:cNvPr>
          <p:cNvGrpSpPr/>
          <p:nvPr/>
        </p:nvGrpSpPr>
        <p:grpSpPr>
          <a:xfrm>
            <a:off x="-1" y="-1"/>
            <a:ext cx="940604" cy="1201737"/>
            <a:chOff x="-1" y="-1"/>
            <a:chExt cx="940604" cy="1201737"/>
          </a:xfrm>
        </p:grpSpPr>
        <p:sp>
          <p:nvSpPr>
            <p:cNvPr id="53" name="Prostokąt 52">
              <a:extLst>
                <a:ext uri="{FF2B5EF4-FFF2-40B4-BE49-F238E27FC236}">
                  <a16:creationId xmlns:a16="http://schemas.microsoft.com/office/drawing/2014/main" id="{128BCC96-F026-456A-A885-C7789BFEC20E}"/>
                </a:ext>
              </a:extLst>
            </p:cNvPr>
            <p:cNvSpPr/>
            <p:nvPr userDrawn="1"/>
          </p:nvSpPr>
          <p:spPr>
            <a:xfrm>
              <a:off x="0" y="168276"/>
              <a:ext cx="171460" cy="25638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4" name="Prostokąt 53">
              <a:extLst>
                <a:ext uri="{FF2B5EF4-FFF2-40B4-BE49-F238E27FC236}">
                  <a16:creationId xmlns:a16="http://schemas.microsoft.com/office/drawing/2014/main" id="{03F23E3A-13CF-42FA-ABD6-F5E774F9625F}"/>
                </a:ext>
              </a:extLst>
            </p:cNvPr>
            <p:cNvSpPr/>
            <p:nvPr userDrawn="1"/>
          </p:nvSpPr>
          <p:spPr>
            <a:xfrm>
              <a:off x="171460" y="424657"/>
              <a:ext cx="256381" cy="25638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5" name="Prostokąt 54">
              <a:extLst>
                <a:ext uri="{FF2B5EF4-FFF2-40B4-BE49-F238E27FC236}">
                  <a16:creationId xmlns:a16="http://schemas.microsoft.com/office/drawing/2014/main" id="{698B5D45-BE1F-4E53-BD7A-29DF376EA529}"/>
                </a:ext>
              </a:extLst>
            </p:cNvPr>
            <p:cNvSpPr/>
            <p:nvPr userDrawn="1"/>
          </p:nvSpPr>
          <p:spPr>
            <a:xfrm>
              <a:off x="171460" y="-1"/>
              <a:ext cx="256381" cy="16827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6" name="Prostokąt 55">
              <a:extLst>
                <a:ext uri="{FF2B5EF4-FFF2-40B4-BE49-F238E27FC236}">
                  <a16:creationId xmlns:a16="http://schemas.microsoft.com/office/drawing/2014/main" id="{6C13D4CB-7E09-4DF1-BE0A-25DDAED9D34E}"/>
                </a:ext>
              </a:extLst>
            </p:cNvPr>
            <p:cNvSpPr/>
            <p:nvPr userDrawn="1"/>
          </p:nvSpPr>
          <p:spPr>
            <a:xfrm>
              <a:off x="427841" y="681038"/>
              <a:ext cx="256381" cy="25638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7" name="Prostokąt 56">
              <a:extLst>
                <a:ext uri="{FF2B5EF4-FFF2-40B4-BE49-F238E27FC236}">
                  <a16:creationId xmlns:a16="http://schemas.microsoft.com/office/drawing/2014/main" id="{CF7BA8F2-A388-40C4-B448-B17109152F7D}"/>
                </a:ext>
              </a:extLst>
            </p:cNvPr>
            <p:cNvSpPr/>
            <p:nvPr userDrawn="1"/>
          </p:nvSpPr>
          <p:spPr>
            <a:xfrm>
              <a:off x="427841" y="172244"/>
              <a:ext cx="256381" cy="256381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8" name="Prostokąt 57">
              <a:extLst>
                <a:ext uri="{FF2B5EF4-FFF2-40B4-BE49-F238E27FC236}">
                  <a16:creationId xmlns:a16="http://schemas.microsoft.com/office/drawing/2014/main" id="{F59F4A4E-A5AE-4A61-95E6-1F99D6B0F691}"/>
                </a:ext>
              </a:extLst>
            </p:cNvPr>
            <p:cNvSpPr/>
            <p:nvPr userDrawn="1"/>
          </p:nvSpPr>
          <p:spPr>
            <a:xfrm>
              <a:off x="684222" y="432593"/>
              <a:ext cx="256381" cy="25638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9" name="Prostokąt 58">
              <a:extLst>
                <a:ext uri="{FF2B5EF4-FFF2-40B4-BE49-F238E27FC236}">
                  <a16:creationId xmlns:a16="http://schemas.microsoft.com/office/drawing/2014/main" id="{F2E9B19A-53DE-469A-B84F-34C89073BD6D}"/>
                </a:ext>
              </a:extLst>
            </p:cNvPr>
            <p:cNvSpPr/>
            <p:nvPr userDrawn="1"/>
          </p:nvSpPr>
          <p:spPr>
            <a:xfrm>
              <a:off x="-1" y="688974"/>
              <a:ext cx="171460" cy="25638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0" name="Prostokąt 59">
              <a:extLst>
                <a:ext uri="{FF2B5EF4-FFF2-40B4-BE49-F238E27FC236}">
                  <a16:creationId xmlns:a16="http://schemas.microsoft.com/office/drawing/2014/main" id="{D69668D5-6DF0-4C4C-B601-D425BCB6DA1F}"/>
                </a:ext>
              </a:extLst>
            </p:cNvPr>
            <p:cNvSpPr/>
            <p:nvPr userDrawn="1"/>
          </p:nvSpPr>
          <p:spPr>
            <a:xfrm>
              <a:off x="684222" y="-1"/>
              <a:ext cx="256381" cy="16827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2" name="Prostokąt 61">
              <a:extLst>
                <a:ext uri="{FF2B5EF4-FFF2-40B4-BE49-F238E27FC236}">
                  <a16:creationId xmlns:a16="http://schemas.microsoft.com/office/drawing/2014/main" id="{5BF7E3C2-1C5F-4681-88E5-D3C0591E5522}"/>
                </a:ext>
              </a:extLst>
            </p:cNvPr>
            <p:cNvSpPr/>
            <p:nvPr userDrawn="1"/>
          </p:nvSpPr>
          <p:spPr>
            <a:xfrm>
              <a:off x="174626" y="945355"/>
              <a:ext cx="256381" cy="256381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4" name="Prostokąt 63">
              <a:extLst>
                <a:ext uri="{FF2B5EF4-FFF2-40B4-BE49-F238E27FC236}">
                  <a16:creationId xmlns:a16="http://schemas.microsoft.com/office/drawing/2014/main" id="{CCF6A8C0-C5B7-4F47-94FB-FF7A448FEF36}"/>
                </a:ext>
              </a:extLst>
            </p:cNvPr>
            <p:cNvSpPr/>
            <p:nvPr/>
          </p:nvSpPr>
          <p:spPr>
            <a:xfrm>
              <a:off x="171459" y="688973"/>
              <a:ext cx="256381" cy="25638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sp>
        <p:nvSpPr>
          <p:cNvPr id="12" name="Prostokąt 11">
            <a:extLst>
              <a:ext uri="{FF2B5EF4-FFF2-40B4-BE49-F238E27FC236}">
                <a16:creationId xmlns:a16="http://schemas.microsoft.com/office/drawing/2014/main" id="{1292CDC6-DAE2-4C96-8999-9BA000EB0919}"/>
              </a:ext>
            </a:extLst>
          </p:cNvPr>
          <p:cNvSpPr/>
          <p:nvPr/>
        </p:nvSpPr>
        <p:spPr>
          <a:xfrm>
            <a:off x="-1" y="2012353"/>
            <a:ext cx="299650" cy="42360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A168DD9B-2B67-4545-9630-255372F121F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4549" y="1659256"/>
            <a:ext cx="3494384" cy="2560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250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Motyw pakietu Office">
  <a:themeElements>
    <a:clrScheme name="LAB-EL">
      <a:dk1>
        <a:sysClr val="windowText" lastClr="000000"/>
      </a:dk1>
      <a:lt1>
        <a:sysClr val="window" lastClr="FFFFFF"/>
      </a:lt1>
      <a:dk2>
        <a:srgbClr val="808080"/>
      </a:dk2>
      <a:lt2>
        <a:srgbClr val="CCCCCC"/>
      </a:lt2>
      <a:accent1>
        <a:srgbClr val="E30016"/>
      </a:accent1>
      <a:accent2>
        <a:srgbClr val="009FE3"/>
      </a:accent2>
      <a:accent3>
        <a:srgbClr val="005EAD"/>
      </a:accent3>
      <a:accent4>
        <a:srgbClr val="4D4D4D"/>
      </a:accent4>
      <a:accent5>
        <a:srgbClr val="CCCCCC"/>
      </a:accent5>
      <a:accent6>
        <a:srgbClr val="F2F2F2"/>
      </a:accent6>
      <a:hlink>
        <a:srgbClr val="005EAD"/>
      </a:hlink>
      <a:folHlink>
        <a:srgbClr val="954F72"/>
      </a:folHlink>
    </a:clrScheme>
    <a:fontScheme name="LAB-EL 1">
      <a:majorFont>
        <a:latin typeface="Myriad Pro Cond"/>
        <a:ea typeface=""/>
        <a:cs typeface=""/>
      </a:majorFont>
      <a:minorFont>
        <a:latin typeface="Myriad Pro Cond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4139</TotalTime>
  <Words>2004</Words>
  <Application>Microsoft Office PowerPoint</Application>
  <PresentationFormat>Panoramiczny</PresentationFormat>
  <Paragraphs>256</Paragraphs>
  <Slides>30</Slides>
  <Notes>5</Notes>
  <HiddenSlides>0</HiddenSlides>
  <MMClips>1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30</vt:i4>
      </vt:variant>
    </vt:vector>
  </HeadingPairs>
  <TitlesOfParts>
    <vt:vector size="36" baseType="lpstr">
      <vt:lpstr>Calibri</vt:lpstr>
      <vt:lpstr>Myriad Pro Cond</vt:lpstr>
      <vt:lpstr>Arial</vt:lpstr>
      <vt:lpstr>Acumin Pro Condensed</vt:lpstr>
      <vt:lpstr>Wingdings</vt:lpstr>
      <vt:lpstr>Motyw pakietu Office</vt:lpstr>
      <vt:lpstr>Prezentacja programu PowerPoint</vt:lpstr>
      <vt:lpstr>Prezentacja programu PowerPoint</vt:lpstr>
      <vt:lpstr>KIM JESTEŚMY</vt:lpstr>
      <vt:lpstr>MUSHROOM COMMANDER</vt:lpstr>
      <vt:lpstr>MUSHROOM COMMANDER</vt:lpstr>
      <vt:lpstr>TRENDY ROZWOJOWE</vt:lpstr>
      <vt:lpstr>CEL STEROWANIA</vt:lpstr>
      <vt:lpstr>CEL STEROWANIA</vt:lpstr>
      <vt:lpstr>KIERUNKI ROZWOJOWE STEROWANIA</vt:lpstr>
      <vt:lpstr>SYSTEM DOWILŻANIA POSADZKOWEGO</vt:lpstr>
      <vt:lpstr>SYSTEM DOWILŻANIA POSADZKOWEGO</vt:lpstr>
      <vt:lpstr>UTRZYMYWANIE STAŁEGO NADCIŚNIENIA</vt:lpstr>
      <vt:lpstr>SYSTEM REJESTRACJI ZDJĘĆ</vt:lpstr>
      <vt:lpstr>SYSTEM REJESTRACJI ZDJĘĆ</vt:lpstr>
      <vt:lpstr>SYSTEM REJESTRACJI NOTATEK</vt:lpstr>
      <vt:lpstr>WYKORZYSTANIE POWIETRZA ZEWNĘTRZNEGO</vt:lpstr>
      <vt:lpstr>KONTROLOWANE PODLEWANIE</vt:lpstr>
      <vt:lpstr>KONTROLOWANE MEDIA - ZUŻYCIE</vt:lpstr>
      <vt:lpstr>KONTROLOWANE MEDIA – WODA ZE STUDNI</vt:lpstr>
      <vt:lpstr>PŁUCZKA CO2</vt:lpstr>
      <vt:lpstr>PROCEDURY REGULACJI</vt:lpstr>
      <vt:lpstr>II. SYSTEM KOMPUTEROWEGO WSPARCIA</vt:lpstr>
      <vt:lpstr>II. SYSTEM KOMPUTEROWEGO WSPARCIA</vt:lpstr>
      <vt:lpstr>III. AUTONOMICZNY SYSTEM STEROWANIA</vt:lpstr>
      <vt:lpstr>III. AUTONOMICZNY SYSTEM STEROWANIA</vt:lpstr>
      <vt:lpstr>KOMPUTERY KWANTOWE</vt:lpstr>
      <vt:lpstr>NASZE USŁUGI</vt:lpstr>
      <vt:lpstr>DLACZEGO WARTO WYBRAĆ LAB-EL?</vt:lpstr>
      <vt:lpstr>ZAUFALI NAM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Łukasz Szwed</dc:creator>
  <cp:lastModifiedBy>Anlo</cp:lastModifiedBy>
  <cp:revision>273</cp:revision>
  <dcterms:created xsi:type="dcterms:W3CDTF">2019-07-25T06:55:06Z</dcterms:created>
  <dcterms:modified xsi:type="dcterms:W3CDTF">2019-09-26T11:04:30Z</dcterms:modified>
</cp:coreProperties>
</file>