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355" r:id="rId3"/>
    <p:sldId id="346" r:id="rId4"/>
    <p:sldId id="345" r:id="rId5"/>
    <p:sldId id="357" r:id="rId6"/>
    <p:sldId id="350" r:id="rId7"/>
    <p:sldId id="352" r:id="rId8"/>
    <p:sldId id="351" r:id="rId9"/>
    <p:sldId id="339" r:id="rId10"/>
    <p:sldId id="354" r:id="rId11"/>
    <p:sldId id="353" r:id="rId12"/>
    <p:sldId id="340" r:id="rId13"/>
    <p:sldId id="342" r:id="rId14"/>
    <p:sldId id="348" r:id="rId15"/>
    <p:sldId id="349" r:id="rId16"/>
    <p:sldId id="347" r:id="rId17"/>
    <p:sldId id="343" r:id="rId18"/>
    <p:sldId id="356" r:id="rId19"/>
    <p:sldId id="358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BBB9"/>
    <a:srgbClr val="810519"/>
    <a:srgbClr val="0470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Világos stílus 2 – 2. jelölőszín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2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127CE-C54E-4C21-A4FC-4336EA83B9B7}" type="datetimeFigureOut">
              <a:rPr lang="hu-HU" smtClean="0"/>
              <a:t>2019. 09. 29.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5E307B-90F1-4AD6-A757-22C98FF16C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8262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FDDC2C92-5D1C-4E8F-A133-E7317DD9A4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74700" indent="-296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92213" indent="-2381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70050" indent="-2381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47888" indent="-2381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05088" indent="-2381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62288" indent="-2381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19488" indent="-2381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76688" indent="-2381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36465E6-AB86-4473-9812-4286A35635AD}" type="slidenum">
              <a:rPr lang="hu-HU" altLang="hu-HU" sz="1300" smtClean="0"/>
              <a:pPr>
                <a:spcBef>
                  <a:spcPct val="0"/>
                </a:spcBef>
              </a:pPr>
              <a:t>9</a:t>
            </a:fld>
            <a:endParaRPr lang="hu-HU" altLang="hu-HU" sz="13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D9F439EE-3F00-4332-A8D5-2FBA334FDB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2BE9D10C-AB2F-43B2-ACC6-276EA0EEA5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38125" indent="-238125" eaLnBrk="1" hangingPunct="1"/>
            <a:endParaRPr lang="hu-HU" altLang="hu-H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213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2FD5-9D51-490F-B8D8-BD7B3D157484}" type="datetimeFigureOut">
              <a:rPr lang="hu-HU" smtClean="0"/>
              <a:t>2019. 09. 29.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C6B3-137F-49A1-9B8D-8E32892BE8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33511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2FD5-9D51-490F-B8D8-BD7B3D157484}" type="datetimeFigureOut">
              <a:rPr lang="hu-HU" smtClean="0"/>
              <a:t>2019. 09. 29.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C6B3-137F-49A1-9B8D-8E32892BE8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8938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2FD5-9D51-490F-B8D8-BD7B3D157484}" type="datetimeFigureOut">
              <a:rPr lang="hu-HU" smtClean="0"/>
              <a:t>2019. 09. 29.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C6B3-137F-49A1-9B8D-8E32892BE8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30444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2FD5-9D51-490F-B8D8-BD7B3D157484}" type="datetimeFigureOut">
              <a:rPr lang="hu-HU" smtClean="0"/>
              <a:t>2019. 09. 29.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C6B3-137F-49A1-9B8D-8E32892BE8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77050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2FD5-9D51-490F-B8D8-BD7B3D157484}" type="datetimeFigureOut">
              <a:rPr lang="hu-HU" smtClean="0"/>
              <a:t>2019. 09. 29.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C6B3-137F-49A1-9B8D-8E32892BE8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6937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2FD5-9D51-490F-B8D8-BD7B3D157484}" type="datetimeFigureOut">
              <a:rPr lang="hu-HU" smtClean="0"/>
              <a:t>2019. 09. 29.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C6B3-137F-49A1-9B8D-8E32892BE8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6440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2FD5-9D51-490F-B8D8-BD7B3D157484}" type="datetimeFigureOut">
              <a:rPr lang="hu-HU" smtClean="0"/>
              <a:t>2019. 09. 29.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C6B3-137F-49A1-9B8D-8E32892BE8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17474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2FD5-9D51-490F-B8D8-BD7B3D157484}" type="datetimeFigureOut">
              <a:rPr lang="hu-HU" smtClean="0"/>
              <a:t>2019. 09. 29.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C6B3-137F-49A1-9B8D-8E32892BE8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81779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2FD5-9D51-490F-B8D8-BD7B3D157484}" type="datetimeFigureOut">
              <a:rPr lang="hu-HU" smtClean="0"/>
              <a:t>2019. 09. 29.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C6B3-137F-49A1-9B8D-8E32892BE8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2337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2FD5-9D51-490F-B8D8-BD7B3D157484}" type="datetimeFigureOut">
              <a:rPr lang="hu-HU" smtClean="0"/>
              <a:t>2019. 09. 29.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C6B3-137F-49A1-9B8D-8E32892BE8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7043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2FD5-9D51-490F-B8D8-BD7B3D157484}" type="datetimeFigureOut">
              <a:rPr lang="hu-HU" smtClean="0"/>
              <a:t>2019. 09. 29.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C6B3-137F-49A1-9B8D-8E32892BE8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96830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E2FD5-9D51-490F-B8D8-BD7B3D157484}" type="datetimeFigureOut">
              <a:rPr lang="hu-HU" smtClean="0"/>
              <a:t>2019. 09. 29.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DC6B3-137F-49A1-9B8D-8E32892BE8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7667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71C872A-99C0-425B-93B3-AC610C12B2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207" y="1641160"/>
            <a:ext cx="5552388" cy="13280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0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Bacterial diseases in mushroom production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6965353-F385-4135-BF60-35A678D575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4207" y="4109311"/>
            <a:ext cx="4786993" cy="23862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2000" b="1" dirty="0"/>
              <a:t>András Geösel </a:t>
            </a:r>
            <a:r>
              <a:rPr lang="en-US" sz="2000" dirty="0"/>
              <a:t>PhD</a:t>
            </a:r>
          </a:p>
          <a:p>
            <a:pPr algn="l"/>
            <a:r>
              <a:rPr lang="hu-HU" sz="1600" dirty="0" err="1"/>
              <a:t>associate</a:t>
            </a:r>
            <a:r>
              <a:rPr lang="hu-HU" sz="1600" dirty="0"/>
              <a:t> professor</a:t>
            </a:r>
            <a:r>
              <a:rPr lang="en-US" sz="1600" dirty="0"/>
              <a:t>, head of department</a:t>
            </a:r>
          </a:p>
          <a:p>
            <a:pPr algn="l"/>
            <a:r>
              <a:rPr lang="en-US" sz="1600" dirty="0" err="1"/>
              <a:t>Szent</a:t>
            </a:r>
            <a:r>
              <a:rPr lang="en-US" sz="1600" dirty="0"/>
              <a:t> </a:t>
            </a:r>
            <a:r>
              <a:rPr lang="en-US" sz="1600" dirty="0" err="1"/>
              <a:t>István</a:t>
            </a:r>
            <a:r>
              <a:rPr lang="en-US" sz="1600" dirty="0"/>
              <a:t> University</a:t>
            </a:r>
          </a:p>
          <a:p>
            <a:pPr algn="l"/>
            <a:r>
              <a:rPr lang="en-US" sz="1600" dirty="0"/>
              <a:t>Department of Vegetable and Mushroom Growing</a:t>
            </a:r>
            <a:endParaRPr lang="en-US" sz="135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C6A2225-94AF-4BC4-98F4-77746E7B1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67300" y="0"/>
            <a:ext cx="4076697" cy="3156030"/>
          </a:xfrm>
          <a:custGeom>
            <a:avLst/>
            <a:gdLst>
              <a:gd name="connsiteX0" fmla="*/ 192227 w 4666892"/>
              <a:gd name="connsiteY0" fmla="*/ 0 h 3612937"/>
              <a:gd name="connsiteX1" fmla="*/ 4666892 w 4666892"/>
              <a:gd name="connsiteY1" fmla="*/ 0 h 3612937"/>
              <a:gd name="connsiteX2" fmla="*/ 4666892 w 4666892"/>
              <a:gd name="connsiteY2" fmla="*/ 2643684 h 3612937"/>
              <a:gd name="connsiteX3" fmla="*/ 4657487 w 4666892"/>
              <a:gd name="connsiteY3" fmla="*/ 2656262 h 3612937"/>
              <a:gd name="connsiteX4" fmla="*/ 2628900 w 4666892"/>
              <a:gd name="connsiteY4" fmla="*/ 3612937 h 3612937"/>
              <a:gd name="connsiteX5" fmla="*/ 0 w 4666892"/>
              <a:gd name="connsiteY5" fmla="*/ 984037 h 3612937"/>
              <a:gd name="connsiteX6" fmla="*/ 118190 w 4666892"/>
              <a:gd name="connsiteY6" fmla="*/ 202283 h 3612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66892" h="3612937">
                <a:moveTo>
                  <a:pt x="192227" y="0"/>
                </a:moveTo>
                <a:lnTo>
                  <a:pt x="4666892" y="0"/>
                </a:lnTo>
                <a:lnTo>
                  <a:pt x="4666892" y="2643684"/>
                </a:lnTo>
                <a:lnTo>
                  <a:pt x="4657487" y="2656262"/>
                </a:lnTo>
                <a:cubicBezTo>
                  <a:pt x="4175308" y="3240527"/>
                  <a:pt x="3445594" y="3612937"/>
                  <a:pt x="2628900" y="3612937"/>
                </a:cubicBezTo>
                <a:cubicBezTo>
                  <a:pt x="1176999" y="3612937"/>
                  <a:pt x="0" y="2435938"/>
                  <a:pt x="0" y="984037"/>
                </a:cubicBezTo>
                <a:cubicBezTo>
                  <a:pt x="0" y="711806"/>
                  <a:pt x="41379" y="449239"/>
                  <a:pt x="118190" y="2022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6EA0402-5843-4D53-BF9C-BE7205812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11191" y="0"/>
            <a:ext cx="3932809" cy="3012142"/>
          </a:xfrm>
          <a:custGeom>
            <a:avLst/>
            <a:gdLst>
              <a:gd name="connsiteX0" fmla="*/ 205627 w 4502173"/>
              <a:gd name="connsiteY0" fmla="*/ 0 h 3448219"/>
              <a:gd name="connsiteX1" fmla="*/ 4502173 w 4502173"/>
              <a:gd name="connsiteY1" fmla="*/ 0 h 3448219"/>
              <a:gd name="connsiteX2" fmla="*/ 4502173 w 4502173"/>
              <a:gd name="connsiteY2" fmla="*/ 2368934 h 3448219"/>
              <a:gd name="connsiteX3" fmla="*/ 4365663 w 4502173"/>
              <a:gd name="connsiteY3" fmla="*/ 2551486 h 3448219"/>
              <a:gd name="connsiteX4" fmla="*/ 2464181 w 4502173"/>
              <a:gd name="connsiteY4" fmla="*/ 3448219 h 3448219"/>
              <a:gd name="connsiteX5" fmla="*/ 0 w 4502173"/>
              <a:gd name="connsiteY5" fmla="*/ 984038 h 3448219"/>
              <a:gd name="connsiteX6" fmla="*/ 193648 w 4502173"/>
              <a:gd name="connsiteY6" fmla="*/ 24867 h 3448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02173" h="3448219">
                <a:moveTo>
                  <a:pt x="205627" y="0"/>
                </a:moveTo>
                <a:lnTo>
                  <a:pt x="4502173" y="0"/>
                </a:lnTo>
                <a:lnTo>
                  <a:pt x="4502173" y="2368934"/>
                </a:lnTo>
                <a:lnTo>
                  <a:pt x="4365663" y="2551486"/>
                </a:lnTo>
                <a:cubicBezTo>
                  <a:pt x="3913696" y="3099144"/>
                  <a:pt x="3229704" y="3448219"/>
                  <a:pt x="2464181" y="3448219"/>
                </a:cubicBezTo>
                <a:cubicBezTo>
                  <a:pt x="1103251" y="3448219"/>
                  <a:pt x="0" y="2344968"/>
                  <a:pt x="0" y="984038"/>
                </a:cubicBezTo>
                <a:cubicBezTo>
                  <a:pt x="0" y="643806"/>
                  <a:pt x="68954" y="319678"/>
                  <a:pt x="193648" y="2486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2C40EDF-D6FB-40E0-9561-A1118E1920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6242" y="961727"/>
            <a:ext cx="3001483" cy="577752"/>
          </a:xfrm>
          <a:prstGeom prst="rect">
            <a:avLst/>
          </a:pr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648F5915-2CE1-4F74-88C5-D4366893D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5000" y="4047759"/>
            <a:ext cx="3428995" cy="2810239"/>
          </a:xfrm>
          <a:custGeom>
            <a:avLst/>
            <a:gdLst>
              <a:gd name="connsiteX0" fmla="*/ 2070613 w 3587263"/>
              <a:gd name="connsiteY0" fmla="*/ 0 h 2939948"/>
              <a:gd name="connsiteX1" fmla="*/ 3534758 w 3587263"/>
              <a:gd name="connsiteY1" fmla="*/ 606469 h 2939948"/>
              <a:gd name="connsiteX2" fmla="*/ 3587263 w 3587263"/>
              <a:gd name="connsiteY2" fmla="*/ 664240 h 2939948"/>
              <a:gd name="connsiteX3" fmla="*/ 3587263 w 3587263"/>
              <a:gd name="connsiteY3" fmla="*/ 2939948 h 2939948"/>
              <a:gd name="connsiteX4" fmla="*/ 193241 w 3587263"/>
              <a:gd name="connsiteY4" fmla="*/ 2939948 h 2939948"/>
              <a:gd name="connsiteX5" fmla="*/ 162719 w 3587263"/>
              <a:gd name="connsiteY5" fmla="*/ 2876589 h 2939948"/>
              <a:gd name="connsiteX6" fmla="*/ 0 w 3587263"/>
              <a:gd name="connsiteY6" fmla="*/ 2070613 h 2939948"/>
              <a:gd name="connsiteX7" fmla="*/ 2070613 w 3587263"/>
              <a:gd name="connsiteY7" fmla="*/ 0 h 2939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87263" h="2939948">
                <a:moveTo>
                  <a:pt x="2070613" y="0"/>
                </a:moveTo>
                <a:cubicBezTo>
                  <a:pt x="2642397" y="0"/>
                  <a:pt x="3160050" y="231761"/>
                  <a:pt x="3534758" y="606469"/>
                </a:cubicBezTo>
                <a:lnTo>
                  <a:pt x="3587263" y="664240"/>
                </a:lnTo>
                <a:lnTo>
                  <a:pt x="3587263" y="2939948"/>
                </a:lnTo>
                <a:lnTo>
                  <a:pt x="193241" y="2939948"/>
                </a:lnTo>
                <a:lnTo>
                  <a:pt x="162719" y="2876589"/>
                </a:lnTo>
                <a:cubicBezTo>
                  <a:pt x="57940" y="2628865"/>
                  <a:pt x="0" y="2356505"/>
                  <a:pt x="0" y="2070613"/>
                </a:cubicBezTo>
                <a:cubicBezTo>
                  <a:pt x="0" y="927045"/>
                  <a:pt x="927045" y="0"/>
                  <a:pt x="2070613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1B43EC4-7D6F-44CA-82DD-103883D23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71852" y="4204611"/>
            <a:ext cx="3272146" cy="2653389"/>
          </a:xfrm>
          <a:custGeom>
            <a:avLst/>
            <a:gdLst>
              <a:gd name="connsiteX0" fmla="*/ 1906524 w 3423175"/>
              <a:gd name="connsiteY0" fmla="*/ 0 h 2775859"/>
              <a:gd name="connsiteX1" fmla="*/ 3377691 w 3423175"/>
              <a:gd name="connsiteY1" fmla="*/ 693798 h 2775859"/>
              <a:gd name="connsiteX2" fmla="*/ 3423175 w 3423175"/>
              <a:gd name="connsiteY2" fmla="*/ 754624 h 2775859"/>
              <a:gd name="connsiteX3" fmla="*/ 3423175 w 3423175"/>
              <a:gd name="connsiteY3" fmla="*/ 2775859 h 2775859"/>
              <a:gd name="connsiteX4" fmla="*/ 211114 w 3423175"/>
              <a:gd name="connsiteY4" fmla="*/ 2775859 h 2775859"/>
              <a:gd name="connsiteX5" fmla="*/ 149824 w 3423175"/>
              <a:gd name="connsiteY5" fmla="*/ 2648629 h 2775859"/>
              <a:gd name="connsiteX6" fmla="*/ 0 w 3423175"/>
              <a:gd name="connsiteY6" fmla="*/ 1906524 h 2775859"/>
              <a:gd name="connsiteX7" fmla="*/ 1906524 w 3423175"/>
              <a:gd name="connsiteY7" fmla="*/ 0 h 2775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3175" h="2775859">
                <a:moveTo>
                  <a:pt x="1906524" y="0"/>
                </a:moveTo>
                <a:cubicBezTo>
                  <a:pt x="2498805" y="0"/>
                  <a:pt x="3028006" y="270078"/>
                  <a:pt x="3377691" y="693798"/>
                </a:cubicBezTo>
                <a:lnTo>
                  <a:pt x="3423175" y="754624"/>
                </a:lnTo>
                <a:lnTo>
                  <a:pt x="3423175" y="2775859"/>
                </a:lnTo>
                <a:lnTo>
                  <a:pt x="211114" y="2775859"/>
                </a:lnTo>
                <a:lnTo>
                  <a:pt x="149824" y="2648629"/>
                </a:lnTo>
                <a:cubicBezTo>
                  <a:pt x="53349" y="2420536"/>
                  <a:pt x="0" y="2169760"/>
                  <a:pt x="0" y="1906524"/>
                </a:cubicBezTo>
                <a:cubicBezTo>
                  <a:pt x="0" y="853580"/>
                  <a:pt x="853580" y="0"/>
                  <a:pt x="190652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Kép 9">
            <a:extLst>
              <a:ext uri="{FF2B5EF4-FFF2-40B4-BE49-F238E27FC236}">
                <a16:creationId xmlns:a16="http://schemas.microsoft.com/office/drawing/2014/main" id="{350564A9-3DBE-47F7-B307-0B5E36453C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46508" y="5640863"/>
            <a:ext cx="2818383" cy="510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90044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2E6CDF4-FE9F-4649-ADCB-0F1983F5A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21" y="794907"/>
            <a:ext cx="3754752" cy="1325563"/>
          </a:xfrm>
        </p:spPr>
        <p:txBody>
          <a:bodyPr>
            <a:normAutofit/>
          </a:bodyPr>
          <a:lstStyle/>
          <a:p>
            <a:r>
              <a:rPr lang="hu-HU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Symptomps</a:t>
            </a:r>
            <a:endParaRPr lang="hu-H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B5C158-34D0-4A51-8ACC-1017C8006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938" y="3267908"/>
            <a:ext cx="4726347" cy="3181684"/>
          </a:xfrm>
        </p:spPr>
        <p:txBody>
          <a:bodyPr anchor="t">
            <a:normAutofit/>
          </a:bodyPr>
          <a:lstStyle/>
          <a:p>
            <a:pPr marL="57150" indent="-2857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hu-HU" dirty="0" err="1"/>
              <a:t>Yellow-brown</a:t>
            </a:r>
            <a:r>
              <a:rPr lang="hu-HU" dirty="0"/>
              <a:t> </a:t>
            </a:r>
            <a:r>
              <a:rPr lang="hu-HU" dirty="0" err="1"/>
              <a:t>spots</a:t>
            </a:r>
            <a:endParaRPr lang="hu-HU" dirty="0"/>
          </a:p>
          <a:p>
            <a:pPr marL="57150" indent="-2857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hu-HU" dirty="0" err="1"/>
              <a:t>Few</a:t>
            </a:r>
            <a:r>
              <a:rPr lang="hu-HU" dirty="0"/>
              <a:t> </a:t>
            </a:r>
            <a:r>
              <a:rPr lang="hu-HU" dirty="0" err="1"/>
              <a:t>millimeter</a:t>
            </a:r>
            <a:r>
              <a:rPr lang="hu-HU" dirty="0"/>
              <a:t> in </a:t>
            </a:r>
            <a:r>
              <a:rPr lang="hu-HU" dirty="0" err="1"/>
              <a:t>diameter</a:t>
            </a:r>
            <a:endParaRPr lang="hu-HU" dirty="0"/>
          </a:p>
          <a:p>
            <a:pPr marL="57150" indent="-2857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hu-HU" dirty="0" err="1"/>
              <a:t>Shallow</a:t>
            </a:r>
            <a:r>
              <a:rPr lang="hu-HU" dirty="0"/>
              <a:t> </a:t>
            </a:r>
            <a:r>
              <a:rPr lang="hu-HU" dirty="0" err="1"/>
              <a:t>crater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mushroom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4413" y="0"/>
            <a:ext cx="4629587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Tartalom helye 4" descr="A képen étel, beltéri, fal látható&#10;&#10;Automatikusan generált leírás">
            <a:extLst>
              <a:ext uri="{FF2B5EF4-FFF2-40B4-BE49-F238E27FC236}">
                <a16:creationId xmlns:a16="http://schemas.microsoft.com/office/drawing/2014/main" id="{4F9E1C6F-20F3-45A0-ADB8-CB6522FB0F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5884" y="0"/>
            <a:ext cx="4518116" cy="685799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855528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E898D046-8D91-4AE5-A348-80C31B298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0"/>
            <a:ext cx="9143980" cy="685799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4882442" y="2714171"/>
            <a:ext cx="4261558" cy="4150119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68580" tIns="34290" rIns="68580" bIns="34290" rtlCol="0" anchor="t">
            <a:normAutofit/>
          </a:bodyPr>
          <a:lstStyle/>
          <a:p>
            <a:pPr algn="ctr">
              <a:spcAft>
                <a:spcPts val="750"/>
              </a:spcAft>
              <a:buClr>
                <a:schemeClr val="tx1"/>
              </a:buClr>
              <a:buSzPct val="100000"/>
            </a:pPr>
            <a:endParaRPr lang="en-US" sz="1200" cap="all"/>
          </a:p>
        </p:txBody>
      </p:sp>
      <p:sp>
        <p:nvSpPr>
          <p:cNvPr id="11" name="Cím 1">
            <a:extLst>
              <a:ext uri="{FF2B5EF4-FFF2-40B4-BE49-F238E27FC236}">
                <a16:creationId xmlns:a16="http://schemas.microsoft.com/office/drawing/2014/main" id="{3BC9366E-20BF-4CE4-9CB7-93BF18D80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6779" y="3734093"/>
            <a:ext cx="4345757" cy="1375542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3200" b="1" dirty="0">
                <a:latin typeface="+mn-lt"/>
              </a:rPr>
              <a:t>Internal stalk necrosis </a:t>
            </a:r>
            <a:b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2400" b="1" i="1" dirty="0">
                <a:latin typeface="+mn-lt"/>
              </a:rPr>
              <a:t>(</a:t>
            </a:r>
            <a:r>
              <a:rPr lang="en-US" sz="2400" b="1" i="1" dirty="0" err="1">
                <a:latin typeface="+mn-lt"/>
              </a:rPr>
              <a:t>Ewingella</a:t>
            </a:r>
            <a:r>
              <a:rPr lang="en-US" sz="2400" b="1" i="1" dirty="0">
                <a:latin typeface="+mn-lt"/>
              </a:rPr>
              <a:t> </a:t>
            </a:r>
            <a:r>
              <a:rPr lang="en-US" sz="2400" b="1" i="1" dirty="0" err="1">
                <a:latin typeface="+mn-lt"/>
              </a:rPr>
              <a:t>americana</a:t>
            </a:r>
            <a:r>
              <a:rPr lang="en-US" sz="2400" b="1" i="1" dirty="0">
                <a:latin typeface="+mn-lt"/>
              </a:rPr>
              <a:t>)</a:t>
            </a:r>
            <a:endParaRPr lang="en-US" sz="3200" b="1" i="1" dirty="0">
              <a:latin typeface="+mn-l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10703" y="5154215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3293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 Box 13">
            <a:extLst>
              <a:ext uri="{FF2B5EF4-FFF2-40B4-BE49-F238E27FC236}">
                <a16:creationId xmlns:a16="http://schemas.microsoft.com/office/drawing/2014/main" id="{0598928A-4FD0-4C0F-BE0C-CA580ADEA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950" y="5999339"/>
            <a:ext cx="2584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1200" i="1" dirty="0" err="1">
                <a:latin typeface="Arial Narrow" panose="020B0606020202030204" pitchFamily="34" charset="0"/>
              </a:rPr>
              <a:t>Chart</a:t>
            </a:r>
            <a:r>
              <a:rPr lang="hu-HU" altLang="hu-HU" sz="1200" i="1" dirty="0">
                <a:latin typeface="Arial Narrow" panose="020B0606020202030204" pitchFamily="34" charset="0"/>
              </a:rPr>
              <a:t>: Fletcher J.T. and </a:t>
            </a:r>
            <a:r>
              <a:rPr lang="hu-HU" altLang="hu-HU" sz="1200" i="1" dirty="0" err="1">
                <a:latin typeface="Arial Narrow" panose="020B0606020202030204" pitchFamily="34" charset="0"/>
              </a:rPr>
              <a:t>Gaze</a:t>
            </a:r>
            <a:r>
              <a:rPr lang="hu-HU" altLang="hu-HU" sz="1200" i="1" dirty="0">
                <a:latin typeface="Arial Narrow" panose="020B0606020202030204" pitchFamily="34" charset="0"/>
              </a:rPr>
              <a:t> R.H. (2008)</a:t>
            </a:r>
            <a:r>
              <a:rPr lang="hu-HU" altLang="hu-HU" sz="1800" dirty="0"/>
              <a:t> </a:t>
            </a:r>
          </a:p>
        </p:txBody>
      </p:sp>
      <p:pic>
        <p:nvPicPr>
          <p:cNvPr id="17413" name="Picture 2">
            <a:extLst>
              <a:ext uri="{FF2B5EF4-FFF2-40B4-BE49-F238E27FC236}">
                <a16:creationId xmlns:a16="http://schemas.microsoft.com/office/drawing/2014/main" id="{18AA0DFD-BA82-4789-86EC-CD10B4FC6B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018" y="1065229"/>
            <a:ext cx="8946082" cy="5005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CEE8CF50-3D4A-4D2C-A60B-8636ADFB5B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3828" y="6184283"/>
            <a:ext cx="3500172" cy="67371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ím 1">
            <a:extLst>
              <a:ext uri="{FF2B5EF4-FFF2-40B4-BE49-F238E27FC236}">
                <a16:creationId xmlns:a16="http://schemas.microsoft.com/office/drawing/2014/main" id="{7F203C13-19D8-4D93-8001-4F31C0A7A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36" y="4464043"/>
            <a:ext cx="6212264" cy="12523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Scaling </a:t>
            </a:r>
            <a:br>
              <a:rPr lang="hu-H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abiotic</a:t>
            </a:r>
            <a:r>
              <a:rPr lang="hu-H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disorder</a:t>
            </a:r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D5C3FE89-A0B6-4C0E-A1F2-7CA2025B3A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1"/>
            <a:ext cx="2764077" cy="3014906"/>
          </a:xfrm>
          <a:custGeom>
            <a:avLst/>
            <a:gdLst>
              <a:gd name="connsiteX0" fmla="*/ 0 w 3156092"/>
              <a:gd name="connsiteY0" fmla="*/ 0 h 3442494"/>
              <a:gd name="connsiteX1" fmla="*/ 2765641 w 3156092"/>
              <a:gd name="connsiteY1" fmla="*/ 0 h 3442494"/>
              <a:gd name="connsiteX2" fmla="*/ 2781296 w 3156092"/>
              <a:gd name="connsiteY2" fmla="*/ 20935 h 3442494"/>
              <a:gd name="connsiteX3" fmla="*/ 3156092 w 3156092"/>
              <a:gd name="connsiteY3" fmla="*/ 1247934 h 3442494"/>
              <a:gd name="connsiteX4" fmla="*/ 961532 w 3156092"/>
              <a:gd name="connsiteY4" fmla="*/ 3442494 h 3442494"/>
              <a:gd name="connsiteX5" fmla="*/ 107310 w 3156092"/>
              <a:gd name="connsiteY5" fmla="*/ 3270035 h 3442494"/>
              <a:gd name="connsiteX6" fmla="*/ 0 w 3156092"/>
              <a:gd name="connsiteY6" fmla="*/ 3218341 h 3442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56092" h="3442494">
                <a:moveTo>
                  <a:pt x="0" y="0"/>
                </a:moveTo>
                <a:lnTo>
                  <a:pt x="2765641" y="0"/>
                </a:lnTo>
                <a:lnTo>
                  <a:pt x="2781296" y="20935"/>
                </a:lnTo>
                <a:cubicBezTo>
                  <a:pt x="3017923" y="371189"/>
                  <a:pt x="3156092" y="793426"/>
                  <a:pt x="3156092" y="1247934"/>
                </a:cubicBezTo>
                <a:cubicBezTo>
                  <a:pt x="3156092" y="2459956"/>
                  <a:pt x="2173554" y="3442494"/>
                  <a:pt x="961532" y="3442494"/>
                </a:cubicBezTo>
                <a:cubicBezTo>
                  <a:pt x="658527" y="3442494"/>
                  <a:pt x="369864" y="3381086"/>
                  <a:pt x="107310" y="3270035"/>
                </a:cubicBezTo>
                <a:lnTo>
                  <a:pt x="0" y="3218341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8440" name="Picture 13" descr="IMG_6195">
            <a:extLst>
              <a:ext uri="{FF2B5EF4-FFF2-40B4-BE49-F238E27FC236}">
                <a16:creationId xmlns:a16="http://schemas.microsoft.com/office/drawing/2014/main" id="{F91D3EF4-2B2F-4658-A7FC-61E16BB60A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2632038" cy="2882876"/>
          </a:xfrm>
          <a:custGeom>
            <a:avLst/>
            <a:gdLst>
              <a:gd name="connsiteX0" fmla="*/ 0 w 3005349"/>
              <a:gd name="connsiteY0" fmla="*/ 0 h 3291750"/>
              <a:gd name="connsiteX1" fmla="*/ 2577617 w 3005349"/>
              <a:gd name="connsiteY1" fmla="*/ 0 h 3291750"/>
              <a:gd name="connsiteX2" fmla="*/ 2656297 w 3005349"/>
              <a:gd name="connsiteY2" fmla="*/ 105217 h 3291750"/>
              <a:gd name="connsiteX3" fmla="*/ 3005349 w 3005349"/>
              <a:gd name="connsiteY3" fmla="*/ 1247934 h 3291750"/>
              <a:gd name="connsiteX4" fmla="*/ 961533 w 3005349"/>
              <a:gd name="connsiteY4" fmla="*/ 3291750 h 3291750"/>
              <a:gd name="connsiteX5" fmla="*/ 165988 w 3005349"/>
              <a:gd name="connsiteY5" fmla="*/ 3131137 h 3291750"/>
              <a:gd name="connsiteX6" fmla="*/ 0 w 3005349"/>
              <a:gd name="connsiteY6" fmla="*/ 3051176 h 329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05349" h="3291750">
                <a:moveTo>
                  <a:pt x="0" y="0"/>
                </a:moveTo>
                <a:lnTo>
                  <a:pt x="2577617" y="0"/>
                </a:lnTo>
                <a:lnTo>
                  <a:pt x="2656297" y="105217"/>
                </a:lnTo>
                <a:cubicBezTo>
                  <a:pt x="2876670" y="431412"/>
                  <a:pt x="3005349" y="824646"/>
                  <a:pt x="3005349" y="1247934"/>
                </a:cubicBezTo>
                <a:cubicBezTo>
                  <a:pt x="3005349" y="2376702"/>
                  <a:pt x="2090301" y="3291750"/>
                  <a:pt x="961533" y="3291750"/>
                </a:cubicBezTo>
                <a:cubicBezTo>
                  <a:pt x="679341" y="3291750"/>
                  <a:pt x="410507" y="3234560"/>
                  <a:pt x="165988" y="3131137"/>
                </a:cubicBezTo>
                <a:lnTo>
                  <a:pt x="0" y="305117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8A6D7C84-6176-4F2A-985C-7F1B8C39D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5324" y="1320405"/>
            <a:ext cx="2372868" cy="2372868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8439" name="Picture 13" descr="M4_t">
            <a:extLst>
              <a:ext uri="{FF2B5EF4-FFF2-40B4-BE49-F238E27FC236}">
                <a16:creationId xmlns:a16="http://schemas.microsoft.com/office/drawing/2014/main" id="{2C7C7446-EF21-4F8E-8045-C093D0DD53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68768" y="1443849"/>
            <a:ext cx="2125980" cy="2125980"/>
          </a:xfrm>
          <a:custGeom>
            <a:avLst/>
            <a:gdLst>
              <a:gd name="connsiteX0" fmla="*/ 1495044 w 2990088"/>
              <a:gd name="connsiteY0" fmla="*/ 0 h 2990088"/>
              <a:gd name="connsiteX1" fmla="*/ 2990088 w 2990088"/>
              <a:gd name="connsiteY1" fmla="*/ 1495044 h 2990088"/>
              <a:gd name="connsiteX2" fmla="*/ 1495044 w 2990088"/>
              <a:gd name="connsiteY2" fmla="*/ 2990088 h 2990088"/>
              <a:gd name="connsiteX3" fmla="*/ 0 w 2990088"/>
              <a:gd name="connsiteY3" fmla="*/ 1495044 h 2990088"/>
              <a:gd name="connsiteX4" fmla="*/ 1495044 w 2990088"/>
              <a:gd name="connsiteY4" fmla="*/ 0 h 2990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0088" h="2990088">
                <a:moveTo>
                  <a:pt x="1495044" y="0"/>
                </a:moveTo>
                <a:cubicBezTo>
                  <a:pt x="2320734" y="0"/>
                  <a:pt x="2990088" y="669354"/>
                  <a:pt x="2990088" y="1495044"/>
                </a:cubicBezTo>
                <a:cubicBezTo>
                  <a:pt x="2990088" y="2320734"/>
                  <a:pt x="2320734" y="2990088"/>
                  <a:pt x="1495044" y="2990088"/>
                </a:cubicBezTo>
                <a:cubicBezTo>
                  <a:pt x="669354" y="2990088"/>
                  <a:pt x="0" y="2320734"/>
                  <a:pt x="0" y="1495044"/>
                </a:cubicBezTo>
                <a:cubicBezTo>
                  <a:pt x="0" y="669354"/>
                  <a:pt x="669354" y="0"/>
                  <a:pt x="149504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E1E27C89-94CF-4F2D-8750-9361FD1D9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1597" y="-1"/>
            <a:ext cx="3491204" cy="2125980"/>
          </a:xfrm>
          <a:custGeom>
            <a:avLst/>
            <a:gdLst>
              <a:gd name="connsiteX0" fmla="*/ 48890 w 3986784"/>
              <a:gd name="connsiteY0" fmla="*/ 0 h 2427765"/>
              <a:gd name="connsiteX1" fmla="*/ 3937894 w 3986784"/>
              <a:gd name="connsiteY1" fmla="*/ 0 h 2427765"/>
              <a:gd name="connsiteX2" fmla="*/ 3946285 w 3986784"/>
              <a:gd name="connsiteY2" fmla="*/ 32635 h 2427765"/>
              <a:gd name="connsiteX3" fmla="*/ 3986784 w 3986784"/>
              <a:gd name="connsiteY3" fmla="*/ 434373 h 2427765"/>
              <a:gd name="connsiteX4" fmla="*/ 1993392 w 3986784"/>
              <a:gd name="connsiteY4" fmla="*/ 2427765 h 2427765"/>
              <a:gd name="connsiteX5" fmla="*/ 0 w 3986784"/>
              <a:gd name="connsiteY5" fmla="*/ 434373 h 2427765"/>
              <a:gd name="connsiteX6" fmla="*/ 40499 w 3986784"/>
              <a:gd name="connsiteY6" fmla="*/ 32635 h 2427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86784" h="2427765">
                <a:moveTo>
                  <a:pt x="48890" y="0"/>
                </a:moveTo>
                <a:lnTo>
                  <a:pt x="3937894" y="0"/>
                </a:lnTo>
                <a:lnTo>
                  <a:pt x="3946285" y="32635"/>
                </a:lnTo>
                <a:cubicBezTo>
                  <a:pt x="3972839" y="162400"/>
                  <a:pt x="3986784" y="296758"/>
                  <a:pt x="3986784" y="434373"/>
                </a:cubicBezTo>
                <a:cubicBezTo>
                  <a:pt x="3986784" y="1535293"/>
                  <a:pt x="3094312" y="2427765"/>
                  <a:pt x="1993392" y="2427765"/>
                </a:cubicBezTo>
                <a:cubicBezTo>
                  <a:pt x="892472" y="2427765"/>
                  <a:pt x="0" y="1535293"/>
                  <a:pt x="0" y="434373"/>
                </a:cubicBezTo>
                <a:cubicBezTo>
                  <a:pt x="0" y="296758"/>
                  <a:pt x="13945" y="162400"/>
                  <a:pt x="40499" y="32635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8437" name="Picture 9" descr="IMG_6450">
            <a:extLst>
              <a:ext uri="{FF2B5EF4-FFF2-40B4-BE49-F238E27FC236}">
                <a16:creationId xmlns:a16="http://schemas.microsoft.com/office/drawing/2014/main" id="{17B04C5A-387D-4610-9AF6-3C4F011CA5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/>
        </p:blipFill>
        <p:spPr bwMode="auto">
          <a:xfrm>
            <a:off x="5115729" y="10"/>
            <a:ext cx="3202940" cy="1981838"/>
          </a:xfrm>
          <a:custGeom>
            <a:avLst/>
            <a:gdLst>
              <a:gd name="connsiteX0" fmla="*/ 54075 w 3657600"/>
              <a:gd name="connsiteY0" fmla="*/ 0 h 2263173"/>
              <a:gd name="connsiteX1" fmla="*/ 3603525 w 3657600"/>
              <a:gd name="connsiteY1" fmla="*/ 0 h 2263173"/>
              <a:gd name="connsiteX2" fmla="*/ 3620445 w 3657600"/>
              <a:gd name="connsiteY2" fmla="*/ 65806 h 2263173"/>
              <a:gd name="connsiteX3" fmla="*/ 3657600 w 3657600"/>
              <a:gd name="connsiteY3" fmla="*/ 434373 h 2263173"/>
              <a:gd name="connsiteX4" fmla="*/ 1828800 w 3657600"/>
              <a:gd name="connsiteY4" fmla="*/ 2263173 h 2263173"/>
              <a:gd name="connsiteX5" fmla="*/ 0 w 3657600"/>
              <a:gd name="connsiteY5" fmla="*/ 434373 h 2263173"/>
              <a:gd name="connsiteX6" fmla="*/ 37155 w 3657600"/>
              <a:gd name="connsiteY6" fmla="*/ 65806 h 2263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57600" h="2263173">
                <a:moveTo>
                  <a:pt x="54075" y="0"/>
                </a:moveTo>
                <a:lnTo>
                  <a:pt x="3603525" y="0"/>
                </a:lnTo>
                <a:lnTo>
                  <a:pt x="3620445" y="65806"/>
                </a:lnTo>
                <a:cubicBezTo>
                  <a:pt x="3644807" y="184856"/>
                  <a:pt x="3657600" y="308121"/>
                  <a:pt x="3657600" y="434373"/>
                </a:cubicBezTo>
                <a:cubicBezTo>
                  <a:pt x="3657600" y="1444391"/>
                  <a:pt x="2838818" y="2263173"/>
                  <a:pt x="1828800" y="2263173"/>
                </a:cubicBezTo>
                <a:cubicBezTo>
                  <a:pt x="818782" y="2263173"/>
                  <a:pt x="0" y="1444391"/>
                  <a:pt x="0" y="434373"/>
                </a:cubicBezTo>
                <a:cubicBezTo>
                  <a:pt x="0" y="308121"/>
                  <a:pt x="12794" y="184856"/>
                  <a:pt x="37155" y="6580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C8E319B0-C403-46B6-8DDF-C46B5EB134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01925" y="3182491"/>
            <a:ext cx="3142075" cy="3680736"/>
          </a:xfrm>
          <a:custGeom>
            <a:avLst/>
            <a:gdLst>
              <a:gd name="connsiteX0" fmla="*/ 2839212 w 3835850"/>
              <a:gd name="connsiteY0" fmla="*/ 0 h 4493449"/>
              <a:gd name="connsiteX1" fmla="*/ 3683507 w 3835850"/>
              <a:gd name="connsiteY1" fmla="*/ 127646 h 4493449"/>
              <a:gd name="connsiteX2" fmla="*/ 3835850 w 3835850"/>
              <a:gd name="connsiteY2" fmla="*/ 183404 h 4493449"/>
              <a:gd name="connsiteX3" fmla="*/ 3835850 w 3835850"/>
              <a:gd name="connsiteY3" fmla="*/ 4493449 h 4493449"/>
              <a:gd name="connsiteX4" fmla="*/ 534850 w 3835850"/>
              <a:gd name="connsiteY4" fmla="*/ 4493449 h 4493449"/>
              <a:gd name="connsiteX5" fmla="*/ 484893 w 3835850"/>
              <a:gd name="connsiteY5" fmla="*/ 4426642 h 4493449"/>
              <a:gd name="connsiteX6" fmla="*/ 0 w 3835850"/>
              <a:gd name="connsiteY6" fmla="*/ 2839212 h 4493449"/>
              <a:gd name="connsiteX7" fmla="*/ 2839212 w 3835850"/>
              <a:gd name="connsiteY7" fmla="*/ 0 h 4493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35850" h="4493449">
                <a:moveTo>
                  <a:pt x="2839212" y="0"/>
                </a:moveTo>
                <a:cubicBezTo>
                  <a:pt x="3133222" y="0"/>
                  <a:pt x="3416794" y="44689"/>
                  <a:pt x="3683507" y="127646"/>
                </a:cubicBezTo>
                <a:lnTo>
                  <a:pt x="3835850" y="183404"/>
                </a:lnTo>
                <a:lnTo>
                  <a:pt x="3835850" y="4493449"/>
                </a:lnTo>
                <a:lnTo>
                  <a:pt x="534850" y="4493449"/>
                </a:lnTo>
                <a:lnTo>
                  <a:pt x="484893" y="4426642"/>
                </a:lnTo>
                <a:cubicBezTo>
                  <a:pt x="178757" y="3973501"/>
                  <a:pt x="0" y="3427232"/>
                  <a:pt x="0" y="2839212"/>
                </a:cubicBezTo>
                <a:cubicBezTo>
                  <a:pt x="0" y="1271159"/>
                  <a:pt x="1271159" y="0"/>
                  <a:pt x="2839212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8438" name="Picture 10" descr="IMG_6438">
            <a:extLst>
              <a:ext uri="{FF2B5EF4-FFF2-40B4-BE49-F238E27FC236}">
                <a16:creationId xmlns:a16="http://schemas.microsoft.com/office/drawing/2014/main" id="{73A83BD5-62BD-4A45-9A63-FB06BCD158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6694" y="3317258"/>
            <a:ext cx="3007306" cy="3545967"/>
          </a:xfrm>
          <a:custGeom>
            <a:avLst/>
            <a:gdLst>
              <a:gd name="connsiteX0" fmla="*/ 2674686 w 3671324"/>
              <a:gd name="connsiteY0" fmla="*/ 0 h 4328922"/>
              <a:gd name="connsiteX1" fmla="*/ 3470056 w 3671324"/>
              <a:gd name="connsiteY1" fmla="*/ 120249 h 4328922"/>
              <a:gd name="connsiteX2" fmla="*/ 3671324 w 3671324"/>
              <a:gd name="connsiteY2" fmla="*/ 193914 h 4328922"/>
              <a:gd name="connsiteX3" fmla="*/ 3671324 w 3671324"/>
              <a:gd name="connsiteY3" fmla="*/ 4328922 h 4328922"/>
              <a:gd name="connsiteX4" fmla="*/ 575538 w 3671324"/>
              <a:gd name="connsiteY4" fmla="*/ 4328922 h 4328922"/>
              <a:gd name="connsiteX5" fmla="*/ 456795 w 3671324"/>
              <a:gd name="connsiteY5" fmla="*/ 4170129 h 4328922"/>
              <a:gd name="connsiteX6" fmla="*/ 0 w 3671324"/>
              <a:gd name="connsiteY6" fmla="*/ 2674686 h 4328922"/>
              <a:gd name="connsiteX7" fmla="*/ 2674686 w 3671324"/>
              <a:gd name="connsiteY7" fmla="*/ 0 h 4328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71324" h="4328922">
                <a:moveTo>
                  <a:pt x="2674686" y="0"/>
                </a:moveTo>
                <a:cubicBezTo>
                  <a:pt x="2951659" y="0"/>
                  <a:pt x="3218799" y="42100"/>
                  <a:pt x="3470056" y="120249"/>
                </a:cubicBezTo>
                <a:lnTo>
                  <a:pt x="3671324" y="193914"/>
                </a:lnTo>
                <a:lnTo>
                  <a:pt x="3671324" y="4328922"/>
                </a:lnTo>
                <a:lnTo>
                  <a:pt x="575538" y="4328922"/>
                </a:lnTo>
                <a:lnTo>
                  <a:pt x="456795" y="4170129"/>
                </a:lnTo>
                <a:cubicBezTo>
                  <a:pt x="168398" y="3743246"/>
                  <a:pt x="0" y="3228632"/>
                  <a:pt x="0" y="2674686"/>
                </a:cubicBezTo>
                <a:cubicBezTo>
                  <a:pt x="0" y="1197498"/>
                  <a:pt x="1197498" y="0"/>
                  <a:pt x="267468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Dokumentumok\Dokumentumok\Sylvan\Natamícin\Kiserlet\Kepek\16_nap\20130226_090912.jpg">
            <a:extLst>
              <a:ext uri="{FF2B5EF4-FFF2-40B4-BE49-F238E27FC236}">
                <a16:creationId xmlns:a16="http://schemas.microsoft.com/office/drawing/2014/main" id="{680EA44D-B166-464B-A474-73DC491796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4882442" y="2714171"/>
            <a:ext cx="4261558" cy="4150119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68580" tIns="34290" rIns="68580" bIns="34290" rtlCol="0" anchor="t">
            <a:normAutofit/>
          </a:bodyPr>
          <a:lstStyle/>
          <a:p>
            <a:pPr algn="ctr">
              <a:spcAft>
                <a:spcPts val="750"/>
              </a:spcAft>
              <a:buClr>
                <a:schemeClr val="tx1"/>
              </a:buClr>
              <a:buSzPct val="100000"/>
            </a:pPr>
            <a:endParaRPr lang="en-US" sz="1200" cap="all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C6B9EFC-7381-48A6-A20F-6302B2D89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2442" y="3734093"/>
            <a:ext cx="4355826" cy="137554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200" b="1" dirty="0">
                <a:latin typeface="+mn-lt"/>
              </a:rPr>
              <a:t>Cobweb spots </a:t>
            </a:r>
            <a:r>
              <a:rPr lang="en-US" sz="2700" b="1" i="1" dirty="0">
                <a:latin typeface="+mn-lt"/>
              </a:rPr>
              <a:t>(</a:t>
            </a:r>
            <a:r>
              <a:rPr lang="en-US" sz="2700" b="1" i="1" dirty="0" err="1">
                <a:latin typeface="+mn-lt"/>
              </a:rPr>
              <a:t>Cladobotryium</a:t>
            </a:r>
            <a:r>
              <a:rPr lang="en-US" sz="2700" b="1" i="1" dirty="0">
                <a:latin typeface="+mn-lt"/>
              </a:rPr>
              <a:t> – </a:t>
            </a:r>
            <a:r>
              <a:rPr lang="en-US" sz="2700" b="1" i="1" dirty="0" err="1">
                <a:latin typeface="+mn-lt"/>
              </a:rPr>
              <a:t>Dactlyium</a:t>
            </a:r>
            <a:r>
              <a:rPr lang="en-US" sz="2700" b="1" i="1" dirty="0">
                <a:latin typeface="+mn-lt"/>
              </a:rPr>
              <a:t>)</a:t>
            </a:r>
            <a:endParaRPr lang="en-US" sz="3200" b="1" i="1" dirty="0">
              <a:latin typeface="+mn-lt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10703" y="5154215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9252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>
            <a:extLst>
              <a:ext uri="{FF2B5EF4-FFF2-40B4-BE49-F238E27FC236}">
                <a16:creationId xmlns:a16="http://schemas.microsoft.com/office/drawing/2014/main" id="{1591CB98-6DBF-45F5-BA19-3E47A87B33F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screen"/>
          <a:srcRect/>
          <a:stretch/>
        </p:blipFill>
        <p:spPr bwMode="auto">
          <a:xfrm>
            <a:off x="1095" y="0"/>
            <a:ext cx="9142906" cy="6858000"/>
          </a:xfrm>
          <a:prstGeom prst="rect">
            <a:avLst/>
          </a:prstGeom>
          <a:noFill/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4882442" y="2714171"/>
            <a:ext cx="4261558" cy="4150119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68580" tIns="34290" rIns="68580" bIns="34290" rtlCol="0" anchor="t">
            <a:normAutofit/>
          </a:bodyPr>
          <a:lstStyle/>
          <a:p>
            <a:pPr algn="ctr">
              <a:spcAft>
                <a:spcPts val="750"/>
              </a:spcAft>
              <a:buClr>
                <a:schemeClr val="tx1"/>
              </a:buClr>
              <a:buSzPct val="100000"/>
            </a:pPr>
            <a:endParaRPr lang="en-US" sz="1200" cap="all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60CB09B1-BE06-4ED2-BDA3-6E4FD408F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4488" y="3749620"/>
            <a:ext cx="4261558" cy="140459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200" b="1" dirty="0">
                <a:latin typeface="+mn-lt"/>
              </a:rPr>
              <a:t>Dry bubble spots </a:t>
            </a:r>
            <a:r>
              <a:rPr lang="en-US" sz="2700" b="1" i="1" dirty="0">
                <a:latin typeface="+mn-lt"/>
              </a:rPr>
              <a:t>(</a:t>
            </a:r>
            <a:r>
              <a:rPr lang="en-US" sz="2700" b="1" i="1" dirty="0" err="1">
                <a:latin typeface="+mn-lt"/>
              </a:rPr>
              <a:t>Lecanicilli</a:t>
            </a:r>
            <a:r>
              <a:rPr lang="hu-HU" sz="2700" b="1" i="1" dirty="0">
                <a:latin typeface="+mn-lt"/>
              </a:rPr>
              <a:t>u</a:t>
            </a:r>
            <a:r>
              <a:rPr lang="en-US" sz="2700" b="1" i="1" dirty="0">
                <a:latin typeface="+mn-lt"/>
              </a:rPr>
              <a:t>m - Verticillium)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10703" y="5154215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08442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artalom helye 6" descr="A képen étel, beltéri, konyhai edények látható&#10;&#10;Automatikusan generált leírás">
            <a:extLst>
              <a:ext uri="{FF2B5EF4-FFF2-40B4-BE49-F238E27FC236}">
                <a16:creationId xmlns:a16="http://schemas.microsoft.com/office/drawing/2014/main" id="{875D8267-D957-4316-92FC-278F40731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4882442" y="2714171"/>
            <a:ext cx="4261558" cy="4150119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68580" tIns="34290" rIns="68580" bIns="34290" rtlCol="0" anchor="t">
            <a:normAutofit/>
          </a:bodyPr>
          <a:lstStyle/>
          <a:p>
            <a:pPr algn="ctr">
              <a:spcAft>
                <a:spcPts val="750"/>
              </a:spcAft>
              <a:buClr>
                <a:schemeClr val="tx1"/>
              </a:buClr>
              <a:buSzPct val="100000"/>
            </a:pPr>
            <a:endParaRPr lang="en-US" sz="1200" cap="all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E6F9EF83-F7FB-4AB9-A98C-F89DCBAB3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1048" y="3734093"/>
            <a:ext cx="4062952" cy="137554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dirty="0">
                <a:latin typeface="+mn-lt"/>
              </a:rPr>
              <a:t>Green </a:t>
            </a:r>
            <a:r>
              <a:rPr lang="en-US" sz="3600" b="1" dirty="0" err="1">
                <a:latin typeface="+mn-lt"/>
              </a:rPr>
              <a:t>mould</a:t>
            </a:r>
            <a:r>
              <a:rPr lang="en-US" sz="3600" b="1" dirty="0">
                <a:latin typeface="+mn-lt"/>
              </a:rPr>
              <a:t> spots </a:t>
            </a:r>
            <a:r>
              <a:rPr lang="en-US" sz="2800" b="1" i="1" dirty="0">
                <a:latin typeface="+mn-lt"/>
              </a:rPr>
              <a:t>(Trichoderma)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10703" y="5154215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48995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6" name="Rectangle 4">
            <a:extLst>
              <a:ext uri="{FF2B5EF4-FFF2-40B4-BE49-F238E27FC236}">
                <a16:creationId xmlns:a16="http://schemas.microsoft.com/office/drawing/2014/main" id="{D3F56CF8-D997-4F90-A0E5-E40623502B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536" y="953229"/>
            <a:ext cx="4325877" cy="1526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4000" b="1" dirty="0">
                <a:ea typeface="+mj-ea"/>
                <a:cs typeface="+mj-cs"/>
              </a:rPr>
              <a:t>Prevention and treatment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D87B9BA-08F9-4554-8865-AC27C0E932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36" y="2856323"/>
            <a:ext cx="5354425" cy="347773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57150" indent="-285750" defTabSz="9144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400" dirty="0"/>
              <a:t>After watering dry surface </a:t>
            </a:r>
            <a:r>
              <a:rPr lang="hu-HU" sz="2400" dirty="0"/>
              <a:t>is </a:t>
            </a:r>
            <a:r>
              <a:rPr lang="en-US" sz="2400" dirty="0"/>
              <a:t>needed</a:t>
            </a:r>
          </a:p>
          <a:p>
            <a:pPr marL="57150" indent="-285750" defTabSz="9144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400" dirty="0"/>
              <a:t>Dry mushroom</a:t>
            </a:r>
            <a:r>
              <a:rPr lang="hu-HU" sz="2400" dirty="0"/>
              <a:t> </a:t>
            </a:r>
            <a:r>
              <a:rPr lang="en-US" sz="2400" dirty="0"/>
              <a:t>within 2 hours (!)</a:t>
            </a:r>
          </a:p>
          <a:p>
            <a:pPr marL="57150" indent="-285750" defTabSz="9144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400" dirty="0"/>
              <a:t>Increase ventilation speed</a:t>
            </a:r>
            <a:endParaRPr lang="hu-HU" sz="2400" dirty="0"/>
          </a:p>
          <a:p>
            <a:pPr marL="57150" indent="-285750" defTabSz="9144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hu-HU" sz="2400" dirty="0"/>
              <a:t>More </a:t>
            </a:r>
            <a:r>
              <a:rPr lang="hu-HU" sz="2400" dirty="0" err="1"/>
              <a:t>evaporation</a:t>
            </a:r>
            <a:r>
              <a:rPr lang="hu-HU" sz="2400" dirty="0"/>
              <a:t> (</a:t>
            </a:r>
            <a:r>
              <a:rPr lang="hu-HU" sz="2400" dirty="0" err="1"/>
              <a:t>compost</a:t>
            </a:r>
            <a:r>
              <a:rPr lang="hu-HU" sz="2400" dirty="0"/>
              <a:t> </a:t>
            </a:r>
            <a:r>
              <a:rPr lang="hu-HU" sz="2400" dirty="0" err="1"/>
              <a:t>activity</a:t>
            </a:r>
            <a:r>
              <a:rPr lang="hu-HU" sz="2400" dirty="0"/>
              <a:t>)</a:t>
            </a:r>
            <a:endParaRPr lang="en-US" sz="2400" dirty="0"/>
          </a:p>
          <a:p>
            <a:pPr marL="57150" indent="-285750" defTabSz="9144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400" dirty="0"/>
              <a:t>Reduce</a:t>
            </a:r>
            <a:r>
              <a:rPr lang="hu-HU" sz="2400" dirty="0"/>
              <a:t>d</a:t>
            </a:r>
            <a:r>
              <a:rPr lang="en-US" sz="2400" dirty="0"/>
              <a:t> </a:t>
            </a:r>
            <a:r>
              <a:rPr lang="hu-HU" sz="2400" dirty="0" err="1"/>
              <a:t>alternating</a:t>
            </a:r>
            <a:r>
              <a:rPr lang="en-US" sz="2400" dirty="0"/>
              <a:t> temperature</a:t>
            </a:r>
          </a:p>
          <a:p>
            <a:pPr marL="57150" indent="-285750" defTabSz="9144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400" dirty="0"/>
              <a:t>Between flushes: 0,2% sodium-hypochlorite (</a:t>
            </a:r>
            <a:r>
              <a:rPr lang="en-US" sz="2400" dirty="0" err="1"/>
              <a:t>NaOCl</a:t>
            </a:r>
            <a:r>
              <a:rPr lang="en-US" sz="2400" dirty="0"/>
              <a:t>) </a:t>
            </a:r>
            <a:endParaRPr lang="hu-HU" sz="2400" dirty="0"/>
          </a:p>
          <a:p>
            <a:pPr marL="57150" indent="-285750" defTabSz="9144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400" dirty="0"/>
              <a:t>From </a:t>
            </a:r>
            <a:r>
              <a:rPr lang="en-US" sz="2400" dirty="0" err="1"/>
              <a:t>peahead</a:t>
            </a:r>
            <a:r>
              <a:rPr lang="en-US" sz="2400" dirty="0"/>
              <a:t> stage: 0,3% calcium-</a:t>
            </a:r>
            <a:r>
              <a:rPr lang="en-US" sz="2400" dirty="0" err="1"/>
              <a:t>cloride</a:t>
            </a:r>
            <a:r>
              <a:rPr lang="en-US" sz="2400" dirty="0"/>
              <a:t> (CaCl</a:t>
            </a:r>
            <a:r>
              <a:rPr lang="en-US" sz="2400" baseline="-25000" dirty="0"/>
              <a:t>2</a:t>
            </a:r>
            <a:r>
              <a:rPr lang="en-US" sz="2400" dirty="0"/>
              <a:t>)</a:t>
            </a:r>
            <a:endParaRPr lang="en-US" sz="1000" dirty="0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4413" y="0"/>
            <a:ext cx="4629587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77C0A9B3-6109-495C-B079-029DF213A5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5884" y="10"/>
            <a:ext cx="4518116" cy="685799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D79F311-6826-409B-AF5E-030459C7A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157" y="981510"/>
            <a:ext cx="3754752" cy="1325563"/>
          </a:xfrm>
        </p:spPr>
        <p:txBody>
          <a:bodyPr>
            <a:normAutofit/>
          </a:bodyPr>
          <a:lstStyle/>
          <a:p>
            <a:r>
              <a:rPr lang="hu-HU" b="1" dirty="0" err="1">
                <a:latin typeface="+mn-lt"/>
              </a:rPr>
              <a:t>Message</a:t>
            </a:r>
            <a:endParaRPr lang="hu-HU" b="1" dirty="0">
              <a:latin typeface="+mn-lt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C253C52-6830-4608-BD81-D61A4E577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231" y="3597223"/>
            <a:ext cx="4760536" cy="2529577"/>
          </a:xfrm>
        </p:spPr>
        <p:txBody>
          <a:bodyPr anchor="t">
            <a:normAutofit/>
          </a:bodyPr>
          <a:lstStyle/>
          <a:p>
            <a:pPr marL="57150" indent="-285750">
              <a:lnSpc>
                <a:spcPct val="70000"/>
              </a:lnSpc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hu-HU" sz="2400" dirty="0" err="1"/>
              <a:t>Critical</a:t>
            </a:r>
            <a:r>
              <a:rPr lang="hu-HU" sz="2400" dirty="0"/>
              <a:t> </a:t>
            </a:r>
            <a:r>
              <a:rPr lang="hu-HU" sz="2400" dirty="0" err="1"/>
              <a:t>point</a:t>
            </a:r>
            <a:r>
              <a:rPr lang="hu-HU" sz="2400" dirty="0"/>
              <a:t>: </a:t>
            </a:r>
            <a:r>
              <a:rPr lang="hu-HU" sz="2400" dirty="0" err="1"/>
              <a:t>irrigation</a:t>
            </a:r>
            <a:endParaRPr lang="hu-HU" sz="2400" dirty="0"/>
          </a:p>
          <a:p>
            <a:pPr marL="57150" indent="-285750">
              <a:lnSpc>
                <a:spcPct val="70000"/>
              </a:lnSpc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hu-HU" sz="2400" dirty="0" err="1"/>
              <a:t>Always</a:t>
            </a:r>
            <a:r>
              <a:rPr lang="hu-HU" sz="2400" dirty="0"/>
              <a:t> a </a:t>
            </a:r>
            <a:r>
              <a:rPr lang="hu-HU" sz="2400" dirty="0" err="1"/>
              <a:t>result</a:t>
            </a:r>
            <a:r>
              <a:rPr lang="hu-HU" sz="2400" dirty="0"/>
              <a:t> of </a:t>
            </a:r>
            <a:r>
              <a:rPr lang="hu-HU" sz="2400" dirty="0" err="1"/>
              <a:t>technical</a:t>
            </a:r>
            <a:r>
              <a:rPr lang="hu-HU" sz="2400" dirty="0"/>
              <a:t> </a:t>
            </a:r>
            <a:r>
              <a:rPr lang="hu-HU" sz="2400" dirty="0" err="1"/>
              <a:t>failure</a:t>
            </a:r>
            <a:endParaRPr lang="hu-HU" sz="2400" dirty="0"/>
          </a:p>
          <a:p>
            <a:pPr marL="57150" indent="-285750">
              <a:lnSpc>
                <a:spcPct val="70000"/>
              </a:lnSpc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hu-HU" sz="2400" dirty="0" err="1"/>
              <a:t>Responsibility</a:t>
            </a:r>
            <a:r>
              <a:rPr lang="hu-HU" sz="2400" dirty="0"/>
              <a:t> of </a:t>
            </a:r>
            <a:r>
              <a:rPr lang="hu-HU" sz="2400" dirty="0" err="1"/>
              <a:t>the</a:t>
            </a:r>
            <a:r>
              <a:rPr lang="hu-HU" sz="2400" dirty="0"/>
              <a:t> farmer</a:t>
            </a:r>
          </a:p>
          <a:p>
            <a:pPr marL="57150" indent="-285750">
              <a:lnSpc>
                <a:spcPct val="70000"/>
              </a:lnSpc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hu-HU" sz="2400" dirty="0" err="1"/>
              <a:t>Accurate</a:t>
            </a:r>
            <a:r>
              <a:rPr lang="hu-HU" sz="2400" dirty="0"/>
              <a:t> </a:t>
            </a:r>
            <a:r>
              <a:rPr lang="hu-HU" sz="2400" dirty="0" err="1"/>
              <a:t>measurement</a:t>
            </a:r>
            <a:r>
              <a:rPr lang="hu-HU" sz="2400" dirty="0"/>
              <a:t> (</a:t>
            </a:r>
            <a:r>
              <a:rPr lang="hu-HU" sz="2400" dirty="0" err="1"/>
              <a:t>temperature</a:t>
            </a:r>
            <a:r>
              <a:rPr lang="hu-HU" sz="2400" dirty="0"/>
              <a:t>, RH, fan </a:t>
            </a:r>
            <a:r>
              <a:rPr lang="hu-HU" sz="2400" dirty="0" err="1"/>
              <a:t>speed</a:t>
            </a:r>
            <a:r>
              <a:rPr lang="hu-HU" sz="2400" dirty="0"/>
              <a:t>)</a:t>
            </a:r>
          </a:p>
          <a:p>
            <a:endParaRPr lang="hu-HU" sz="180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4413" y="0"/>
            <a:ext cx="4629587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2" descr="D:\Dokumentumok\Dokumentumok\Bio_Fungi\Labor\Jelentesek\2013_10_17\20131004_083227_resized.jpg">
            <a:extLst>
              <a:ext uri="{FF2B5EF4-FFF2-40B4-BE49-F238E27FC236}">
                <a16:creationId xmlns:a16="http://schemas.microsoft.com/office/drawing/2014/main" id="{14E8A610-9BDC-4BF0-BB4D-877C301B2E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9950" r="13221"/>
          <a:stretch/>
        </p:blipFill>
        <p:spPr bwMode="auto">
          <a:xfrm>
            <a:off x="4625884" y="10"/>
            <a:ext cx="4518116" cy="685799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0034773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206F217-BA89-4A97-87A5-6A42E6465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969" y="3710613"/>
            <a:ext cx="7648582" cy="2452687"/>
          </a:xfrm>
        </p:spPr>
        <p:txBody>
          <a:bodyPr anchor="ctr">
            <a:normAutofit/>
          </a:bodyPr>
          <a:lstStyle/>
          <a:p>
            <a:pPr algn="ctr"/>
            <a:r>
              <a:rPr lang="hu-HU" sz="3600" b="1" dirty="0" err="1">
                <a:latin typeface="+mn-lt"/>
              </a:rPr>
              <a:t>Thank</a:t>
            </a:r>
            <a:r>
              <a:rPr lang="hu-HU" sz="3600" b="1" dirty="0">
                <a:latin typeface="+mn-lt"/>
              </a:rPr>
              <a:t> </a:t>
            </a:r>
            <a:r>
              <a:rPr lang="hu-HU" sz="3600" b="1" dirty="0" err="1">
                <a:latin typeface="+mn-lt"/>
              </a:rPr>
              <a:t>you</a:t>
            </a:r>
            <a:r>
              <a:rPr lang="hu-HU" sz="3600" b="1" dirty="0">
                <a:latin typeface="+mn-lt"/>
              </a:rPr>
              <a:t> </a:t>
            </a:r>
            <a:r>
              <a:rPr lang="hu-HU" sz="3600" b="1" dirty="0" err="1">
                <a:latin typeface="+mn-lt"/>
              </a:rPr>
              <a:t>for</a:t>
            </a:r>
            <a:r>
              <a:rPr lang="hu-HU" sz="3600" b="1" dirty="0">
                <a:latin typeface="+mn-lt"/>
              </a:rPr>
              <a:t> </a:t>
            </a:r>
            <a:r>
              <a:rPr lang="hu-HU" sz="3600" b="1" dirty="0" err="1">
                <a:latin typeface="+mn-lt"/>
              </a:rPr>
              <a:t>your</a:t>
            </a:r>
            <a:r>
              <a:rPr lang="hu-HU" sz="3600" b="1" dirty="0">
                <a:latin typeface="+mn-lt"/>
              </a:rPr>
              <a:t> </a:t>
            </a:r>
            <a:r>
              <a:rPr lang="hu-HU" sz="3600" b="1" dirty="0" err="1">
                <a:latin typeface="+mn-lt"/>
              </a:rPr>
              <a:t>kind</a:t>
            </a:r>
            <a:r>
              <a:rPr lang="hu-HU" sz="3600" b="1" dirty="0">
                <a:latin typeface="+mn-lt"/>
              </a:rPr>
              <a:t> </a:t>
            </a:r>
            <a:r>
              <a:rPr lang="hu-HU" sz="3600" b="1" dirty="0" err="1">
                <a:latin typeface="+mn-lt"/>
              </a:rPr>
              <a:t>attention</a:t>
            </a:r>
            <a:r>
              <a:rPr lang="hu-HU" sz="3600" b="1" dirty="0">
                <a:latin typeface="+mn-lt"/>
              </a:rPr>
              <a:t>!</a:t>
            </a:r>
          </a:p>
        </p:txBody>
      </p:sp>
      <p:pic>
        <p:nvPicPr>
          <p:cNvPr id="5" name="Tartalom helye 4" descr="A képen beltéri, étel, épület látható&#10;&#10;Automatikusan generált leírás">
            <a:extLst>
              <a:ext uri="{FF2B5EF4-FFF2-40B4-BE49-F238E27FC236}">
                <a16:creationId xmlns:a16="http://schemas.microsoft.com/office/drawing/2014/main" id="{72D7F08D-B5C8-4931-9511-F75548F816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94"/>
          <a:stretch/>
        </p:blipFill>
        <p:spPr>
          <a:xfrm>
            <a:off x="20" y="10"/>
            <a:ext cx="9143980" cy="3710603"/>
          </a:xfrm>
          <a:custGeom>
            <a:avLst/>
            <a:gdLst>
              <a:gd name="connsiteX0" fmla="*/ 0 w 12192000"/>
              <a:gd name="connsiteY0" fmla="*/ 0 h 3692092"/>
              <a:gd name="connsiteX1" fmla="*/ 12192000 w 12192000"/>
              <a:gd name="connsiteY1" fmla="*/ 0 h 3692092"/>
              <a:gd name="connsiteX2" fmla="*/ 12192000 w 12192000"/>
              <a:gd name="connsiteY2" fmla="*/ 3504824 h 3692092"/>
              <a:gd name="connsiteX3" fmla="*/ 12024691 w 12192000"/>
              <a:gd name="connsiteY3" fmla="*/ 3517794 h 3692092"/>
              <a:gd name="connsiteX4" fmla="*/ 160485 w 12192000"/>
              <a:gd name="connsiteY4" fmla="*/ 3663863 h 3692092"/>
              <a:gd name="connsiteX5" fmla="*/ 0 w 12192000"/>
              <a:gd name="connsiteY5" fmla="*/ 3692092 h 3692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6BE3AA52-476A-45DE-B1E6-4267B502B4C0}"/>
              </a:ext>
            </a:extLst>
          </p:cNvPr>
          <p:cNvSpPr txBox="1"/>
          <p:nvPr/>
        </p:nvSpPr>
        <p:spPr>
          <a:xfrm>
            <a:off x="6878187" y="6550213"/>
            <a:ext cx="22658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i="1" dirty="0"/>
              <a:t>andras.geosel@kertk.szie.hu</a:t>
            </a:r>
          </a:p>
        </p:txBody>
      </p:sp>
    </p:spTree>
    <p:extLst>
      <p:ext uri="{BB962C8B-B14F-4D97-AF65-F5344CB8AC3E}">
        <p14:creationId xmlns:p14="http://schemas.microsoft.com/office/powerpoint/2010/main" val="2083242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2A10D83-3503-4566-A66C-274A1FFBF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84" y="321634"/>
            <a:ext cx="4442516" cy="1507166"/>
          </a:xfrm>
        </p:spPr>
        <p:txBody>
          <a:bodyPr>
            <a:normAutofit fontScale="90000"/>
          </a:bodyPr>
          <a:lstStyle/>
          <a:p>
            <a:r>
              <a:rPr lang="hu-H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Diseases</a:t>
            </a:r>
            <a:r>
              <a:rPr lang="hu-H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in </a:t>
            </a:r>
            <a:r>
              <a:rPr lang="hu-H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mushroom</a:t>
            </a:r>
            <a:r>
              <a:rPr lang="hu-H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hu-H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production</a:t>
            </a:r>
            <a:endParaRPr lang="hu-H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1DF391F-4B4E-45B0-857C-92B8583C8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84" y="2617457"/>
            <a:ext cx="4806829" cy="3755061"/>
          </a:xfrm>
        </p:spPr>
        <p:txBody>
          <a:bodyPr anchor="t">
            <a:normAutofit lnSpcReduction="10000"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hu-HU" sz="2400" dirty="0" err="1"/>
              <a:t>Viral</a:t>
            </a:r>
            <a:r>
              <a:rPr lang="hu-HU" sz="2400" dirty="0"/>
              <a:t> </a:t>
            </a:r>
            <a:r>
              <a:rPr lang="hu-HU" sz="2400" dirty="0" err="1"/>
              <a:t>diseases</a:t>
            </a:r>
            <a:endParaRPr lang="hu-HU" sz="2400" dirty="0"/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hu-HU" dirty="0" err="1"/>
              <a:t>Not</a:t>
            </a:r>
            <a:r>
              <a:rPr lang="hu-HU" dirty="0"/>
              <a:t> </a:t>
            </a:r>
            <a:r>
              <a:rPr lang="hu-HU" dirty="0" err="1"/>
              <a:t>significant</a:t>
            </a:r>
            <a:r>
              <a:rPr lang="hu-HU" dirty="0"/>
              <a:t> and </a:t>
            </a:r>
            <a:r>
              <a:rPr lang="hu-HU" dirty="0" err="1"/>
              <a:t>usually</a:t>
            </a:r>
            <a:r>
              <a:rPr lang="hu-HU" dirty="0"/>
              <a:t> </a:t>
            </a:r>
            <a:r>
              <a:rPr lang="hu-HU" dirty="0" err="1"/>
              <a:t>rare</a:t>
            </a:r>
            <a:endParaRPr lang="hu-HU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hu-HU" sz="2400" dirty="0" err="1"/>
              <a:t>Fungal</a:t>
            </a:r>
            <a:r>
              <a:rPr lang="hu-HU" sz="2400" dirty="0"/>
              <a:t> </a:t>
            </a:r>
            <a:r>
              <a:rPr lang="hu-HU" sz="2400" dirty="0" err="1"/>
              <a:t>diseases</a:t>
            </a:r>
            <a:r>
              <a:rPr lang="hu-HU" sz="2400" dirty="0"/>
              <a:t> </a:t>
            </a: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hu-HU" dirty="0" err="1"/>
              <a:t>Common</a:t>
            </a:r>
            <a:r>
              <a:rPr lang="hu-HU" dirty="0"/>
              <a:t> and </a:t>
            </a:r>
            <a:r>
              <a:rPr lang="hu-HU" dirty="0" err="1"/>
              <a:t>widespread</a:t>
            </a:r>
            <a:endParaRPr lang="hu-HU" dirty="0"/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hu-HU" dirty="0" err="1"/>
              <a:t>Cobweb</a:t>
            </a:r>
            <a:r>
              <a:rPr lang="hu-HU" dirty="0"/>
              <a:t>, </a:t>
            </a:r>
            <a:r>
              <a:rPr lang="hu-HU" dirty="0" err="1"/>
              <a:t>green</a:t>
            </a:r>
            <a:r>
              <a:rPr lang="hu-HU" dirty="0"/>
              <a:t> </a:t>
            </a:r>
            <a:r>
              <a:rPr lang="hu-HU" dirty="0" err="1"/>
              <a:t>mould</a:t>
            </a:r>
            <a:r>
              <a:rPr lang="hu-HU" dirty="0"/>
              <a:t>, </a:t>
            </a:r>
            <a:r>
              <a:rPr lang="hu-HU" dirty="0" err="1"/>
              <a:t>wet</a:t>
            </a:r>
            <a:r>
              <a:rPr lang="hu-HU" dirty="0"/>
              <a:t> and </a:t>
            </a:r>
            <a:r>
              <a:rPr lang="hu-HU" dirty="0" err="1"/>
              <a:t>dry</a:t>
            </a:r>
            <a:r>
              <a:rPr lang="hu-HU" dirty="0"/>
              <a:t> </a:t>
            </a:r>
            <a:r>
              <a:rPr lang="hu-HU" dirty="0" err="1"/>
              <a:t>bubble</a:t>
            </a:r>
            <a:endParaRPr lang="hu-HU" dirty="0"/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hu-HU" dirty="0" err="1"/>
              <a:t>Importance</a:t>
            </a:r>
            <a:r>
              <a:rPr lang="hu-HU" dirty="0"/>
              <a:t> of </a:t>
            </a:r>
            <a:r>
              <a:rPr lang="hu-HU" dirty="0" err="1"/>
              <a:t>hygiene</a:t>
            </a:r>
            <a:endParaRPr lang="hu-HU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hu-HU" sz="2400" dirty="0" err="1"/>
              <a:t>Bacterial</a:t>
            </a:r>
            <a:r>
              <a:rPr lang="hu-HU" sz="2400" dirty="0"/>
              <a:t> </a:t>
            </a:r>
            <a:r>
              <a:rPr lang="hu-HU" sz="2400" dirty="0" err="1"/>
              <a:t>diseases</a:t>
            </a:r>
            <a:endParaRPr lang="hu-HU" sz="2400" dirty="0"/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hu-HU" dirty="0"/>
              <a:t>Local </a:t>
            </a:r>
            <a:r>
              <a:rPr lang="hu-HU" dirty="0" err="1"/>
              <a:t>problem</a:t>
            </a:r>
            <a:endParaRPr lang="hu-HU" dirty="0"/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hu-HU" dirty="0" err="1"/>
              <a:t>Hygiene</a:t>
            </a:r>
            <a:r>
              <a:rPr lang="hu-HU" dirty="0"/>
              <a:t> – no </a:t>
            </a:r>
            <a:r>
              <a:rPr lang="hu-HU" dirty="0" err="1"/>
              <a:t>help</a:t>
            </a:r>
            <a:endParaRPr lang="hu-HU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4413" y="0"/>
            <a:ext cx="4629587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Kép 5" descr="D:\Dokumentumok\Publikáció\2016\Novenyvedelem\5_abra_zoldpensz.jpg">
            <a:extLst>
              <a:ext uri="{FF2B5EF4-FFF2-40B4-BE49-F238E27FC236}">
                <a16:creationId xmlns:a16="http://schemas.microsoft.com/office/drawing/2014/main" id="{20E37774-5A1A-4B96-8E97-96F27111AB0B}"/>
              </a:ext>
            </a:extLst>
          </p:cNvPr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25884" y="10"/>
            <a:ext cx="4518116" cy="685799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20945989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4BF3CFB-D369-48E5-B322-42708199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84" y="804334"/>
            <a:ext cx="4518116" cy="1544874"/>
          </a:xfrm>
        </p:spPr>
        <p:txBody>
          <a:bodyPr>
            <a:normAutofit/>
          </a:bodyPr>
          <a:lstStyle/>
          <a:p>
            <a:r>
              <a:rPr lang="hu-H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Bacteria</a:t>
            </a:r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hu-H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on</a:t>
            </a:r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hu-H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planet</a:t>
            </a:r>
            <a:endPara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886E399-99A7-4AF9-B632-62D587B56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84" y="2626177"/>
            <a:ext cx="5281687" cy="3429423"/>
          </a:xfrm>
        </p:spPr>
        <p:txBody>
          <a:bodyPr anchor="t">
            <a:norm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hu-HU" sz="2200" dirty="0"/>
              <a:t>T</a:t>
            </a:r>
            <a:r>
              <a:rPr lang="en-US" sz="2200" dirty="0" err="1"/>
              <a:t>ype</a:t>
            </a:r>
            <a:r>
              <a:rPr lang="en-US" sz="2200" dirty="0"/>
              <a:t> of biological cell</a:t>
            </a:r>
            <a:endParaRPr lang="hu-HU" sz="2200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hu-HU" sz="2200" dirty="0"/>
              <a:t>F</a:t>
            </a:r>
            <a:r>
              <a:rPr lang="en-US" sz="2200" dirty="0" err="1"/>
              <a:t>ew</a:t>
            </a:r>
            <a:r>
              <a:rPr lang="en-US" sz="2200" dirty="0"/>
              <a:t> </a:t>
            </a:r>
            <a:r>
              <a:rPr lang="en-US" sz="2200" dirty="0" err="1"/>
              <a:t>micrometres</a:t>
            </a:r>
            <a:r>
              <a:rPr lang="en-US" sz="2200" dirty="0"/>
              <a:t> in length</a:t>
            </a:r>
            <a:endParaRPr lang="hu-HU" sz="2200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hu-HU" sz="2200" dirty="0"/>
              <a:t>T</a:t>
            </a:r>
            <a:r>
              <a:rPr lang="en-US" sz="2200" dirty="0"/>
              <a:t>he first life forms on Earth</a:t>
            </a:r>
            <a:endParaRPr lang="hu-HU" sz="2200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200" dirty="0"/>
              <a:t>40 million bacteria in a gram of soil </a:t>
            </a:r>
            <a:endParaRPr lang="hu-HU" sz="2200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hu-HU" sz="2200" dirty="0"/>
              <a:t>1</a:t>
            </a:r>
            <a:r>
              <a:rPr lang="en-US" sz="2200" dirty="0"/>
              <a:t> million bacteria</a:t>
            </a:r>
            <a:r>
              <a:rPr lang="hu-HU" sz="2200" dirty="0"/>
              <a:t> </a:t>
            </a:r>
            <a:r>
              <a:rPr lang="en-US" sz="2200" dirty="0"/>
              <a:t>in a m</a:t>
            </a:r>
            <a:r>
              <a:rPr lang="hu-HU" sz="2200" dirty="0"/>
              <a:t>l</a:t>
            </a:r>
            <a:r>
              <a:rPr lang="en-US" sz="2200" dirty="0"/>
              <a:t> of fresh water</a:t>
            </a:r>
            <a:endParaRPr lang="hu-HU" sz="2200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hu-HU" sz="2200" dirty="0"/>
              <a:t>Rapid </a:t>
            </a:r>
            <a:r>
              <a:rPr lang="hu-HU" sz="2200" dirty="0" err="1"/>
              <a:t>development</a:t>
            </a:r>
            <a:r>
              <a:rPr lang="en-US" sz="2200" dirty="0"/>
              <a:t> </a:t>
            </a:r>
            <a:endParaRPr lang="hu-HU" sz="220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4413" y="0"/>
            <a:ext cx="4629587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Kép 8" descr="A képen gerinctelen, állat, űrbelűek látható&#10;&#10;Automatikusan generált leírás">
            <a:extLst>
              <a:ext uri="{FF2B5EF4-FFF2-40B4-BE49-F238E27FC236}">
                <a16:creationId xmlns:a16="http://schemas.microsoft.com/office/drawing/2014/main" id="{BD3558A3-EC48-4195-804F-0BCDE005ABE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4625884" y="10"/>
            <a:ext cx="4518116" cy="685799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049705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83AA303-B52D-4F34-9444-91FB94DA4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802" y="650450"/>
            <a:ext cx="5397427" cy="1795414"/>
          </a:xfrm>
        </p:spPr>
        <p:txBody>
          <a:bodyPr>
            <a:normAutofit/>
          </a:bodyPr>
          <a:lstStyle/>
          <a:p>
            <a:r>
              <a:rPr lang="hu-H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Bacteria</a:t>
            </a:r>
            <a:r>
              <a:rPr lang="hu-H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in </a:t>
            </a:r>
            <a:r>
              <a:rPr lang="hu-H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mushroom</a:t>
            </a:r>
            <a:r>
              <a:rPr lang="hu-H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hu-H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production</a:t>
            </a:r>
            <a:endParaRPr lang="hu-H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03A89D0-B1F8-4609-8B7A-48EDF5912D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802" y="3441052"/>
            <a:ext cx="4752941" cy="1942169"/>
          </a:xfrm>
        </p:spPr>
        <p:txBody>
          <a:bodyPr anchor="t">
            <a:normAutofit/>
          </a:bodyPr>
          <a:lstStyle/>
          <a:p>
            <a:pPr marL="57150" indent="-285750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u-HU" sz="2400" dirty="0" err="1"/>
              <a:t>Bacterial</a:t>
            </a:r>
            <a:r>
              <a:rPr lang="hu-HU" sz="2400" dirty="0"/>
              <a:t> </a:t>
            </a:r>
            <a:r>
              <a:rPr lang="hu-HU" sz="2400" dirty="0" err="1"/>
              <a:t>succession</a:t>
            </a:r>
            <a:r>
              <a:rPr lang="hu-HU" sz="2400" dirty="0"/>
              <a:t> </a:t>
            </a:r>
            <a:r>
              <a:rPr lang="hu-HU" sz="2400" dirty="0" err="1"/>
              <a:t>during</a:t>
            </a:r>
            <a:r>
              <a:rPr lang="hu-HU" sz="2400" dirty="0"/>
              <a:t> </a:t>
            </a:r>
            <a:r>
              <a:rPr lang="hu-HU" sz="2400" dirty="0" err="1"/>
              <a:t>compost</a:t>
            </a:r>
            <a:r>
              <a:rPr lang="hu-HU" sz="2400" dirty="0"/>
              <a:t> </a:t>
            </a:r>
            <a:r>
              <a:rPr lang="hu-HU" sz="2400" dirty="0" err="1"/>
              <a:t>fermentation</a:t>
            </a:r>
            <a:endParaRPr lang="hu-HU" sz="2400" dirty="0"/>
          </a:p>
          <a:p>
            <a:pPr marL="57150" indent="-285750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u-HU" sz="2400" dirty="0" err="1"/>
              <a:t>Bacteria</a:t>
            </a:r>
            <a:r>
              <a:rPr lang="hu-HU" sz="2400" dirty="0"/>
              <a:t> </a:t>
            </a:r>
            <a:r>
              <a:rPr lang="hu-HU" sz="2400" dirty="0" err="1"/>
              <a:t>present</a:t>
            </a:r>
            <a:r>
              <a:rPr lang="hu-HU" sz="2400" dirty="0"/>
              <a:t> in </a:t>
            </a:r>
            <a:r>
              <a:rPr lang="hu-HU" sz="2400" dirty="0" err="1"/>
              <a:t>casing</a:t>
            </a:r>
            <a:endParaRPr lang="hu-HU" sz="2400" dirty="0"/>
          </a:p>
        </p:txBody>
      </p:sp>
      <p:sp>
        <p:nvSpPr>
          <p:cNvPr id="23" name="Freeform: Shape 20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40250" y="0"/>
            <a:ext cx="4603750" cy="4793391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Picture 4" descr="DSCN8622">
            <a:extLst>
              <a:ext uri="{FF2B5EF4-FFF2-40B4-BE49-F238E27FC236}">
                <a16:creationId xmlns:a16="http://schemas.microsoft.com/office/drawing/2014/main" id="{95B54A38-2807-4F0C-B7BD-708A32C817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7611" y="1505"/>
            <a:ext cx="4466389" cy="4641275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26752957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9668002-4D51-4252-AE30-6E2E241A5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59204"/>
            <a:ext cx="7886700" cy="735705"/>
          </a:xfrm>
        </p:spPr>
        <p:txBody>
          <a:bodyPr/>
          <a:lstStyle/>
          <a:p>
            <a:r>
              <a:rPr lang="hu-HU" sz="4000" b="1" dirty="0" err="1">
                <a:latin typeface="+mn-lt"/>
              </a:rPr>
              <a:t>Effective</a:t>
            </a:r>
            <a:r>
              <a:rPr lang="hu-HU" sz="4000" b="1" dirty="0">
                <a:latin typeface="+mn-lt"/>
              </a:rPr>
              <a:t> </a:t>
            </a:r>
            <a:r>
              <a:rPr lang="hu-HU" sz="4000" b="1" dirty="0" err="1">
                <a:latin typeface="+mn-lt"/>
              </a:rPr>
              <a:t>bacteria</a:t>
            </a:r>
            <a:r>
              <a:rPr lang="hu-HU" sz="4000" b="1" dirty="0">
                <a:latin typeface="+mn-lt"/>
              </a:rPr>
              <a:t> in </a:t>
            </a:r>
            <a:r>
              <a:rPr lang="hu-HU" sz="4000" b="1" dirty="0" err="1">
                <a:latin typeface="+mn-lt"/>
              </a:rPr>
              <a:t>production</a:t>
            </a:r>
            <a:endParaRPr lang="hu-HU" sz="4000" b="1" dirty="0">
              <a:latin typeface="+mn-lt"/>
            </a:endParaRPr>
          </a:p>
        </p:txBody>
      </p:sp>
      <p:graphicFrame>
        <p:nvGraphicFramePr>
          <p:cNvPr id="4" name="Táblázat 6">
            <a:extLst>
              <a:ext uri="{FF2B5EF4-FFF2-40B4-BE49-F238E27FC236}">
                <a16:creationId xmlns:a16="http://schemas.microsoft.com/office/drawing/2014/main" id="{9E31490F-12A1-4EAD-974F-F49D3120F2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454230"/>
              </p:ext>
            </p:extLst>
          </p:nvPr>
        </p:nvGraphicFramePr>
        <p:xfrm>
          <a:off x="628650" y="1070803"/>
          <a:ext cx="8345008" cy="259080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915053">
                  <a:extLst>
                    <a:ext uri="{9D8B030D-6E8A-4147-A177-3AD203B41FA5}">
                      <a16:colId xmlns:a16="http://schemas.microsoft.com/office/drawing/2014/main" val="4150989830"/>
                    </a:ext>
                  </a:extLst>
                </a:gridCol>
                <a:gridCol w="4429955">
                  <a:extLst>
                    <a:ext uri="{9D8B030D-6E8A-4147-A177-3AD203B41FA5}">
                      <a16:colId xmlns:a16="http://schemas.microsoft.com/office/drawing/2014/main" val="2862248936"/>
                    </a:ext>
                  </a:extLst>
                </a:gridCol>
              </a:tblGrid>
              <a:tr h="339262">
                <a:tc>
                  <a:txBody>
                    <a:bodyPr/>
                    <a:lstStyle/>
                    <a:p>
                      <a:pPr algn="ctr"/>
                      <a:r>
                        <a:rPr lang="hu-HU" dirty="0" err="1"/>
                        <a:t>Name</a:t>
                      </a:r>
                      <a:r>
                        <a:rPr lang="hu-HU" dirty="0"/>
                        <a:t> of </a:t>
                      </a:r>
                      <a:r>
                        <a:rPr lang="hu-HU" dirty="0" err="1"/>
                        <a:t>bacterium</a:t>
                      </a:r>
                      <a:endParaRPr lang="hu-HU" dirty="0"/>
                    </a:p>
                  </a:txBody>
                  <a:tcPr>
                    <a:solidFill>
                      <a:srgbClr val="81051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err="1"/>
                        <a:t>Effect</a:t>
                      </a:r>
                      <a:endParaRPr lang="hu-HU" dirty="0"/>
                    </a:p>
                  </a:txBody>
                  <a:tcPr>
                    <a:solidFill>
                      <a:srgbClr val="81051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79458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err="1"/>
                        <a:t>Pseudomonas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putida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err="1"/>
                        <a:t>Increased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mycelial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growth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0493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 err="1"/>
                        <a:t>Pseudomonas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putida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err="1"/>
                        <a:t>Increased</a:t>
                      </a:r>
                      <a:r>
                        <a:rPr lang="hu-HU" dirty="0"/>
                        <a:t> primordia </a:t>
                      </a:r>
                      <a:r>
                        <a:rPr lang="hu-HU" dirty="0" err="1"/>
                        <a:t>formation</a:t>
                      </a:r>
                      <a:r>
                        <a:rPr lang="hu-HU" dirty="0"/>
                        <a:t>, </a:t>
                      </a:r>
                      <a:r>
                        <a:rPr lang="hu-HU" dirty="0" err="1"/>
                        <a:t>increase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yield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4750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err="1"/>
                        <a:t>Scytalidium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thermophilum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Faster mycelial growth, increased yield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321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Bacillus </a:t>
                      </a:r>
                      <a:r>
                        <a:rPr lang="hu-HU" dirty="0" err="1"/>
                        <a:t>megaterium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Increased yield, inhibition of pathogens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54992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err="1"/>
                        <a:t>Mycothermus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thermophilus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err="1"/>
                        <a:t>Increased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mycelial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growth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7529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err="1"/>
                        <a:t>Bradyrhizobium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japonicum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err="1"/>
                        <a:t>Increased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mycelial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growth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3532644"/>
                  </a:ext>
                </a:extLst>
              </a:tr>
            </a:tbl>
          </a:graphicData>
        </a:graphic>
      </p:graphicFrame>
      <p:pic>
        <p:nvPicPr>
          <p:cNvPr id="5" name="Kép 4">
            <a:extLst>
              <a:ext uri="{FF2B5EF4-FFF2-40B4-BE49-F238E27FC236}">
                <a16:creationId xmlns:a16="http://schemas.microsoft.com/office/drawing/2014/main" id="{FB67F8A6-1F86-4BB0-8A36-6F0AD741FB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2225" y="6282140"/>
            <a:ext cx="2991776" cy="575860"/>
          </a:xfrm>
          <a:prstGeom prst="rect">
            <a:avLst/>
          </a:prstGeo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BCE74561-DE09-4E9B-89E5-CD8571A4079E}"/>
              </a:ext>
            </a:extLst>
          </p:cNvPr>
          <p:cNvSpPr txBox="1">
            <a:spLocks/>
          </p:cNvSpPr>
          <p:nvPr/>
        </p:nvSpPr>
        <p:spPr>
          <a:xfrm>
            <a:off x="628650" y="3661603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b="1" dirty="0" err="1">
                <a:latin typeface="+mn-lt"/>
              </a:rPr>
              <a:t>Pathogenic</a:t>
            </a:r>
            <a:r>
              <a:rPr lang="hu-HU" sz="4000" b="1" dirty="0">
                <a:latin typeface="+mn-lt"/>
              </a:rPr>
              <a:t> </a:t>
            </a:r>
            <a:r>
              <a:rPr lang="hu-HU" sz="4000" b="1" dirty="0" err="1">
                <a:latin typeface="+mn-lt"/>
              </a:rPr>
              <a:t>bacteria</a:t>
            </a:r>
            <a:r>
              <a:rPr lang="hu-HU" sz="4000" b="1" dirty="0">
                <a:latin typeface="+mn-lt"/>
              </a:rPr>
              <a:t> in </a:t>
            </a:r>
            <a:r>
              <a:rPr lang="hu-HU" sz="4000" b="1" dirty="0" err="1">
                <a:latin typeface="+mn-lt"/>
              </a:rPr>
              <a:t>production</a:t>
            </a:r>
            <a:endParaRPr lang="hu-HU" sz="4000" b="1" dirty="0">
              <a:latin typeface="+mn-lt"/>
            </a:endParaRPr>
          </a:p>
        </p:txBody>
      </p:sp>
      <p:graphicFrame>
        <p:nvGraphicFramePr>
          <p:cNvPr id="8" name="Táblázat 6">
            <a:extLst>
              <a:ext uri="{FF2B5EF4-FFF2-40B4-BE49-F238E27FC236}">
                <a16:creationId xmlns:a16="http://schemas.microsoft.com/office/drawing/2014/main" id="{F3DED18B-03A4-420B-8DCD-A2FF37EF24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101471"/>
              </p:ext>
            </p:extLst>
          </p:nvPr>
        </p:nvGraphicFramePr>
        <p:xfrm>
          <a:off x="628650" y="4798780"/>
          <a:ext cx="8345008" cy="148336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915053">
                  <a:extLst>
                    <a:ext uri="{9D8B030D-6E8A-4147-A177-3AD203B41FA5}">
                      <a16:colId xmlns:a16="http://schemas.microsoft.com/office/drawing/2014/main" val="4150989830"/>
                    </a:ext>
                  </a:extLst>
                </a:gridCol>
                <a:gridCol w="4429955">
                  <a:extLst>
                    <a:ext uri="{9D8B030D-6E8A-4147-A177-3AD203B41FA5}">
                      <a16:colId xmlns:a16="http://schemas.microsoft.com/office/drawing/2014/main" val="28622489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800" kern="1200" dirty="0" err="1"/>
                        <a:t>Name</a:t>
                      </a:r>
                      <a:r>
                        <a:rPr lang="hu-HU" sz="1800" kern="1200" dirty="0"/>
                        <a:t> of </a:t>
                      </a:r>
                      <a:r>
                        <a:rPr lang="hu-HU" sz="1800" kern="1200" dirty="0" err="1"/>
                        <a:t>bacterium</a:t>
                      </a:r>
                      <a:endParaRPr lang="hu-HU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81051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hu-HU" sz="1800" kern="1200" dirty="0" err="1"/>
                        <a:t>Effect</a:t>
                      </a:r>
                      <a:endParaRPr lang="hu-HU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81051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79458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err="1"/>
                        <a:t>Pseudomonas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tolaasii</a:t>
                      </a:r>
                      <a:r>
                        <a:rPr lang="hu-HU" dirty="0"/>
                        <a:t>, Ps. </a:t>
                      </a:r>
                      <a:r>
                        <a:rPr lang="hu-HU" dirty="0" err="1"/>
                        <a:t>reactans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err="1"/>
                        <a:t>Batcerial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blotch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54992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err="1"/>
                        <a:t>Pseudomonas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aeruginosa</a:t>
                      </a:r>
                      <a:r>
                        <a:rPr lang="hu-HU" dirty="0"/>
                        <a:t>, Ps. </a:t>
                      </a:r>
                      <a:r>
                        <a:rPr lang="hu-HU" dirty="0" err="1"/>
                        <a:t>tolaasii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err="1"/>
                        <a:t>Mummy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disease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7529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err="1"/>
                        <a:t>Pseudomonas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gingeri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err="1"/>
                        <a:t>Ginger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blotch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35326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2157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235594-FC01-4951-BA3D-9333F3C18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715" y="979039"/>
            <a:ext cx="4065946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Perfect conditions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1B91059-649B-4520-967A-C59ABE21D3E3}"/>
              </a:ext>
            </a:extLst>
          </p:cNvPr>
          <p:cNvSpPr txBox="1"/>
          <p:nvPr/>
        </p:nvSpPr>
        <p:spPr>
          <a:xfrm>
            <a:off x="113262" y="3429000"/>
            <a:ext cx="4902622" cy="31816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57150" indent="-285750" defTabSz="9144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Wet environment (casing, compost)</a:t>
            </a:r>
          </a:p>
          <a:p>
            <a:pPr marL="57150" indent="-285750" defTabSz="9144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High humidity in the air</a:t>
            </a:r>
          </a:p>
          <a:p>
            <a:pPr marL="57150" indent="-285750" defTabSz="9144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Available food source (organic material)</a:t>
            </a:r>
          </a:p>
          <a:p>
            <a:pPr marL="57150" indent="-285750" defTabSz="9144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No effect of chemicals (prochloraz-Mn, metrafenone</a:t>
            </a:r>
            <a:r>
              <a:rPr lang="hu-HU" sz="2400" dirty="0"/>
              <a:t>, etc.</a:t>
            </a:r>
            <a:r>
              <a:rPr lang="en-US" sz="2400" dirty="0"/>
              <a:t>)</a:t>
            </a:r>
          </a:p>
          <a:p>
            <a:pPr marL="57150" indent="-285750" defTabSz="9144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More often </a:t>
            </a:r>
            <a:r>
              <a:rPr lang="hu-HU" sz="2400" dirty="0" err="1"/>
              <a:t>in</a:t>
            </a:r>
            <a:r>
              <a:rPr lang="en-US" sz="2400" dirty="0"/>
              <a:t> </a:t>
            </a:r>
            <a:r>
              <a:rPr lang="hu-HU" sz="2400" dirty="0"/>
              <a:t>f</a:t>
            </a:r>
            <a:r>
              <a:rPr lang="en-US" sz="2400" dirty="0"/>
              <a:t>all-</a:t>
            </a:r>
            <a:r>
              <a:rPr lang="hu-HU" sz="2400" dirty="0"/>
              <a:t>w</a:t>
            </a:r>
            <a:r>
              <a:rPr lang="en-US" sz="2400" dirty="0"/>
              <a:t>inter (outside air RH% and AH%)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4413" y="0"/>
            <a:ext cx="4629587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Tartalom helye 4" descr="A képen beltéri, fal látható&#10;&#10;Automatikusan generált leírás">
            <a:extLst>
              <a:ext uri="{FF2B5EF4-FFF2-40B4-BE49-F238E27FC236}">
                <a16:creationId xmlns:a16="http://schemas.microsoft.com/office/drawing/2014/main" id="{4F5CF519-67F2-4B00-B9C9-790C3A97AF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4625884" y="10"/>
            <a:ext cx="4518116" cy="685799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319243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362291D-4BBB-45F6-919F-D4DCB8638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188" y="400140"/>
            <a:ext cx="8341074" cy="1325563"/>
          </a:xfrm>
        </p:spPr>
        <p:txBody>
          <a:bodyPr>
            <a:normAutofit/>
          </a:bodyPr>
          <a:lstStyle/>
          <a:p>
            <a:r>
              <a:rPr lang="hu-HU" sz="3600" b="1" dirty="0" err="1">
                <a:latin typeface="+mn-lt"/>
              </a:rPr>
              <a:t>Development</a:t>
            </a:r>
            <a:r>
              <a:rPr lang="hu-HU" sz="3600" b="1" dirty="0">
                <a:latin typeface="+mn-lt"/>
              </a:rPr>
              <a:t> of </a:t>
            </a:r>
            <a:r>
              <a:rPr lang="hu-HU" sz="3600" b="1" dirty="0" err="1">
                <a:latin typeface="+mn-lt"/>
              </a:rPr>
              <a:t>bacteria</a:t>
            </a:r>
            <a:r>
              <a:rPr lang="hu-HU" sz="3600" b="1" dirty="0">
                <a:latin typeface="+mn-lt"/>
              </a:rPr>
              <a:t> </a:t>
            </a:r>
            <a:r>
              <a:rPr lang="hu-HU" sz="3600" b="1" dirty="0" err="1">
                <a:latin typeface="+mn-lt"/>
              </a:rPr>
              <a:t>on</a:t>
            </a:r>
            <a:r>
              <a:rPr lang="hu-HU" sz="3600" b="1" dirty="0">
                <a:latin typeface="+mn-lt"/>
              </a:rPr>
              <a:t> </a:t>
            </a:r>
            <a:r>
              <a:rPr lang="hu-HU" sz="3600" b="1" dirty="0" err="1">
                <a:latin typeface="+mn-lt"/>
              </a:rPr>
              <a:t>mushrooms</a:t>
            </a:r>
            <a:endParaRPr lang="hu-HU" sz="3600" b="1" dirty="0">
              <a:latin typeface="+mn-lt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F0233C4D-F38E-4A7F-A851-79D5C1625C51}"/>
              </a:ext>
            </a:extLst>
          </p:cNvPr>
          <p:cNvSpPr/>
          <p:nvPr/>
        </p:nvSpPr>
        <p:spPr>
          <a:xfrm>
            <a:off x="0" y="4018855"/>
            <a:ext cx="9144000" cy="2827538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err="1"/>
              <a:t>Compost</a:t>
            </a:r>
            <a:endParaRPr lang="hu-HU" dirty="0"/>
          </a:p>
        </p:txBody>
      </p:sp>
      <p:sp>
        <p:nvSpPr>
          <p:cNvPr id="6" name="Ellipszis 5">
            <a:extLst>
              <a:ext uri="{FF2B5EF4-FFF2-40B4-BE49-F238E27FC236}">
                <a16:creationId xmlns:a16="http://schemas.microsoft.com/office/drawing/2014/main" id="{80EA61EB-F8B9-4BF2-A921-142856FAAFFE}"/>
              </a:ext>
            </a:extLst>
          </p:cNvPr>
          <p:cNvSpPr/>
          <p:nvPr/>
        </p:nvSpPr>
        <p:spPr>
          <a:xfrm>
            <a:off x="1979724" y="3069208"/>
            <a:ext cx="195309" cy="18643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9" name="Egyenes összekötő 8">
            <a:extLst>
              <a:ext uri="{FF2B5EF4-FFF2-40B4-BE49-F238E27FC236}">
                <a16:creationId xmlns:a16="http://schemas.microsoft.com/office/drawing/2014/main" id="{172FA3C6-8064-4D57-8DB9-76AAD810364C}"/>
              </a:ext>
            </a:extLst>
          </p:cNvPr>
          <p:cNvCxnSpPr>
            <a:cxnSpLocks/>
          </p:cNvCxnSpPr>
          <p:nvPr/>
        </p:nvCxnSpPr>
        <p:spPr>
          <a:xfrm>
            <a:off x="1986780" y="3109677"/>
            <a:ext cx="28602" cy="1102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9">
            <a:extLst>
              <a:ext uri="{FF2B5EF4-FFF2-40B4-BE49-F238E27FC236}">
                <a16:creationId xmlns:a16="http://schemas.microsoft.com/office/drawing/2014/main" id="{16C6B089-C1A1-4609-9DF1-EA778CB8B7D1}"/>
              </a:ext>
            </a:extLst>
          </p:cNvPr>
          <p:cNvCxnSpPr>
            <a:cxnSpLocks/>
          </p:cNvCxnSpPr>
          <p:nvPr/>
        </p:nvCxnSpPr>
        <p:spPr>
          <a:xfrm>
            <a:off x="2071829" y="3093733"/>
            <a:ext cx="28602" cy="1102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10">
            <a:extLst>
              <a:ext uri="{FF2B5EF4-FFF2-40B4-BE49-F238E27FC236}">
                <a16:creationId xmlns:a16="http://schemas.microsoft.com/office/drawing/2014/main" id="{FBBD2E31-A334-41EC-94D4-A28431C8BE3E}"/>
              </a:ext>
            </a:extLst>
          </p:cNvPr>
          <p:cNvCxnSpPr>
            <a:cxnSpLocks/>
          </p:cNvCxnSpPr>
          <p:nvPr/>
        </p:nvCxnSpPr>
        <p:spPr>
          <a:xfrm>
            <a:off x="2146431" y="3138719"/>
            <a:ext cx="28602" cy="1102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lipszis 11">
            <a:extLst>
              <a:ext uri="{FF2B5EF4-FFF2-40B4-BE49-F238E27FC236}">
                <a16:creationId xmlns:a16="http://schemas.microsoft.com/office/drawing/2014/main" id="{E16D090C-F147-44EF-B58C-E78130F7F424}"/>
              </a:ext>
            </a:extLst>
          </p:cNvPr>
          <p:cNvSpPr/>
          <p:nvPr/>
        </p:nvSpPr>
        <p:spPr>
          <a:xfrm>
            <a:off x="3550039" y="2963797"/>
            <a:ext cx="298919" cy="28533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cxnSp>
        <p:nvCxnSpPr>
          <p:cNvPr id="13" name="Egyenes összekötő 12">
            <a:extLst>
              <a:ext uri="{FF2B5EF4-FFF2-40B4-BE49-F238E27FC236}">
                <a16:creationId xmlns:a16="http://schemas.microsoft.com/office/drawing/2014/main" id="{E351D369-2946-470C-B953-E8CBE37E85D5}"/>
              </a:ext>
            </a:extLst>
          </p:cNvPr>
          <p:cNvCxnSpPr>
            <a:cxnSpLocks/>
          </p:cNvCxnSpPr>
          <p:nvPr/>
        </p:nvCxnSpPr>
        <p:spPr>
          <a:xfrm>
            <a:off x="3595195" y="3011712"/>
            <a:ext cx="28602" cy="1102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gyenes összekötő 13">
            <a:extLst>
              <a:ext uri="{FF2B5EF4-FFF2-40B4-BE49-F238E27FC236}">
                <a16:creationId xmlns:a16="http://schemas.microsoft.com/office/drawing/2014/main" id="{623C8FBA-9AC5-4DE1-9660-C7A75ACE37F7}"/>
              </a:ext>
            </a:extLst>
          </p:cNvPr>
          <p:cNvCxnSpPr>
            <a:cxnSpLocks/>
          </p:cNvCxnSpPr>
          <p:nvPr/>
        </p:nvCxnSpPr>
        <p:spPr>
          <a:xfrm>
            <a:off x="3670896" y="3037862"/>
            <a:ext cx="28602" cy="1102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14">
            <a:extLst>
              <a:ext uri="{FF2B5EF4-FFF2-40B4-BE49-F238E27FC236}">
                <a16:creationId xmlns:a16="http://schemas.microsoft.com/office/drawing/2014/main" id="{C2B27319-77CE-4796-BD00-0E41555A132E}"/>
              </a:ext>
            </a:extLst>
          </p:cNvPr>
          <p:cNvCxnSpPr>
            <a:cxnSpLocks/>
          </p:cNvCxnSpPr>
          <p:nvPr/>
        </p:nvCxnSpPr>
        <p:spPr>
          <a:xfrm>
            <a:off x="3788142" y="3022738"/>
            <a:ext cx="28602" cy="1102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gyenes összekötő 21">
            <a:extLst>
              <a:ext uri="{FF2B5EF4-FFF2-40B4-BE49-F238E27FC236}">
                <a16:creationId xmlns:a16="http://schemas.microsoft.com/office/drawing/2014/main" id="{A09EBF85-B8B8-4B8D-8B6C-6FA447CDA4A1}"/>
              </a:ext>
            </a:extLst>
          </p:cNvPr>
          <p:cNvCxnSpPr>
            <a:cxnSpLocks/>
          </p:cNvCxnSpPr>
          <p:nvPr/>
        </p:nvCxnSpPr>
        <p:spPr>
          <a:xfrm>
            <a:off x="3741627" y="3011712"/>
            <a:ext cx="28602" cy="1102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llipszis 24">
            <a:extLst>
              <a:ext uri="{FF2B5EF4-FFF2-40B4-BE49-F238E27FC236}">
                <a16:creationId xmlns:a16="http://schemas.microsoft.com/office/drawing/2014/main" id="{95E289A7-7FF2-44E2-A153-4281C24D57FB}"/>
              </a:ext>
            </a:extLst>
          </p:cNvPr>
          <p:cNvSpPr/>
          <p:nvPr/>
        </p:nvSpPr>
        <p:spPr>
          <a:xfrm>
            <a:off x="5259129" y="2621281"/>
            <a:ext cx="462749" cy="38009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cxnSp>
        <p:nvCxnSpPr>
          <p:cNvPr id="26" name="Egyenes összekötő 25">
            <a:extLst>
              <a:ext uri="{FF2B5EF4-FFF2-40B4-BE49-F238E27FC236}">
                <a16:creationId xmlns:a16="http://schemas.microsoft.com/office/drawing/2014/main" id="{327A089A-7277-44C9-92A5-7BDC0F2EBC75}"/>
              </a:ext>
            </a:extLst>
          </p:cNvPr>
          <p:cNvCxnSpPr>
            <a:cxnSpLocks/>
          </p:cNvCxnSpPr>
          <p:nvPr/>
        </p:nvCxnSpPr>
        <p:spPr>
          <a:xfrm flipV="1">
            <a:off x="5304285" y="2760296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gyenes összekötő 27">
            <a:extLst>
              <a:ext uri="{FF2B5EF4-FFF2-40B4-BE49-F238E27FC236}">
                <a16:creationId xmlns:a16="http://schemas.microsoft.com/office/drawing/2014/main" id="{FEFFCD03-36AC-4BA2-B088-08F3440D950B}"/>
              </a:ext>
            </a:extLst>
          </p:cNvPr>
          <p:cNvCxnSpPr>
            <a:cxnSpLocks/>
          </p:cNvCxnSpPr>
          <p:nvPr/>
        </p:nvCxnSpPr>
        <p:spPr>
          <a:xfrm flipV="1">
            <a:off x="5634392" y="2756634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gyenes összekötő 28">
            <a:extLst>
              <a:ext uri="{FF2B5EF4-FFF2-40B4-BE49-F238E27FC236}">
                <a16:creationId xmlns:a16="http://schemas.microsoft.com/office/drawing/2014/main" id="{9487DF41-DBEC-47E1-9FC3-01D8961ECAC8}"/>
              </a:ext>
            </a:extLst>
          </p:cNvPr>
          <p:cNvCxnSpPr>
            <a:cxnSpLocks/>
          </p:cNvCxnSpPr>
          <p:nvPr/>
        </p:nvCxnSpPr>
        <p:spPr>
          <a:xfrm flipV="1">
            <a:off x="5446225" y="2714576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gyenes összekötő 37">
            <a:extLst>
              <a:ext uri="{FF2B5EF4-FFF2-40B4-BE49-F238E27FC236}">
                <a16:creationId xmlns:a16="http://schemas.microsoft.com/office/drawing/2014/main" id="{F63966CD-6277-4CE3-BDCF-EC9B07A79124}"/>
              </a:ext>
            </a:extLst>
          </p:cNvPr>
          <p:cNvCxnSpPr>
            <a:cxnSpLocks/>
          </p:cNvCxnSpPr>
          <p:nvPr/>
        </p:nvCxnSpPr>
        <p:spPr>
          <a:xfrm flipV="1">
            <a:off x="5530945" y="2668804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gyenes összekötő 41">
            <a:extLst>
              <a:ext uri="{FF2B5EF4-FFF2-40B4-BE49-F238E27FC236}">
                <a16:creationId xmlns:a16="http://schemas.microsoft.com/office/drawing/2014/main" id="{101F1E02-D467-4B16-96F7-DA49090439F1}"/>
              </a:ext>
            </a:extLst>
          </p:cNvPr>
          <p:cNvCxnSpPr>
            <a:cxnSpLocks/>
          </p:cNvCxnSpPr>
          <p:nvPr/>
        </p:nvCxnSpPr>
        <p:spPr>
          <a:xfrm flipV="1">
            <a:off x="5363947" y="2710914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églalap: lekerekített 42">
            <a:extLst>
              <a:ext uri="{FF2B5EF4-FFF2-40B4-BE49-F238E27FC236}">
                <a16:creationId xmlns:a16="http://schemas.microsoft.com/office/drawing/2014/main" id="{5842B612-BC4C-4A58-B324-E0D81E4AD2B5}"/>
              </a:ext>
            </a:extLst>
          </p:cNvPr>
          <p:cNvSpPr/>
          <p:nvPr/>
        </p:nvSpPr>
        <p:spPr>
          <a:xfrm>
            <a:off x="5408225" y="2992258"/>
            <a:ext cx="166998" cy="2263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8E9D0795-323D-4448-B79A-503CCB1B898A}"/>
              </a:ext>
            </a:extLst>
          </p:cNvPr>
          <p:cNvSpPr/>
          <p:nvPr/>
        </p:nvSpPr>
        <p:spPr>
          <a:xfrm>
            <a:off x="0" y="3204839"/>
            <a:ext cx="9144000" cy="82562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err="1"/>
              <a:t>Casing</a:t>
            </a:r>
            <a:endParaRPr lang="hu-HU" dirty="0"/>
          </a:p>
        </p:txBody>
      </p:sp>
      <p:sp>
        <p:nvSpPr>
          <p:cNvPr id="44" name="Ellipszis 43">
            <a:extLst>
              <a:ext uri="{FF2B5EF4-FFF2-40B4-BE49-F238E27FC236}">
                <a16:creationId xmlns:a16="http://schemas.microsoft.com/office/drawing/2014/main" id="{EA5A5C2C-9241-47E0-A297-EADAE1F3A23C}"/>
              </a:ext>
            </a:extLst>
          </p:cNvPr>
          <p:cNvSpPr/>
          <p:nvPr/>
        </p:nvSpPr>
        <p:spPr>
          <a:xfrm>
            <a:off x="7148414" y="2151854"/>
            <a:ext cx="989722" cy="72869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50" name="Téglalap: lekerekített 49">
            <a:extLst>
              <a:ext uri="{FF2B5EF4-FFF2-40B4-BE49-F238E27FC236}">
                <a16:creationId xmlns:a16="http://schemas.microsoft.com/office/drawing/2014/main" id="{89D91758-5F34-4CAB-8D3C-31CDBCE62CB1}"/>
              </a:ext>
            </a:extLst>
          </p:cNvPr>
          <p:cNvSpPr/>
          <p:nvPr/>
        </p:nvSpPr>
        <p:spPr>
          <a:xfrm>
            <a:off x="7517710" y="2827962"/>
            <a:ext cx="202332" cy="4020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56" name="Egyenes összekötő 55">
            <a:extLst>
              <a:ext uri="{FF2B5EF4-FFF2-40B4-BE49-F238E27FC236}">
                <a16:creationId xmlns:a16="http://schemas.microsoft.com/office/drawing/2014/main" id="{E711BB75-2A5F-45A6-B442-64E20573B3F3}"/>
              </a:ext>
            </a:extLst>
          </p:cNvPr>
          <p:cNvCxnSpPr>
            <a:cxnSpLocks/>
          </p:cNvCxnSpPr>
          <p:nvPr/>
        </p:nvCxnSpPr>
        <p:spPr>
          <a:xfrm flipV="1">
            <a:off x="7219937" y="2421386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gyenes összekötő 56">
            <a:extLst>
              <a:ext uri="{FF2B5EF4-FFF2-40B4-BE49-F238E27FC236}">
                <a16:creationId xmlns:a16="http://schemas.microsoft.com/office/drawing/2014/main" id="{4B7A1F5D-8E01-499A-A5A2-686162B9400F}"/>
              </a:ext>
            </a:extLst>
          </p:cNvPr>
          <p:cNvCxnSpPr>
            <a:cxnSpLocks/>
          </p:cNvCxnSpPr>
          <p:nvPr/>
        </p:nvCxnSpPr>
        <p:spPr>
          <a:xfrm flipV="1">
            <a:off x="7515054" y="223875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gyenes összekötő 57">
            <a:extLst>
              <a:ext uri="{FF2B5EF4-FFF2-40B4-BE49-F238E27FC236}">
                <a16:creationId xmlns:a16="http://schemas.microsoft.com/office/drawing/2014/main" id="{3F073720-764D-4043-A2A2-392114EDE879}"/>
              </a:ext>
            </a:extLst>
          </p:cNvPr>
          <p:cNvCxnSpPr>
            <a:cxnSpLocks/>
          </p:cNvCxnSpPr>
          <p:nvPr/>
        </p:nvCxnSpPr>
        <p:spPr>
          <a:xfrm flipV="1">
            <a:off x="7361877" y="2375666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gyenes összekötő 58">
            <a:extLst>
              <a:ext uri="{FF2B5EF4-FFF2-40B4-BE49-F238E27FC236}">
                <a16:creationId xmlns:a16="http://schemas.microsoft.com/office/drawing/2014/main" id="{89132D82-BEE0-4D29-8F49-B856977A018D}"/>
              </a:ext>
            </a:extLst>
          </p:cNvPr>
          <p:cNvCxnSpPr>
            <a:cxnSpLocks/>
          </p:cNvCxnSpPr>
          <p:nvPr/>
        </p:nvCxnSpPr>
        <p:spPr>
          <a:xfrm flipV="1">
            <a:off x="7446597" y="2329894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gyenes összekötő 59">
            <a:extLst>
              <a:ext uri="{FF2B5EF4-FFF2-40B4-BE49-F238E27FC236}">
                <a16:creationId xmlns:a16="http://schemas.microsoft.com/office/drawing/2014/main" id="{8A5C59CA-DDCA-498C-A3B8-E9077870D388}"/>
              </a:ext>
            </a:extLst>
          </p:cNvPr>
          <p:cNvCxnSpPr>
            <a:cxnSpLocks/>
          </p:cNvCxnSpPr>
          <p:nvPr/>
        </p:nvCxnSpPr>
        <p:spPr>
          <a:xfrm flipV="1">
            <a:off x="7279599" y="2372004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gyenes összekötő 60">
            <a:extLst>
              <a:ext uri="{FF2B5EF4-FFF2-40B4-BE49-F238E27FC236}">
                <a16:creationId xmlns:a16="http://schemas.microsoft.com/office/drawing/2014/main" id="{5E5152E5-35D5-4217-B8BA-5B9B87E764DE}"/>
              </a:ext>
            </a:extLst>
          </p:cNvPr>
          <p:cNvCxnSpPr>
            <a:cxnSpLocks/>
          </p:cNvCxnSpPr>
          <p:nvPr/>
        </p:nvCxnSpPr>
        <p:spPr>
          <a:xfrm flipV="1">
            <a:off x="7607805" y="224241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gyenes összekötő 61">
            <a:extLst>
              <a:ext uri="{FF2B5EF4-FFF2-40B4-BE49-F238E27FC236}">
                <a16:creationId xmlns:a16="http://schemas.microsoft.com/office/drawing/2014/main" id="{2B0A448A-2236-4D78-9DCF-A03DE06D69DF}"/>
              </a:ext>
            </a:extLst>
          </p:cNvPr>
          <p:cNvCxnSpPr>
            <a:cxnSpLocks/>
          </p:cNvCxnSpPr>
          <p:nvPr/>
        </p:nvCxnSpPr>
        <p:spPr>
          <a:xfrm flipV="1">
            <a:off x="7934854" y="2329895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Egyenes összekötő 62">
            <a:extLst>
              <a:ext uri="{FF2B5EF4-FFF2-40B4-BE49-F238E27FC236}">
                <a16:creationId xmlns:a16="http://schemas.microsoft.com/office/drawing/2014/main" id="{EA72E603-544C-437F-BC18-148AB0F4339B}"/>
              </a:ext>
            </a:extLst>
          </p:cNvPr>
          <p:cNvCxnSpPr>
            <a:cxnSpLocks/>
          </p:cNvCxnSpPr>
          <p:nvPr/>
        </p:nvCxnSpPr>
        <p:spPr>
          <a:xfrm flipV="1">
            <a:off x="8036247" y="2442271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gyenes összekötő 63">
            <a:extLst>
              <a:ext uri="{FF2B5EF4-FFF2-40B4-BE49-F238E27FC236}">
                <a16:creationId xmlns:a16="http://schemas.microsoft.com/office/drawing/2014/main" id="{0DA68AC2-6AB1-404B-9061-D2AA7DF636AC}"/>
              </a:ext>
            </a:extLst>
          </p:cNvPr>
          <p:cNvCxnSpPr>
            <a:cxnSpLocks/>
          </p:cNvCxnSpPr>
          <p:nvPr/>
        </p:nvCxnSpPr>
        <p:spPr>
          <a:xfrm flipV="1">
            <a:off x="7793307" y="2246074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Egyenes összekötő 64">
            <a:extLst>
              <a:ext uri="{FF2B5EF4-FFF2-40B4-BE49-F238E27FC236}">
                <a16:creationId xmlns:a16="http://schemas.microsoft.com/office/drawing/2014/main" id="{74ABCB8D-2E61-4FE6-82E8-65178ADC7954}"/>
              </a:ext>
            </a:extLst>
          </p:cNvPr>
          <p:cNvCxnSpPr>
            <a:cxnSpLocks/>
          </p:cNvCxnSpPr>
          <p:nvPr/>
        </p:nvCxnSpPr>
        <p:spPr>
          <a:xfrm flipV="1">
            <a:off x="7720041" y="232175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Ellipszis 65">
            <a:extLst>
              <a:ext uri="{FF2B5EF4-FFF2-40B4-BE49-F238E27FC236}">
                <a16:creationId xmlns:a16="http://schemas.microsoft.com/office/drawing/2014/main" id="{79E0E86C-538D-4B2B-A165-FB859BC72CA2}"/>
              </a:ext>
            </a:extLst>
          </p:cNvPr>
          <p:cNvSpPr/>
          <p:nvPr/>
        </p:nvSpPr>
        <p:spPr>
          <a:xfrm>
            <a:off x="559297" y="3138719"/>
            <a:ext cx="88776" cy="11040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67" name="Egyenes összekötő 66">
            <a:extLst>
              <a:ext uri="{FF2B5EF4-FFF2-40B4-BE49-F238E27FC236}">
                <a16:creationId xmlns:a16="http://schemas.microsoft.com/office/drawing/2014/main" id="{9492649D-6EC9-429F-BCDD-425B3583C92F}"/>
              </a:ext>
            </a:extLst>
          </p:cNvPr>
          <p:cNvCxnSpPr>
            <a:cxnSpLocks/>
          </p:cNvCxnSpPr>
          <p:nvPr/>
        </p:nvCxnSpPr>
        <p:spPr>
          <a:xfrm flipV="1">
            <a:off x="561699" y="360431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Egyenes összekötő 67">
            <a:extLst>
              <a:ext uri="{FF2B5EF4-FFF2-40B4-BE49-F238E27FC236}">
                <a16:creationId xmlns:a16="http://schemas.microsoft.com/office/drawing/2014/main" id="{82CA4B81-4E62-4A0F-8405-FBCD93530D99}"/>
              </a:ext>
            </a:extLst>
          </p:cNvPr>
          <p:cNvCxnSpPr>
            <a:cxnSpLocks/>
          </p:cNvCxnSpPr>
          <p:nvPr/>
        </p:nvCxnSpPr>
        <p:spPr>
          <a:xfrm flipV="1">
            <a:off x="856816" y="3421676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Egyenes összekötő 68">
            <a:extLst>
              <a:ext uri="{FF2B5EF4-FFF2-40B4-BE49-F238E27FC236}">
                <a16:creationId xmlns:a16="http://schemas.microsoft.com/office/drawing/2014/main" id="{32568273-1168-4B19-BA95-77C830B48729}"/>
              </a:ext>
            </a:extLst>
          </p:cNvPr>
          <p:cNvCxnSpPr>
            <a:cxnSpLocks/>
          </p:cNvCxnSpPr>
          <p:nvPr/>
        </p:nvCxnSpPr>
        <p:spPr>
          <a:xfrm flipV="1">
            <a:off x="703639" y="355859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Egyenes összekötő 69">
            <a:extLst>
              <a:ext uri="{FF2B5EF4-FFF2-40B4-BE49-F238E27FC236}">
                <a16:creationId xmlns:a16="http://schemas.microsoft.com/office/drawing/2014/main" id="{A03984BD-6CBF-47ED-B828-FD4F188C533F}"/>
              </a:ext>
            </a:extLst>
          </p:cNvPr>
          <p:cNvCxnSpPr>
            <a:cxnSpLocks/>
          </p:cNvCxnSpPr>
          <p:nvPr/>
        </p:nvCxnSpPr>
        <p:spPr>
          <a:xfrm flipV="1">
            <a:off x="788359" y="351282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gyenes összekötő 70">
            <a:extLst>
              <a:ext uri="{FF2B5EF4-FFF2-40B4-BE49-F238E27FC236}">
                <a16:creationId xmlns:a16="http://schemas.microsoft.com/office/drawing/2014/main" id="{4160DB2F-6610-44F2-B2B2-C1E7BC574F45}"/>
              </a:ext>
            </a:extLst>
          </p:cNvPr>
          <p:cNvCxnSpPr>
            <a:cxnSpLocks/>
          </p:cNvCxnSpPr>
          <p:nvPr/>
        </p:nvCxnSpPr>
        <p:spPr>
          <a:xfrm flipV="1">
            <a:off x="621361" y="355493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Egyenes összekötő 71">
            <a:extLst>
              <a:ext uri="{FF2B5EF4-FFF2-40B4-BE49-F238E27FC236}">
                <a16:creationId xmlns:a16="http://schemas.microsoft.com/office/drawing/2014/main" id="{539F88E9-7303-4B0D-B177-C710F3899D5D}"/>
              </a:ext>
            </a:extLst>
          </p:cNvPr>
          <p:cNvCxnSpPr>
            <a:cxnSpLocks/>
          </p:cNvCxnSpPr>
          <p:nvPr/>
        </p:nvCxnSpPr>
        <p:spPr>
          <a:xfrm flipV="1">
            <a:off x="949567" y="3425338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Egyenes összekötő 72">
            <a:extLst>
              <a:ext uri="{FF2B5EF4-FFF2-40B4-BE49-F238E27FC236}">
                <a16:creationId xmlns:a16="http://schemas.microsoft.com/office/drawing/2014/main" id="{CC649F81-F7A3-4CB7-8581-0C9FEFA43234}"/>
              </a:ext>
            </a:extLst>
          </p:cNvPr>
          <p:cNvCxnSpPr>
            <a:cxnSpLocks/>
          </p:cNvCxnSpPr>
          <p:nvPr/>
        </p:nvCxnSpPr>
        <p:spPr>
          <a:xfrm flipV="1">
            <a:off x="1276616" y="3512821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Egyenes összekötő 73">
            <a:extLst>
              <a:ext uri="{FF2B5EF4-FFF2-40B4-BE49-F238E27FC236}">
                <a16:creationId xmlns:a16="http://schemas.microsoft.com/office/drawing/2014/main" id="{3774AC67-E130-44C3-8BBB-64E40D6A1AF2}"/>
              </a:ext>
            </a:extLst>
          </p:cNvPr>
          <p:cNvCxnSpPr>
            <a:cxnSpLocks/>
          </p:cNvCxnSpPr>
          <p:nvPr/>
        </p:nvCxnSpPr>
        <p:spPr>
          <a:xfrm flipV="1">
            <a:off x="1378009" y="3625197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Egyenes összekötő 74">
            <a:extLst>
              <a:ext uri="{FF2B5EF4-FFF2-40B4-BE49-F238E27FC236}">
                <a16:creationId xmlns:a16="http://schemas.microsoft.com/office/drawing/2014/main" id="{C01E6173-D881-4D46-B3E1-DD29A55900FA}"/>
              </a:ext>
            </a:extLst>
          </p:cNvPr>
          <p:cNvCxnSpPr>
            <a:cxnSpLocks/>
          </p:cNvCxnSpPr>
          <p:nvPr/>
        </p:nvCxnSpPr>
        <p:spPr>
          <a:xfrm flipV="1">
            <a:off x="1135069" y="342900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Egyenes összekötő 75">
            <a:extLst>
              <a:ext uri="{FF2B5EF4-FFF2-40B4-BE49-F238E27FC236}">
                <a16:creationId xmlns:a16="http://schemas.microsoft.com/office/drawing/2014/main" id="{50889F79-B063-46BB-BE03-4DBB0930A295}"/>
              </a:ext>
            </a:extLst>
          </p:cNvPr>
          <p:cNvCxnSpPr>
            <a:cxnSpLocks/>
          </p:cNvCxnSpPr>
          <p:nvPr/>
        </p:nvCxnSpPr>
        <p:spPr>
          <a:xfrm flipV="1">
            <a:off x="1061803" y="3504676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Egyenes összekötő 76">
            <a:extLst>
              <a:ext uri="{FF2B5EF4-FFF2-40B4-BE49-F238E27FC236}">
                <a16:creationId xmlns:a16="http://schemas.microsoft.com/office/drawing/2014/main" id="{E37D94BE-A9E6-4EA2-B763-18A7D049DB05}"/>
              </a:ext>
            </a:extLst>
          </p:cNvPr>
          <p:cNvCxnSpPr>
            <a:cxnSpLocks/>
          </p:cNvCxnSpPr>
          <p:nvPr/>
        </p:nvCxnSpPr>
        <p:spPr>
          <a:xfrm flipV="1">
            <a:off x="1921273" y="3465347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Egyenes összekötő 77">
            <a:extLst>
              <a:ext uri="{FF2B5EF4-FFF2-40B4-BE49-F238E27FC236}">
                <a16:creationId xmlns:a16="http://schemas.microsoft.com/office/drawing/2014/main" id="{A378E9FC-D281-4259-A96A-81CBB4C95B16}"/>
              </a:ext>
            </a:extLst>
          </p:cNvPr>
          <p:cNvCxnSpPr>
            <a:cxnSpLocks/>
          </p:cNvCxnSpPr>
          <p:nvPr/>
        </p:nvCxnSpPr>
        <p:spPr>
          <a:xfrm flipV="1">
            <a:off x="2216390" y="3282711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Egyenes összekötő 78">
            <a:extLst>
              <a:ext uri="{FF2B5EF4-FFF2-40B4-BE49-F238E27FC236}">
                <a16:creationId xmlns:a16="http://schemas.microsoft.com/office/drawing/2014/main" id="{69E5EB9F-EB81-4DAD-B4F6-CD75F8AD727A}"/>
              </a:ext>
            </a:extLst>
          </p:cNvPr>
          <p:cNvCxnSpPr>
            <a:cxnSpLocks/>
          </p:cNvCxnSpPr>
          <p:nvPr/>
        </p:nvCxnSpPr>
        <p:spPr>
          <a:xfrm flipV="1">
            <a:off x="2063213" y="3419627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Egyenes összekötő 79">
            <a:extLst>
              <a:ext uri="{FF2B5EF4-FFF2-40B4-BE49-F238E27FC236}">
                <a16:creationId xmlns:a16="http://schemas.microsoft.com/office/drawing/2014/main" id="{D3C047D1-E45F-4380-AB33-17773EFA6F52}"/>
              </a:ext>
            </a:extLst>
          </p:cNvPr>
          <p:cNvCxnSpPr>
            <a:cxnSpLocks/>
          </p:cNvCxnSpPr>
          <p:nvPr/>
        </p:nvCxnSpPr>
        <p:spPr>
          <a:xfrm flipV="1">
            <a:off x="2147933" y="3373855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Egyenes összekötő 80">
            <a:extLst>
              <a:ext uri="{FF2B5EF4-FFF2-40B4-BE49-F238E27FC236}">
                <a16:creationId xmlns:a16="http://schemas.microsoft.com/office/drawing/2014/main" id="{5C25281C-413D-4458-BB5A-E757F7CE5ED2}"/>
              </a:ext>
            </a:extLst>
          </p:cNvPr>
          <p:cNvCxnSpPr>
            <a:cxnSpLocks/>
          </p:cNvCxnSpPr>
          <p:nvPr/>
        </p:nvCxnSpPr>
        <p:spPr>
          <a:xfrm flipV="1">
            <a:off x="1980935" y="3415965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Egyenes összekötő 81">
            <a:extLst>
              <a:ext uri="{FF2B5EF4-FFF2-40B4-BE49-F238E27FC236}">
                <a16:creationId xmlns:a16="http://schemas.microsoft.com/office/drawing/2014/main" id="{48DC41A4-8756-4C0D-8A1A-261D63D10863}"/>
              </a:ext>
            </a:extLst>
          </p:cNvPr>
          <p:cNvCxnSpPr>
            <a:cxnSpLocks/>
          </p:cNvCxnSpPr>
          <p:nvPr/>
        </p:nvCxnSpPr>
        <p:spPr>
          <a:xfrm flipV="1">
            <a:off x="2309141" y="3286373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Egyenes összekötő 82">
            <a:extLst>
              <a:ext uri="{FF2B5EF4-FFF2-40B4-BE49-F238E27FC236}">
                <a16:creationId xmlns:a16="http://schemas.microsoft.com/office/drawing/2014/main" id="{D1E5304C-6F80-4BF9-BC9B-C91269EFA3B2}"/>
              </a:ext>
            </a:extLst>
          </p:cNvPr>
          <p:cNvCxnSpPr>
            <a:cxnSpLocks/>
          </p:cNvCxnSpPr>
          <p:nvPr/>
        </p:nvCxnSpPr>
        <p:spPr>
          <a:xfrm flipV="1">
            <a:off x="2636190" y="3373856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Egyenes összekötő 83">
            <a:extLst>
              <a:ext uri="{FF2B5EF4-FFF2-40B4-BE49-F238E27FC236}">
                <a16:creationId xmlns:a16="http://schemas.microsoft.com/office/drawing/2014/main" id="{DF88C5C8-7A52-4C78-A979-8F78A4E38572}"/>
              </a:ext>
            </a:extLst>
          </p:cNvPr>
          <p:cNvCxnSpPr>
            <a:cxnSpLocks/>
          </p:cNvCxnSpPr>
          <p:nvPr/>
        </p:nvCxnSpPr>
        <p:spPr>
          <a:xfrm flipV="1">
            <a:off x="2737583" y="348623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Egyenes összekötő 84">
            <a:extLst>
              <a:ext uri="{FF2B5EF4-FFF2-40B4-BE49-F238E27FC236}">
                <a16:creationId xmlns:a16="http://schemas.microsoft.com/office/drawing/2014/main" id="{F6EB81D4-3F7B-4DBB-92DF-43A713C670FF}"/>
              </a:ext>
            </a:extLst>
          </p:cNvPr>
          <p:cNvCxnSpPr>
            <a:cxnSpLocks/>
          </p:cNvCxnSpPr>
          <p:nvPr/>
        </p:nvCxnSpPr>
        <p:spPr>
          <a:xfrm flipV="1">
            <a:off x="2494643" y="3290035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Egyenes összekötő 85">
            <a:extLst>
              <a:ext uri="{FF2B5EF4-FFF2-40B4-BE49-F238E27FC236}">
                <a16:creationId xmlns:a16="http://schemas.microsoft.com/office/drawing/2014/main" id="{FACD3E2F-FA86-46EE-B310-533787514858}"/>
              </a:ext>
            </a:extLst>
          </p:cNvPr>
          <p:cNvCxnSpPr>
            <a:cxnSpLocks/>
          </p:cNvCxnSpPr>
          <p:nvPr/>
        </p:nvCxnSpPr>
        <p:spPr>
          <a:xfrm flipV="1">
            <a:off x="2421377" y="3365711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Egyenes összekötő 86">
            <a:extLst>
              <a:ext uri="{FF2B5EF4-FFF2-40B4-BE49-F238E27FC236}">
                <a16:creationId xmlns:a16="http://schemas.microsoft.com/office/drawing/2014/main" id="{F8E1F7E0-4495-4723-B924-927DE9F54109}"/>
              </a:ext>
            </a:extLst>
          </p:cNvPr>
          <p:cNvCxnSpPr>
            <a:cxnSpLocks/>
          </p:cNvCxnSpPr>
          <p:nvPr/>
        </p:nvCxnSpPr>
        <p:spPr>
          <a:xfrm flipV="1">
            <a:off x="2368790" y="3435111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Egyenes összekötő 87">
            <a:extLst>
              <a:ext uri="{FF2B5EF4-FFF2-40B4-BE49-F238E27FC236}">
                <a16:creationId xmlns:a16="http://schemas.microsoft.com/office/drawing/2014/main" id="{CC0D44C1-968D-4C03-A839-0617896A8DDD}"/>
              </a:ext>
            </a:extLst>
          </p:cNvPr>
          <p:cNvCxnSpPr>
            <a:cxnSpLocks/>
          </p:cNvCxnSpPr>
          <p:nvPr/>
        </p:nvCxnSpPr>
        <p:spPr>
          <a:xfrm flipV="1">
            <a:off x="2461541" y="3438773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Egyenes összekötő 88">
            <a:extLst>
              <a:ext uri="{FF2B5EF4-FFF2-40B4-BE49-F238E27FC236}">
                <a16:creationId xmlns:a16="http://schemas.microsoft.com/office/drawing/2014/main" id="{88DEC835-A1CB-4A8D-963B-53E9BBD89FA0}"/>
              </a:ext>
            </a:extLst>
          </p:cNvPr>
          <p:cNvCxnSpPr>
            <a:cxnSpLocks/>
          </p:cNvCxnSpPr>
          <p:nvPr/>
        </p:nvCxnSpPr>
        <p:spPr>
          <a:xfrm flipV="1">
            <a:off x="2788590" y="3526256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Egyenes összekötő 89">
            <a:extLst>
              <a:ext uri="{FF2B5EF4-FFF2-40B4-BE49-F238E27FC236}">
                <a16:creationId xmlns:a16="http://schemas.microsoft.com/office/drawing/2014/main" id="{CC9E174C-6F64-4821-8CC5-F309A9AE821F}"/>
              </a:ext>
            </a:extLst>
          </p:cNvPr>
          <p:cNvCxnSpPr>
            <a:cxnSpLocks/>
          </p:cNvCxnSpPr>
          <p:nvPr/>
        </p:nvCxnSpPr>
        <p:spPr>
          <a:xfrm flipV="1">
            <a:off x="2889983" y="363863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Egyenes összekötő 90">
            <a:extLst>
              <a:ext uri="{FF2B5EF4-FFF2-40B4-BE49-F238E27FC236}">
                <a16:creationId xmlns:a16="http://schemas.microsoft.com/office/drawing/2014/main" id="{0B750F5B-9F93-48B6-B06D-8BCCB95CB1D9}"/>
              </a:ext>
            </a:extLst>
          </p:cNvPr>
          <p:cNvCxnSpPr>
            <a:cxnSpLocks/>
          </p:cNvCxnSpPr>
          <p:nvPr/>
        </p:nvCxnSpPr>
        <p:spPr>
          <a:xfrm flipV="1">
            <a:off x="2647043" y="3442435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Egyenes összekötő 91">
            <a:extLst>
              <a:ext uri="{FF2B5EF4-FFF2-40B4-BE49-F238E27FC236}">
                <a16:creationId xmlns:a16="http://schemas.microsoft.com/office/drawing/2014/main" id="{6E1DE0A5-6368-409D-816D-EC892D5F0299}"/>
              </a:ext>
            </a:extLst>
          </p:cNvPr>
          <p:cNvCxnSpPr>
            <a:cxnSpLocks/>
          </p:cNvCxnSpPr>
          <p:nvPr/>
        </p:nvCxnSpPr>
        <p:spPr>
          <a:xfrm flipV="1">
            <a:off x="2573777" y="3518111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Egyenes összekötő 92">
            <a:extLst>
              <a:ext uri="{FF2B5EF4-FFF2-40B4-BE49-F238E27FC236}">
                <a16:creationId xmlns:a16="http://schemas.microsoft.com/office/drawing/2014/main" id="{051D093B-C5B8-4714-905E-19FA0191B540}"/>
              </a:ext>
            </a:extLst>
          </p:cNvPr>
          <p:cNvCxnSpPr>
            <a:cxnSpLocks/>
          </p:cNvCxnSpPr>
          <p:nvPr/>
        </p:nvCxnSpPr>
        <p:spPr>
          <a:xfrm flipV="1">
            <a:off x="1339420" y="328189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Egyenes összekötő 93">
            <a:extLst>
              <a:ext uri="{FF2B5EF4-FFF2-40B4-BE49-F238E27FC236}">
                <a16:creationId xmlns:a16="http://schemas.microsoft.com/office/drawing/2014/main" id="{0FC455BE-770A-4C3C-98B4-A0E1FCAE1E34}"/>
              </a:ext>
            </a:extLst>
          </p:cNvPr>
          <p:cNvCxnSpPr>
            <a:cxnSpLocks/>
          </p:cNvCxnSpPr>
          <p:nvPr/>
        </p:nvCxnSpPr>
        <p:spPr>
          <a:xfrm flipV="1">
            <a:off x="1666469" y="3369373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Egyenes összekötő 94">
            <a:extLst>
              <a:ext uri="{FF2B5EF4-FFF2-40B4-BE49-F238E27FC236}">
                <a16:creationId xmlns:a16="http://schemas.microsoft.com/office/drawing/2014/main" id="{47B88EB8-370C-4ACD-ADE4-09CB0C8F2C51}"/>
              </a:ext>
            </a:extLst>
          </p:cNvPr>
          <p:cNvCxnSpPr>
            <a:cxnSpLocks/>
          </p:cNvCxnSpPr>
          <p:nvPr/>
        </p:nvCxnSpPr>
        <p:spPr>
          <a:xfrm flipV="1">
            <a:off x="309902" y="3481749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Egyenes összekötő 95">
            <a:extLst>
              <a:ext uri="{FF2B5EF4-FFF2-40B4-BE49-F238E27FC236}">
                <a16:creationId xmlns:a16="http://schemas.microsoft.com/office/drawing/2014/main" id="{DF70A8B6-29D7-4FD0-B348-C1128BF6CE88}"/>
              </a:ext>
            </a:extLst>
          </p:cNvPr>
          <p:cNvCxnSpPr>
            <a:cxnSpLocks/>
          </p:cNvCxnSpPr>
          <p:nvPr/>
        </p:nvCxnSpPr>
        <p:spPr>
          <a:xfrm flipV="1">
            <a:off x="1524922" y="328555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Egyenes összekötő 96">
            <a:extLst>
              <a:ext uri="{FF2B5EF4-FFF2-40B4-BE49-F238E27FC236}">
                <a16:creationId xmlns:a16="http://schemas.microsoft.com/office/drawing/2014/main" id="{72ECBDCA-A1E6-4173-9498-10A24F0AE2BE}"/>
              </a:ext>
            </a:extLst>
          </p:cNvPr>
          <p:cNvCxnSpPr>
            <a:cxnSpLocks/>
          </p:cNvCxnSpPr>
          <p:nvPr/>
        </p:nvCxnSpPr>
        <p:spPr>
          <a:xfrm flipV="1">
            <a:off x="1451656" y="3361228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Egyenes összekötő 97">
            <a:extLst>
              <a:ext uri="{FF2B5EF4-FFF2-40B4-BE49-F238E27FC236}">
                <a16:creationId xmlns:a16="http://schemas.microsoft.com/office/drawing/2014/main" id="{391AFBA5-55F2-4409-AF7F-F05131D98D32}"/>
              </a:ext>
            </a:extLst>
          </p:cNvPr>
          <p:cNvCxnSpPr>
            <a:cxnSpLocks/>
          </p:cNvCxnSpPr>
          <p:nvPr/>
        </p:nvCxnSpPr>
        <p:spPr>
          <a:xfrm flipV="1">
            <a:off x="1399069" y="3430628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Egyenes összekötő 98">
            <a:extLst>
              <a:ext uri="{FF2B5EF4-FFF2-40B4-BE49-F238E27FC236}">
                <a16:creationId xmlns:a16="http://schemas.microsoft.com/office/drawing/2014/main" id="{25692358-B807-4D09-B65B-8B8468DE870C}"/>
              </a:ext>
            </a:extLst>
          </p:cNvPr>
          <p:cNvCxnSpPr>
            <a:cxnSpLocks/>
          </p:cNvCxnSpPr>
          <p:nvPr/>
        </p:nvCxnSpPr>
        <p:spPr>
          <a:xfrm flipV="1">
            <a:off x="1491820" y="343429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Egyenes összekötő 99">
            <a:extLst>
              <a:ext uri="{FF2B5EF4-FFF2-40B4-BE49-F238E27FC236}">
                <a16:creationId xmlns:a16="http://schemas.microsoft.com/office/drawing/2014/main" id="{A644839B-C89D-47A0-AE86-42838EE56393}"/>
              </a:ext>
            </a:extLst>
          </p:cNvPr>
          <p:cNvCxnSpPr>
            <a:cxnSpLocks/>
          </p:cNvCxnSpPr>
          <p:nvPr/>
        </p:nvCxnSpPr>
        <p:spPr>
          <a:xfrm flipV="1">
            <a:off x="360909" y="3521773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Egyenes összekötő 100">
            <a:extLst>
              <a:ext uri="{FF2B5EF4-FFF2-40B4-BE49-F238E27FC236}">
                <a16:creationId xmlns:a16="http://schemas.microsoft.com/office/drawing/2014/main" id="{57DE69A1-ACEC-4D80-BCEC-F67E734BCBDA}"/>
              </a:ext>
            </a:extLst>
          </p:cNvPr>
          <p:cNvCxnSpPr>
            <a:cxnSpLocks/>
          </p:cNvCxnSpPr>
          <p:nvPr/>
        </p:nvCxnSpPr>
        <p:spPr>
          <a:xfrm flipV="1">
            <a:off x="462302" y="3634149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Egyenes összekötő 101">
            <a:extLst>
              <a:ext uri="{FF2B5EF4-FFF2-40B4-BE49-F238E27FC236}">
                <a16:creationId xmlns:a16="http://schemas.microsoft.com/office/drawing/2014/main" id="{A85F3A2A-1ABC-4E93-8D47-5AE431DA5209}"/>
              </a:ext>
            </a:extLst>
          </p:cNvPr>
          <p:cNvCxnSpPr>
            <a:cxnSpLocks/>
          </p:cNvCxnSpPr>
          <p:nvPr/>
        </p:nvCxnSpPr>
        <p:spPr>
          <a:xfrm flipV="1">
            <a:off x="1677322" y="343795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Egyenes összekötő 102">
            <a:extLst>
              <a:ext uri="{FF2B5EF4-FFF2-40B4-BE49-F238E27FC236}">
                <a16:creationId xmlns:a16="http://schemas.microsoft.com/office/drawing/2014/main" id="{6AB31F59-B9C1-4B65-904D-7FAEE49EC77B}"/>
              </a:ext>
            </a:extLst>
          </p:cNvPr>
          <p:cNvCxnSpPr>
            <a:cxnSpLocks/>
          </p:cNvCxnSpPr>
          <p:nvPr/>
        </p:nvCxnSpPr>
        <p:spPr>
          <a:xfrm flipV="1">
            <a:off x="1604056" y="3513628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Egyenes összekötő 103">
            <a:extLst>
              <a:ext uri="{FF2B5EF4-FFF2-40B4-BE49-F238E27FC236}">
                <a16:creationId xmlns:a16="http://schemas.microsoft.com/office/drawing/2014/main" id="{F7E3C766-E17D-4EE8-88D8-F650B74B9B5D}"/>
              </a:ext>
            </a:extLst>
          </p:cNvPr>
          <p:cNvCxnSpPr>
            <a:cxnSpLocks/>
          </p:cNvCxnSpPr>
          <p:nvPr/>
        </p:nvCxnSpPr>
        <p:spPr>
          <a:xfrm flipV="1">
            <a:off x="1009216" y="3574076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Egyenes összekötő 105">
            <a:extLst>
              <a:ext uri="{FF2B5EF4-FFF2-40B4-BE49-F238E27FC236}">
                <a16:creationId xmlns:a16="http://schemas.microsoft.com/office/drawing/2014/main" id="{3A0A42D2-3039-40BC-B94E-ECB1B1C26E39}"/>
              </a:ext>
            </a:extLst>
          </p:cNvPr>
          <p:cNvCxnSpPr>
            <a:cxnSpLocks/>
          </p:cNvCxnSpPr>
          <p:nvPr/>
        </p:nvCxnSpPr>
        <p:spPr>
          <a:xfrm flipV="1">
            <a:off x="940759" y="366522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Egyenes összekötő 106">
            <a:extLst>
              <a:ext uri="{FF2B5EF4-FFF2-40B4-BE49-F238E27FC236}">
                <a16:creationId xmlns:a16="http://schemas.microsoft.com/office/drawing/2014/main" id="{9C3274BE-BB14-4EA8-AB9F-0A9981183F21}"/>
              </a:ext>
            </a:extLst>
          </p:cNvPr>
          <p:cNvCxnSpPr>
            <a:cxnSpLocks/>
          </p:cNvCxnSpPr>
          <p:nvPr/>
        </p:nvCxnSpPr>
        <p:spPr>
          <a:xfrm flipV="1">
            <a:off x="1101967" y="3577738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Egyenes összekötő 107">
            <a:extLst>
              <a:ext uri="{FF2B5EF4-FFF2-40B4-BE49-F238E27FC236}">
                <a16:creationId xmlns:a16="http://schemas.microsoft.com/office/drawing/2014/main" id="{F4024398-1B2D-4870-8409-C75FCB5B54AC}"/>
              </a:ext>
            </a:extLst>
          </p:cNvPr>
          <p:cNvCxnSpPr>
            <a:cxnSpLocks/>
          </p:cNvCxnSpPr>
          <p:nvPr/>
        </p:nvCxnSpPr>
        <p:spPr>
          <a:xfrm flipV="1">
            <a:off x="1429016" y="3665221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Egyenes összekötő 109">
            <a:extLst>
              <a:ext uri="{FF2B5EF4-FFF2-40B4-BE49-F238E27FC236}">
                <a16:creationId xmlns:a16="http://schemas.microsoft.com/office/drawing/2014/main" id="{B0E7F46E-4A94-4E2D-BCAC-EF10DCFA201A}"/>
              </a:ext>
            </a:extLst>
          </p:cNvPr>
          <p:cNvCxnSpPr>
            <a:cxnSpLocks/>
          </p:cNvCxnSpPr>
          <p:nvPr/>
        </p:nvCxnSpPr>
        <p:spPr>
          <a:xfrm flipV="1">
            <a:off x="1287469" y="358140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Egyenes összekötő 110">
            <a:extLst>
              <a:ext uri="{FF2B5EF4-FFF2-40B4-BE49-F238E27FC236}">
                <a16:creationId xmlns:a16="http://schemas.microsoft.com/office/drawing/2014/main" id="{7613F28F-AD0B-4569-B8DD-03BBF72B6AD9}"/>
              </a:ext>
            </a:extLst>
          </p:cNvPr>
          <p:cNvCxnSpPr>
            <a:cxnSpLocks/>
          </p:cNvCxnSpPr>
          <p:nvPr/>
        </p:nvCxnSpPr>
        <p:spPr>
          <a:xfrm flipV="1">
            <a:off x="1214203" y="3657076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Egyenes összekötő 120">
            <a:extLst>
              <a:ext uri="{FF2B5EF4-FFF2-40B4-BE49-F238E27FC236}">
                <a16:creationId xmlns:a16="http://schemas.microsoft.com/office/drawing/2014/main" id="{CD2EBCBF-7BD2-4ED8-B225-A38F036AB02F}"/>
              </a:ext>
            </a:extLst>
          </p:cNvPr>
          <p:cNvCxnSpPr>
            <a:cxnSpLocks/>
          </p:cNvCxnSpPr>
          <p:nvPr/>
        </p:nvCxnSpPr>
        <p:spPr>
          <a:xfrm flipV="1">
            <a:off x="2969319" y="337063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Egyenes összekötő 121">
            <a:extLst>
              <a:ext uri="{FF2B5EF4-FFF2-40B4-BE49-F238E27FC236}">
                <a16:creationId xmlns:a16="http://schemas.microsoft.com/office/drawing/2014/main" id="{E0C9DB99-5CAA-4451-97A8-5D1C63742792}"/>
              </a:ext>
            </a:extLst>
          </p:cNvPr>
          <p:cNvCxnSpPr>
            <a:cxnSpLocks/>
          </p:cNvCxnSpPr>
          <p:nvPr/>
        </p:nvCxnSpPr>
        <p:spPr>
          <a:xfrm flipV="1">
            <a:off x="3054039" y="332486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Egyenes összekötő 123">
            <a:extLst>
              <a:ext uri="{FF2B5EF4-FFF2-40B4-BE49-F238E27FC236}">
                <a16:creationId xmlns:a16="http://schemas.microsoft.com/office/drawing/2014/main" id="{18A2C8E4-26CF-45BD-AEF2-84214BC9CE6E}"/>
              </a:ext>
            </a:extLst>
          </p:cNvPr>
          <p:cNvCxnSpPr>
            <a:cxnSpLocks/>
          </p:cNvCxnSpPr>
          <p:nvPr/>
        </p:nvCxnSpPr>
        <p:spPr>
          <a:xfrm flipV="1">
            <a:off x="3542296" y="3324861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Egyenes összekötő 124">
            <a:extLst>
              <a:ext uri="{FF2B5EF4-FFF2-40B4-BE49-F238E27FC236}">
                <a16:creationId xmlns:a16="http://schemas.microsoft.com/office/drawing/2014/main" id="{C8B7DC1F-4E87-46E3-9235-E6EA951DA6DA}"/>
              </a:ext>
            </a:extLst>
          </p:cNvPr>
          <p:cNvCxnSpPr>
            <a:cxnSpLocks/>
          </p:cNvCxnSpPr>
          <p:nvPr/>
        </p:nvCxnSpPr>
        <p:spPr>
          <a:xfrm flipV="1">
            <a:off x="3643689" y="3437237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Egyenes összekötő 126">
            <a:extLst>
              <a:ext uri="{FF2B5EF4-FFF2-40B4-BE49-F238E27FC236}">
                <a16:creationId xmlns:a16="http://schemas.microsoft.com/office/drawing/2014/main" id="{92C1E9E1-84A3-42D9-9BF2-E3C3E1C9A7BE}"/>
              </a:ext>
            </a:extLst>
          </p:cNvPr>
          <p:cNvCxnSpPr>
            <a:cxnSpLocks/>
          </p:cNvCxnSpPr>
          <p:nvPr/>
        </p:nvCxnSpPr>
        <p:spPr>
          <a:xfrm flipV="1">
            <a:off x="3327483" y="3316716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Egyenes összekötő 127">
            <a:extLst>
              <a:ext uri="{FF2B5EF4-FFF2-40B4-BE49-F238E27FC236}">
                <a16:creationId xmlns:a16="http://schemas.microsoft.com/office/drawing/2014/main" id="{265FD9B6-904B-4B09-B785-E31BF00425A4}"/>
              </a:ext>
            </a:extLst>
          </p:cNvPr>
          <p:cNvCxnSpPr>
            <a:cxnSpLocks/>
          </p:cNvCxnSpPr>
          <p:nvPr/>
        </p:nvCxnSpPr>
        <p:spPr>
          <a:xfrm flipV="1">
            <a:off x="3274896" y="3386116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Egyenes összekötő 128">
            <a:extLst>
              <a:ext uri="{FF2B5EF4-FFF2-40B4-BE49-F238E27FC236}">
                <a16:creationId xmlns:a16="http://schemas.microsoft.com/office/drawing/2014/main" id="{459B10F1-83DF-4F03-8C09-D6D3F24A9886}"/>
              </a:ext>
            </a:extLst>
          </p:cNvPr>
          <p:cNvCxnSpPr>
            <a:cxnSpLocks/>
          </p:cNvCxnSpPr>
          <p:nvPr/>
        </p:nvCxnSpPr>
        <p:spPr>
          <a:xfrm flipV="1">
            <a:off x="3121719" y="352303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Egyenes összekötő 129">
            <a:extLst>
              <a:ext uri="{FF2B5EF4-FFF2-40B4-BE49-F238E27FC236}">
                <a16:creationId xmlns:a16="http://schemas.microsoft.com/office/drawing/2014/main" id="{C38BFBA5-F049-4A19-A14A-0C48105363F6}"/>
              </a:ext>
            </a:extLst>
          </p:cNvPr>
          <p:cNvCxnSpPr>
            <a:cxnSpLocks/>
          </p:cNvCxnSpPr>
          <p:nvPr/>
        </p:nvCxnSpPr>
        <p:spPr>
          <a:xfrm flipV="1">
            <a:off x="3206439" y="347726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Egyenes összekötő 130">
            <a:extLst>
              <a:ext uri="{FF2B5EF4-FFF2-40B4-BE49-F238E27FC236}">
                <a16:creationId xmlns:a16="http://schemas.microsoft.com/office/drawing/2014/main" id="{1A2047D2-39A7-4062-819C-584A2516BE11}"/>
              </a:ext>
            </a:extLst>
          </p:cNvPr>
          <p:cNvCxnSpPr>
            <a:cxnSpLocks/>
          </p:cNvCxnSpPr>
          <p:nvPr/>
        </p:nvCxnSpPr>
        <p:spPr>
          <a:xfrm flipV="1">
            <a:off x="3367647" y="3389778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Egyenes összekötő 131">
            <a:extLst>
              <a:ext uri="{FF2B5EF4-FFF2-40B4-BE49-F238E27FC236}">
                <a16:creationId xmlns:a16="http://schemas.microsoft.com/office/drawing/2014/main" id="{BA9E178C-E114-4346-82BA-69706C713BDE}"/>
              </a:ext>
            </a:extLst>
          </p:cNvPr>
          <p:cNvCxnSpPr>
            <a:cxnSpLocks/>
          </p:cNvCxnSpPr>
          <p:nvPr/>
        </p:nvCxnSpPr>
        <p:spPr>
          <a:xfrm flipV="1">
            <a:off x="3694696" y="3477261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Egyenes összekötő 132">
            <a:extLst>
              <a:ext uri="{FF2B5EF4-FFF2-40B4-BE49-F238E27FC236}">
                <a16:creationId xmlns:a16="http://schemas.microsoft.com/office/drawing/2014/main" id="{99022993-747D-4133-9DCD-90A286EF23B4}"/>
              </a:ext>
            </a:extLst>
          </p:cNvPr>
          <p:cNvCxnSpPr>
            <a:cxnSpLocks/>
          </p:cNvCxnSpPr>
          <p:nvPr/>
        </p:nvCxnSpPr>
        <p:spPr>
          <a:xfrm flipV="1">
            <a:off x="3796089" y="3589637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Egyenes összekötő 133">
            <a:extLst>
              <a:ext uri="{FF2B5EF4-FFF2-40B4-BE49-F238E27FC236}">
                <a16:creationId xmlns:a16="http://schemas.microsoft.com/office/drawing/2014/main" id="{1E489423-CBBD-47A6-8B2A-2F1C4EB520AC}"/>
              </a:ext>
            </a:extLst>
          </p:cNvPr>
          <p:cNvCxnSpPr>
            <a:cxnSpLocks/>
          </p:cNvCxnSpPr>
          <p:nvPr/>
        </p:nvCxnSpPr>
        <p:spPr>
          <a:xfrm flipV="1">
            <a:off x="3553149" y="339344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Egyenes összekötő 134">
            <a:extLst>
              <a:ext uri="{FF2B5EF4-FFF2-40B4-BE49-F238E27FC236}">
                <a16:creationId xmlns:a16="http://schemas.microsoft.com/office/drawing/2014/main" id="{5E12BB07-DA8E-41CC-A5D8-75104B2F0F95}"/>
              </a:ext>
            </a:extLst>
          </p:cNvPr>
          <p:cNvCxnSpPr>
            <a:cxnSpLocks/>
          </p:cNvCxnSpPr>
          <p:nvPr/>
        </p:nvCxnSpPr>
        <p:spPr>
          <a:xfrm flipV="1">
            <a:off x="3479883" y="3469116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Egyenes összekötő 164">
            <a:extLst>
              <a:ext uri="{FF2B5EF4-FFF2-40B4-BE49-F238E27FC236}">
                <a16:creationId xmlns:a16="http://schemas.microsoft.com/office/drawing/2014/main" id="{CC17DC88-41AA-4F6F-8125-35053A0ED794}"/>
              </a:ext>
            </a:extLst>
          </p:cNvPr>
          <p:cNvCxnSpPr>
            <a:cxnSpLocks/>
          </p:cNvCxnSpPr>
          <p:nvPr/>
        </p:nvCxnSpPr>
        <p:spPr>
          <a:xfrm flipV="1">
            <a:off x="3833700" y="333269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Egyenes összekötő 165">
            <a:extLst>
              <a:ext uri="{FF2B5EF4-FFF2-40B4-BE49-F238E27FC236}">
                <a16:creationId xmlns:a16="http://schemas.microsoft.com/office/drawing/2014/main" id="{1873D6E2-B0F2-4A2D-988C-CF00B62F6B28}"/>
              </a:ext>
            </a:extLst>
          </p:cNvPr>
          <p:cNvCxnSpPr>
            <a:cxnSpLocks/>
          </p:cNvCxnSpPr>
          <p:nvPr/>
        </p:nvCxnSpPr>
        <p:spPr>
          <a:xfrm flipV="1">
            <a:off x="4160749" y="3420173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Egyenes összekötő 166">
            <a:extLst>
              <a:ext uri="{FF2B5EF4-FFF2-40B4-BE49-F238E27FC236}">
                <a16:creationId xmlns:a16="http://schemas.microsoft.com/office/drawing/2014/main" id="{61A00018-2994-4052-B4A5-D12BD4F06971}"/>
              </a:ext>
            </a:extLst>
          </p:cNvPr>
          <p:cNvCxnSpPr>
            <a:cxnSpLocks/>
          </p:cNvCxnSpPr>
          <p:nvPr/>
        </p:nvCxnSpPr>
        <p:spPr>
          <a:xfrm flipV="1">
            <a:off x="4019202" y="333635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Egyenes összekötő 167">
            <a:extLst>
              <a:ext uri="{FF2B5EF4-FFF2-40B4-BE49-F238E27FC236}">
                <a16:creationId xmlns:a16="http://schemas.microsoft.com/office/drawing/2014/main" id="{2FAD8893-7DC1-4E3B-A7BB-EDA58425C90E}"/>
              </a:ext>
            </a:extLst>
          </p:cNvPr>
          <p:cNvCxnSpPr>
            <a:cxnSpLocks/>
          </p:cNvCxnSpPr>
          <p:nvPr/>
        </p:nvCxnSpPr>
        <p:spPr>
          <a:xfrm flipV="1">
            <a:off x="3945936" y="3412028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Egyenes összekötő 168">
            <a:extLst>
              <a:ext uri="{FF2B5EF4-FFF2-40B4-BE49-F238E27FC236}">
                <a16:creationId xmlns:a16="http://schemas.microsoft.com/office/drawing/2014/main" id="{6EAFF407-2611-404D-AF44-FDE3D37C3335}"/>
              </a:ext>
            </a:extLst>
          </p:cNvPr>
          <p:cNvCxnSpPr>
            <a:cxnSpLocks/>
          </p:cNvCxnSpPr>
          <p:nvPr/>
        </p:nvCxnSpPr>
        <p:spPr>
          <a:xfrm flipV="1">
            <a:off x="3893349" y="3481428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Egyenes összekötő 169">
            <a:extLst>
              <a:ext uri="{FF2B5EF4-FFF2-40B4-BE49-F238E27FC236}">
                <a16:creationId xmlns:a16="http://schemas.microsoft.com/office/drawing/2014/main" id="{6829F0B4-5F57-410F-8D44-83C5A94D3E61}"/>
              </a:ext>
            </a:extLst>
          </p:cNvPr>
          <p:cNvCxnSpPr>
            <a:cxnSpLocks/>
          </p:cNvCxnSpPr>
          <p:nvPr/>
        </p:nvCxnSpPr>
        <p:spPr>
          <a:xfrm flipV="1">
            <a:off x="3986100" y="348509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Egyenes összekötő 170">
            <a:extLst>
              <a:ext uri="{FF2B5EF4-FFF2-40B4-BE49-F238E27FC236}">
                <a16:creationId xmlns:a16="http://schemas.microsoft.com/office/drawing/2014/main" id="{CC8416C0-22F0-482D-8AD7-55775EA17D56}"/>
              </a:ext>
            </a:extLst>
          </p:cNvPr>
          <p:cNvCxnSpPr>
            <a:cxnSpLocks/>
          </p:cNvCxnSpPr>
          <p:nvPr/>
        </p:nvCxnSpPr>
        <p:spPr>
          <a:xfrm flipV="1">
            <a:off x="4171602" y="348875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Egyenes összekötő 171">
            <a:extLst>
              <a:ext uri="{FF2B5EF4-FFF2-40B4-BE49-F238E27FC236}">
                <a16:creationId xmlns:a16="http://schemas.microsoft.com/office/drawing/2014/main" id="{ACCF8007-25DA-412D-A26F-5E5D5832351A}"/>
              </a:ext>
            </a:extLst>
          </p:cNvPr>
          <p:cNvCxnSpPr>
            <a:cxnSpLocks/>
          </p:cNvCxnSpPr>
          <p:nvPr/>
        </p:nvCxnSpPr>
        <p:spPr>
          <a:xfrm flipV="1">
            <a:off x="4098336" y="3564428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Egyenes összekötő 172">
            <a:extLst>
              <a:ext uri="{FF2B5EF4-FFF2-40B4-BE49-F238E27FC236}">
                <a16:creationId xmlns:a16="http://schemas.microsoft.com/office/drawing/2014/main" id="{D58972FF-5961-4740-A50D-CB1F45B3F412}"/>
              </a:ext>
            </a:extLst>
          </p:cNvPr>
          <p:cNvCxnSpPr>
            <a:cxnSpLocks/>
          </p:cNvCxnSpPr>
          <p:nvPr/>
        </p:nvCxnSpPr>
        <p:spPr>
          <a:xfrm flipV="1">
            <a:off x="4188741" y="3306693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Egyenes összekötő 173">
            <a:extLst>
              <a:ext uri="{FF2B5EF4-FFF2-40B4-BE49-F238E27FC236}">
                <a16:creationId xmlns:a16="http://schemas.microsoft.com/office/drawing/2014/main" id="{6A1E123F-34AA-4D1B-B10A-7AF136985E1F}"/>
              </a:ext>
            </a:extLst>
          </p:cNvPr>
          <p:cNvCxnSpPr>
            <a:cxnSpLocks/>
          </p:cNvCxnSpPr>
          <p:nvPr/>
        </p:nvCxnSpPr>
        <p:spPr>
          <a:xfrm flipV="1">
            <a:off x="4515790" y="3394176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Egyenes összekötő 175">
            <a:extLst>
              <a:ext uri="{FF2B5EF4-FFF2-40B4-BE49-F238E27FC236}">
                <a16:creationId xmlns:a16="http://schemas.microsoft.com/office/drawing/2014/main" id="{D8ABE0BB-69A1-4AA6-A375-C62E1449D488}"/>
              </a:ext>
            </a:extLst>
          </p:cNvPr>
          <p:cNvCxnSpPr>
            <a:cxnSpLocks/>
          </p:cNvCxnSpPr>
          <p:nvPr/>
        </p:nvCxnSpPr>
        <p:spPr>
          <a:xfrm flipV="1">
            <a:off x="4374243" y="3310355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Egyenes összekötő 176">
            <a:extLst>
              <a:ext uri="{FF2B5EF4-FFF2-40B4-BE49-F238E27FC236}">
                <a16:creationId xmlns:a16="http://schemas.microsoft.com/office/drawing/2014/main" id="{A91758BF-157E-452E-B195-934ACFB9D7FD}"/>
              </a:ext>
            </a:extLst>
          </p:cNvPr>
          <p:cNvCxnSpPr>
            <a:cxnSpLocks/>
          </p:cNvCxnSpPr>
          <p:nvPr/>
        </p:nvCxnSpPr>
        <p:spPr>
          <a:xfrm flipV="1">
            <a:off x="4300977" y="3386031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Egyenes összekötő 177">
            <a:extLst>
              <a:ext uri="{FF2B5EF4-FFF2-40B4-BE49-F238E27FC236}">
                <a16:creationId xmlns:a16="http://schemas.microsoft.com/office/drawing/2014/main" id="{C77ADD7E-B7AF-4AB8-B2EE-0D9D7F135C66}"/>
              </a:ext>
            </a:extLst>
          </p:cNvPr>
          <p:cNvCxnSpPr>
            <a:cxnSpLocks/>
          </p:cNvCxnSpPr>
          <p:nvPr/>
        </p:nvCxnSpPr>
        <p:spPr>
          <a:xfrm flipV="1">
            <a:off x="4248390" y="3455431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Egyenes összekötő 178">
            <a:extLst>
              <a:ext uri="{FF2B5EF4-FFF2-40B4-BE49-F238E27FC236}">
                <a16:creationId xmlns:a16="http://schemas.microsoft.com/office/drawing/2014/main" id="{6CF939EA-DE44-4F8C-9D87-F73CD630D97D}"/>
              </a:ext>
            </a:extLst>
          </p:cNvPr>
          <p:cNvCxnSpPr>
            <a:cxnSpLocks/>
          </p:cNvCxnSpPr>
          <p:nvPr/>
        </p:nvCxnSpPr>
        <p:spPr>
          <a:xfrm flipV="1">
            <a:off x="4341141" y="3459093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Egyenes összekötő 181">
            <a:extLst>
              <a:ext uri="{FF2B5EF4-FFF2-40B4-BE49-F238E27FC236}">
                <a16:creationId xmlns:a16="http://schemas.microsoft.com/office/drawing/2014/main" id="{0DC7A104-6AF7-4747-9550-D72ABDB59602}"/>
              </a:ext>
            </a:extLst>
          </p:cNvPr>
          <p:cNvCxnSpPr>
            <a:cxnSpLocks/>
          </p:cNvCxnSpPr>
          <p:nvPr/>
        </p:nvCxnSpPr>
        <p:spPr>
          <a:xfrm flipV="1">
            <a:off x="4526643" y="3462755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Egyenes összekötő 183">
            <a:extLst>
              <a:ext uri="{FF2B5EF4-FFF2-40B4-BE49-F238E27FC236}">
                <a16:creationId xmlns:a16="http://schemas.microsoft.com/office/drawing/2014/main" id="{6D82FDC7-F567-41C4-AFBB-9F88EA2AACEF}"/>
              </a:ext>
            </a:extLst>
          </p:cNvPr>
          <p:cNvCxnSpPr>
            <a:cxnSpLocks/>
          </p:cNvCxnSpPr>
          <p:nvPr/>
        </p:nvCxnSpPr>
        <p:spPr>
          <a:xfrm flipV="1">
            <a:off x="4848919" y="339095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Egyenes összekötő 184">
            <a:extLst>
              <a:ext uri="{FF2B5EF4-FFF2-40B4-BE49-F238E27FC236}">
                <a16:creationId xmlns:a16="http://schemas.microsoft.com/office/drawing/2014/main" id="{376F5D31-8E3E-4DB8-9BEF-B795DAF75C11}"/>
              </a:ext>
            </a:extLst>
          </p:cNvPr>
          <p:cNvCxnSpPr>
            <a:cxnSpLocks/>
          </p:cNvCxnSpPr>
          <p:nvPr/>
        </p:nvCxnSpPr>
        <p:spPr>
          <a:xfrm flipV="1">
            <a:off x="4933639" y="334518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Egyenes összekötő 185">
            <a:extLst>
              <a:ext uri="{FF2B5EF4-FFF2-40B4-BE49-F238E27FC236}">
                <a16:creationId xmlns:a16="http://schemas.microsoft.com/office/drawing/2014/main" id="{662C5619-FD49-433A-B5BC-668946136E9B}"/>
              </a:ext>
            </a:extLst>
          </p:cNvPr>
          <p:cNvCxnSpPr>
            <a:cxnSpLocks/>
          </p:cNvCxnSpPr>
          <p:nvPr/>
        </p:nvCxnSpPr>
        <p:spPr>
          <a:xfrm flipV="1">
            <a:off x="5207083" y="3337036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Egyenes összekötő 186">
            <a:extLst>
              <a:ext uri="{FF2B5EF4-FFF2-40B4-BE49-F238E27FC236}">
                <a16:creationId xmlns:a16="http://schemas.microsoft.com/office/drawing/2014/main" id="{2BCCA205-3A69-45C6-8557-23236A04F77B}"/>
              </a:ext>
            </a:extLst>
          </p:cNvPr>
          <p:cNvCxnSpPr>
            <a:cxnSpLocks/>
          </p:cNvCxnSpPr>
          <p:nvPr/>
        </p:nvCxnSpPr>
        <p:spPr>
          <a:xfrm flipV="1">
            <a:off x="5154496" y="3406436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Egyenes összekötő 187">
            <a:extLst>
              <a:ext uri="{FF2B5EF4-FFF2-40B4-BE49-F238E27FC236}">
                <a16:creationId xmlns:a16="http://schemas.microsoft.com/office/drawing/2014/main" id="{30E55164-7563-4445-8B53-33794E095BC9}"/>
              </a:ext>
            </a:extLst>
          </p:cNvPr>
          <p:cNvCxnSpPr>
            <a:cxnSpLocks/>
          </p:cNvCxnSpPr>
          <p:nvPr/>
        </p:nvCxnSpPr>
        <p:spPr>
          <a:xfrm flipV="1">
            <a:off x="5001319" y="354335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Egyenes összekötő 188">
            <a:extLst>
              <a:ext uri="{FF2B5EF4-FFF2-40B4-BE49-F238E27FC236}">
                <a16:creationId xmlns:a16="http://schemas.microsoft.com/office/drawing/2014/main" id="{333F17B7-5F88-487D-BCF7-86795A22598C}"/>
              </a:ext>
            </a:extLst>
          </p:cNvPr>
          <p:cNvCxnSpPr>
            <a:cxnSpLocks/>
          </p:cNvCxnSpPr>
          <p:nvPr/>
        </p:nvCxnSpPr>
        <p:spPr>
          <a:xfrm flipV="1">
            <a:off x="5086039" y="349758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Egyenes összekötő 189">
            <a:extLst>
              <a:ext uri="{FF2B5EF4-FFF2-40B4-BE49-F238E27FC236}">
                <a16:creationId xmlns:a16="http://schemas.microsoft.com/office/drawing/2014/main" id="{55EB793E-0853-4896-99B2-0F6A45BF734E}"/>
              </a:ext>
            </a:extLst>
          </p:cNvPr>
          <p:cNvCxnSpPr>
            <a:cxnSpLocks/>
          </p:cNvCxnSpPr>
          <p:nvPr/>
        </p:nvCxnSpPr>
        <p:spPr>
          <a:xfrm flipV="1">
            <a:off x="5247247" y="3410098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Egyenes összekötő 195">
            <a:extLst>
              <a:ext uri="{FF2B5EF4-FFF2-40B4-BE49-F238E27FC236}">
                <a16:creationId xmlns:a16="http://schemas.microsoft.com/office/drawing/2014/main" id="{9A9173F3-9464-4A51-B84F-C1DE1EDA4763}"/>
              </a:ext>
            </a:extLst>
          </p:cNvPr>
          <p:cNvCxnSpPr>
            <a:cxnSpLocks/>
          </p:cNvCxnSpPr>
          <p:nvPr/>
        </p:nvCxnSpPr>
        <p:spPr>
          <a:xfrm flipV="1">
            <a:off x="4526643" y="3462755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Egyenes összekötő 201">
            <a:extLst>
              <a:ext uri="{FF2B5EF4-FFF2-40B4-BE49-F238E27FC236}">
                <a16:creationId xmlns:a16="http://schemas.microsoft.com/office/drawing/2014/main" id="{E30295C5-D610-47CA-B0DC-39BDC603C4B0}"/>
              </a:ext>
            </a:extLst>
          </p:cNvPr>
          <p:cNvCxnSpPr>
            <a:cxnSpLocks/>
          </p:cNvCxnSpPr>
          <p:nvPr/>
        </p:nvCxnSpPr>
        <p:spPr>
          <a:xfrm flipV="1">
            <a:off x="2789149" y="3445573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Egyenes összekötő 202">
            <a:extLst>
              <a:ext uri="{FF2B5EF4-FFF2-40B4-BE49-F238E27FC236}">
                <a16:creationId xmlns:a16="http://schemas.microsoft.com/office/drawing/2014/main" id="{3950F084-7685-4F2F-A943-DEC269083BF6}"/>
              </a:ext>
            </a:extLst>
          </p:cNvPr>
          <p:cNvCxnSpPr>
            <a:cxnSpLocks/>
          </p:cNvCxnSpPr>
          <p:nvPr/>
        </p:nvCxnSpPr>
        <p:spPr>
          <a:xfrm flipV="1">
            <a:off x="2800002" y="351415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Egyenes összekötő 203">
            <a:extLst>
              <a:ext uri="{FF2B5EF4-FFF2-40B4-BE49-F238E27FC236}">
                <a16:creationId xmlns:a16="http://schemas.microsoft.com/office/drawing/2014/main" id="{C8F97280-B4A9-46DB-AF92-0FD5F83589D1}"/>
              </a:ext>
            </a:extLst>
          </p:cNvPr>
          <p:cNvCxnSpPr>
            <a:cxnSpLocks/>
          </p:cNvCxnSpPr>
          <p:nvPr/>
        </p:nvCxnSpPr>
        <p:spPr>
          <a:xfrm flipV="1">
            <a:off x="2726736" y="3589828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Egyenes összekötő 204">
            <a:extLst>
              <a:ext uri="{FF2B5EF4-FFF2-40B4-BE49-F238E27FC236}">
                <a16:creationId xmlns:a16="http://schemas.microsoft.com/office/drawing/2014/main" id="{282DDDEE-8645-485B-A7D0-B45C0970B491}"/>
              </a:ext>
            </a:extLst>
          </p:cNvPr>
          <p:cNvCxnSpPr>
            <a:cxnSpLocks/>
          </p:cNvCxnSpPr>
          <p:nvPr/>
        </p:nvCxnSpPr>
        <p:spPr>
          <a:xfrm flipV="1">
            <a:off x="2817141" y="3332093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Egyenes összekötő 205">
            <a:extLst>
              <a:ext uri="{FF2B5EF4-FFF2-40B4-BE49-F238E27FC236}">
                <a16:creationId xmlns:a16="http://schemas.microsoft.com/office/drawing/2014/main" id="{D049FD47-1345-4ACB-BAA8-2D48F7A8730D}"/>
              </a:ext>
            </a:extLst>
          </p:cNvPr>
          <p:cNvCxnSpPr>
            <a:cxnSpLocks/>
          </p:cNvCxnSpPr>
          <p:nvPr/>
        </p:nvCxnSpPr>
        <p:spPr>
          <a:xfrm flipV="1">
            <a:off x="3144190" y="3419576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Egyenes összekötő 206">
            <a:extLst>
              <a:ext uri="{FF2B5EF4-FFF2-40B4-BE49-F238E27FC236}">
                <a16:creationId xmlns:a16="http://schemas.microsoft.com/office/drawing/2014/main" id="{CBFED2E9-00F3-4FCE-8F3B-EEDF513B0C15}"/>
              </a:ext>
            </a:extLst>
          </p:cNvPr>
          <p:cNvCxnSpPr>
            <a:cxnSpLocks/>
          </p:cNvCxnSpPr>
          <p:nvPr/>
        </p:nvCxnSpPr>
        <p:spPr>
          <a:xfrm flipV="1">
            <a:off x="3002643" y="3335755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Egyenes összekötő 207">
            <a:extLst>
              <a:ext uri="{FF2B5EF4-FFF2-40B4-BE49-F238E27FC236}">
                <a16:creationId xmlns:a16="http://schemas.microsoft.com/office/drawing/2014/main" id="{F55C9AF9-D3C2-4BA6-891C-AD85FB7E37DC}"/>
              </a:ext>
            </a:extLst>
          </p:cNvPr>
          <p:cNvCxnSpPr>
            <a:cxnSpLocks/>
          </p:cNvCxnSpPr>
          <p:nvPr/>
        </p:nvCxnSpPr>
        <p:spPr>
          <a:xfrm flipV="1">
            <a:off x="2929377" y="3411431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Egyenes összekötő 208">
            <a:extLst>
              <a:ext uri="{FF2B5EF4-FFF2-40B4-BE49-F238E27FC236}">
                <a16:creationId xmlns:a16="http://schemas.microsoft.com/office/drawing/2014/main" id="{97736C2F-590E-4AEE-AA8F-18F46935FE5D}"/>
              </a:ext>
            </a:extLst>
          </p:cNvPr>
          <p:cNvCxnSpPr>
            <a:cxnSpLocks/>
          </p:cNvCxnSpPr>
          <p:nvPr/>
        </p:nvCxnSpPr>
        <p:spPr>
          <a:xfrm flipV="1">
            <a:off x="2876790" y="3480831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Egyenes összekötő 209">
            <a:extLst>
              <a:ext uri="{FF2B5EF4-FFF2-40B4-BE49-F238E27FC236}">
                <a16:creationId xmlns:a16="http://schemas.microsoft.com/office/drawing/2014/main" id="{A90AEFBF-CF53-493B-A2F0-AD138E877422}"/>
              </a:ext>
            </a:extLst>
          </p:cNvPr>
          <p:cNvCxnSpPr>
            <a:cxnSpLocks/>
          </p:cNvCxnSpPr>
          <p:nvPr/>
        </p:nvCxnSpPr>
        <p:spPr>
          <a:xfrm flipV="1">
            <a:off x="2969541" y="3484493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Egyenes összekötő 210">
            <a:extLst>
              <a:ext uri="{FF2B5EF4-FFF2-40B4-BE49-F238E27FC236}">
                <a16:creationId xmlns:a16="http://schemas.microsoft.com/office/drawing/2014/main" id="{58DB261C-D920-41C7-93E4-8ECEF26C8C48}"/>
              </a:ext>
            </a:extLst>
          </p:cNvPr>
          <p:cNvCxnSpPr>
            <a:cxnSpLocks/>
          </p:cNvCxnSpPr>
          <p:nvPr/>
        </p:nvCxnSpPr>
        <p:spPr>
          <a:xfrm flipV="1">
            <a:off x="3155043" y="3488155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Egyenes összekötő 211">
            <a:extLst>
              <a:ext uri="{FF2B5EF4-FFF2-40B4-BE49-F238E27FC236}">
                <a16:creationId xmlns:a16="http://schemas.microsoft.com/office/drawing/2014/main" id="{0CC47C71-435F-4587-9856-FBA1E3E0D9F5}"/>
              </a:ext>
            </a:extLst>
          </p:cNvPr>
          <p:cNvCxnSpPr>
            <a:cxnSpLocks/>
          </p:cNvCxnSpPr>
          <p:nvPr/>
        </p:nvCxnSpPr>
        <p:spPr>
          <a:xfrm flipV="1">
            <a:off x="3081777" y="3563831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Egyenes összekötő 212">
            <a:extLst>
              <a:ext uri="{FF2B5EF4-FFF2-40B4-BE49-F238E27FC236}">
                <a16:creationId xmlns:a16="http://schemas.microsoft.com/office/drawing/2014/main" id="{5843DFF7-FF58-4F36-83BA-ED85B311D384}"/>
              </a:ext>
            </a:extLst>
          </p:cNvPr>
          <p:cNvCxnSpPr>
            <a:cxnSpLocks/>
          </p:cNvCxnSpPr>
          <p:nvPr/>
        </p:nvCxnSpPr>
        <p:spPr>
          <a:xfrm flipV="1">
            <a:off x="428049" y="3670917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Egyenes összekötő 213">
            <a:extLst>
              <a:ext uri="{FF2B5EF4-FFF2-40B4-BE49-F238E27FC236}">
                <a16:creationId xmlns:a16="http://schemas.microsoft.com/office/drawing/2014/main" id="{847124B2-9873-4CD0-803E-A0063C01C72B}"/>
              </a:ext>
            </a:extLst>
          </p:cNvPr>
          <p:cNvCxnSpPr>
            <a:cxnSpLocks/>
          </p:cNvCxnSpPr>
          <p:nvPr/>
        </p:nvCxnSpPr>
        <p:spPr>
          <a:xfrm flipV="1">
            <a:off x="389460" y="332761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Egyenes összekötő 214">
            <a:extLst>
              <a:ext uri="{FF2B5EF4-FFF2-40B4-BE49-F238E27FC236}">
                <a16:creationId xmlns:a16="http://schemas.microsoft.com/office/drawing/2014/main" id="{27860D07-0EA9-4FC8-9081-2DA9122CD4A3}"/>
              </a:ext>
            </a:extLst>
          </p:cNvPr>
          <p:cNvCxnSpPr>
            <a:cxnSpLocks/>
          </p:cNvCxnSpPr>
          <p:nvPr/>
        </p:nvCxnSpPr>
        <p:spPr>
          <a:xfrm flipV="1">
            <a:off x="716509" y="3415093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Egyenes összekötő 215">
            <a:extLst>
              <a:ext uri="{FF2B5EF4-FFF2-40B4-BE49-F238E27FC236}">
                <a16:creationId xmlns:a16="http://schemas.microsoft.com/office/drawing/2014/main" id="{2E1BF2CF-EAA7-4296-8313-10A8608EA189}"/>
              </a:ext>
            </a:extLst>
          </p:cNvPr>
          <p:cNvCxnSpPr>
            <a:cxnSpLocks/>
          </p:cNvCxnSpPr>
          <p:nvPr/>
        </p:nvCxnSpPr>
        <p:spPr>
          <a:xfrm flipV="1">
            <a:off x="574962" y="333127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Egyenes összekötő 216">
            <a:extLst>
              <a:ext uri="{FF2B5EF4-FFF2-40B4-BE49-F238E27FC236}">
                <a16:creationId xmlns:a16="http://schemas.microsoft.com/office/drawing/2014/main" id="{6D62D182-A422-4743-892A-14EF25FC0EE7}"/>
              </a:ext>
            </a:extLst>
          </p:cNvPr>
          <p:cNvCxnSpPr>
            <a:cxnSpLocks/>
          </p:cNvCxnSpPr>
          <p:nvPr/>
        </p:nvCxnSpPr>
        <p:spPr>
          <a:xfrm flipV="1">
            <a:off x="501696" y="3406948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Egyenes összekötő 217">
            <a:extLst>
              <a:ext uri="{FF2B5EF4-FFF2-40B4-BE49-F238E27FC236}">
                <a16:creationId xmlns:a16="http://schemas.microsoft.com/office/drawing/2014/main" id="{8399EA25-63E3-408E-9AE8-2BD762E37FE8}"/>
              </a:ext>
            </a:extLst>
          </p:cNvPr>
          <p:cNvCxnSpPr>
            <a:cxnSpLocks/>
          </p:cNvCxnSpPr>
          <p:nvPr/>
        </p:nvCxnSpPr>
        <p:spPr>
          <a:xfrm flipV="1">
            <a:off x="449109" y="3476348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Egyenes összekötő 218">
            <a:extLst>
              <a:ext uri="{FF2B5EF4-FFF2-40B4-BE49-F238E27FC236}">
                <a16:creationId xmlns:a16="http://schemas.microsoft.com/office/drawing/2014/main" id="{F6ADDAB5-8F92-4B12-B150-171C288D6CE7}"/>
              </a:ext>
            </a:extLst>
          </p:cNvPr>
          <p:cNvCxnSpPr>
            <a:cxnSpLocks/>
          </p:cNvCxnSpPr>
          <p:nvPr/>
        </p:nvCxnSpPr>
        <p:spPr>
          <a:xfrm flipV="1">
            <a:off x="541860" y="348001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Egyenes összekötő 219">
            <a:extLst>
              <a:ext uri="{FF2B5EF4-FFF2-40B4-BE49-F238E27FC236}">
                <a16:creationId xmlns:a16="http://schemas.microsoft.com/office/drawing/2014/main" id="{361F7A50-72B1-4F7B-A6B1-E9AF87FA076D}"/>
              </a:ext>
            </a:extLst>
          </p:cNvPr>
          <p:cNvCxnSpPr>
            <a:cxnSpLocks/>
          </p:cNvCxnSpPr>
          <p:nvPr/>
        </p:nvCxnSpPr>
        <p:spPr>
          <a:xfrm flipV="1">
            <a:off x="727362" y="348367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Egyenes összekötő 220">
            <a:extLst>
              <a:ext uri="{FF2B5EF4-FFF2-40B4-BE49-F238E27FC236}">
                <a16:creationId xmlns:a16="http://schemas.microsoft.com/office/drawing/2014/main" id="{2AC5EC0B-2B25-4FB2-9293-32C5FBFD9CDC}"/>
              </a:ext>
            </a:extLst>
          </p:cNvPr>
          <p:cNvCxnSpPr>
            <a:cxnSpLocks/>
          </p:cNvCxnSpPr>
          <p:nvPr/>
        </p:nvCxnSpPr>
        <p:spPr>
          <a:xfrm flipV="1">
            <a:off x="654096" y="3559348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Egyenes összekötő 223">
            <a:extLst>
              <a:ext uri="{FF2B5EF4-FFF2-40B4-BE49-F238E27FC236}">
                <a16:creationId xmlns:a16="http://schemas.microsoft.com/office/drawing/2014/main" id="{90D9EA89-9E7B-40FE-BB02-5E033DADC06E}"/>
              </a:ext>
            </a:extLst>
          </p:cNvPr>
          <p:cNvCxnSpPr>
            <a:cxnSpLocks/>
          </p:cNvCxnSpPr>
          <p:nvPr/>
        </p:nvCxnSpPr>
        <p:spPr>
          <a:xfrm flipV="1">
            <a:off x="5445805" y="3347004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Egyenes összekötő 224">
            <a:extLst>
              <a:ext uri="{FF2B5EF4-FFF2-40B4-BE49-F238E27FC236}">
                <a16:creationId xmlns:a16="http://schemas.microsoft.com/office/drawing/2014/main" id="{EC0CEBBE-CA4E-49B8-977E-E45F4D707394}"/>
              </a:ext>
            </a:extLst>
          </p:cNvPr>
          <p:cNvCxnSpPr>
            <a:cxnSpLocks/>
          </p:cNvCxnSpPr>
          <p:nvPr/>
        </p:nvCxnSpPr>
        <p:spPr>
          <a:xfrm flipV="1">
            <a:off x="6120175" y="3413609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Egyenes összekötő 225">
            <a:extLst>
              <a:ext uri="{FF2B5EF4-FFF2-40B4-BE49-F238E27FC236}">
                <a16:creationId xmlns:a16="http://schemas.microsoft.com/office/drawing/2014/main" id="{0A68B654-C53A-4CFF-9FF8-9B5BC3400CC4}"/>
              </a:ext>
            </a:extLst>
          </p:cNvPr>
          <p:cNvCxnSpPr>
            <a:cxnSpLocks/>
          </p:cNvCxnSpPr>
          <p:nvPr/>
        </p:nvCxnSpPr>
        <p:spPr>
          <a:xfrm flipV="1">
            <a:off x="5751382" y="3362488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Egyenes összekötő 226">
            <a:extLst>
              <a:ext uri="{FF2B5EF4-FFF2-40B4-BE49-F238E27FC236}">
                <a16:creationId xmlns:a16="http://schemas.microsoft.com/office/drawing/2014/main" id="{EF77E76F-CF66-4789-9D1B-6695D1A4BDE6}"/>
              </a:ext>
            </a:extLst>
          </p:cNvPr>
          <p:cNvCxnSpPr>
            <a:cxnSpLocks/>
          </p:cNvCxnSpPr>
          <p:nvPr/>
        </p:nvCxnSpPr>
        <p:spPr>
          <a:xfrm flipV="1">
            <a:off x="5598205" y="3499404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Egyenes összekötő 227">
            <a:extLst>
              <a:ext uri="{FF2B5EF4-FFF2-40B4-BE49-F238E27FC236}">
                <a16:creationId xmlns:a16="http://schemas.microsoft.com/office/drawing/2014/main" id="{E0AF67F2-1533-4D36-B240-061D352498B4}"/>
              </a:ext>
            </a:extLst>
          </p:cNvPr>
          <p:cNvCxnSpPr>
            <a:cxnSpLocks/>
          </p:cNvCxnSpPr>
          <p:nvPr/>
        </p:nvCxnSpPr>
        <p:spPr>
          <a:xfrm flipV="1">
            <a:off x="5682925" y="345363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Egyenes összekötő 228">
            <a:extLst>
              <a:ext uri="{FF2B5EF4-FFF2-40B4-BE49-F238E27FC236}">
                <a16:creationId xmlns:a16="http://schemas.microsoft.com/office/drawing/2014/main" id="{AB3B7B47-777F-4FA1-9E90-2436E2D5F4A2}"/>
              </a:ext>
            </a:extLst>
          </p:cNvPr>
          <p:cNvCxnSpPr>
            <a:cxnSpLocks/>
          </p:cNvCxnSpPr>
          <p:nvPr/>
        </p:nvCxnSpPr>
        <p:spPr>
          <a:xfrm flipV="1">
            <a:off x="5844133" y="336615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Egyenes összekötő 229">
            <a:extLst>
              <a:ext uri="{FF2B5EF4-FFF2-40B4-BE49-F238E27FC236}">
                <a16:creationId xmlns:a16="http://schemas.microsoft.com/office/drawing/2014/main" id="{79806E6B-232E-419C-9A7D-AB0F19034951}"/>
              </a:ext>
            </a:extLst>
          </p:cNvPr>
          <p:cNvCxnSpPr>
            <a:cxnSpLocks/>
          </p:cNvCxnSpPr>
          <p:nvPr/>
        </p:nvCxnSpPr>
        <p:spPr>
          <a:xfrm flipV="1">
            <a:off x="6171182" y="3453633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Egyenes összekötő 230">
            <a:extLst>
              <a:ext uri="{FF2B5EF4-FFF2-40B4-BE49-F238E27FC236}">
                <a16:creationId xmlns:a16="http://schemas.microsoft.com/office/drawing/2014/main" id="{7C6106CC-CFE6-43A9-A9B8-523428BE9968}"/>
              </a:ext>
            </a:extLst>
          </p:cNvPr>
          <p:cNvCxnSpPr>
            <a:cxnSpLocks/>
          </p:cNvCxnSpPr>
          <p:nvPr/>
        </p:nvCxnSpPr>
        <p:spPr>
          <a:xfrm flipV="1">
            <a:off x="6272575" y="3566009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Egyenes összekötő 231">
            <a:extLst>
              <a:ext uri="{FF2B5EF4-FFF2-40B4-BE49-F238E27FC236}">
                <a16:creationId xmlns:a16="http://schemas.microsoft.com/office/drawing/2014/main" id="{69EBB042-0AF3-4D3D-94EC-80DCEE685F42}"/>
              </a:ext>
            </a:extLst>
          </p:cNvPr>
          <p:cNvCxnSpPr>
            <a:cxnSpLocks/>
          </p:cNvCxnSpPr>
          <p:nvPr/>
        </p:nvCxnSpPr>
        <p:spPr>
          <a:xfrm flipV="1">
            <a:off x="6029635" y="336981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Egyenes összekötő 232">
            <a:extLst>
              <a:ext uri="{FF2B5EF4-FFF2-40B4-BE49-F238E27FC236}">
                <a16:creationId xmlns:a16="http://schemas.microsoft.com/office/drawing/2014/main" id="{64FB3B53-86B7-46B4-B1FE-3FEF31E1E0BB}"/>
              </a:ext>
            </a:extLst>
          </p:cNvPr>
          <p:cNvCxnSpPr>
            <a:cxnSpLocks/>
          </p:cNvCxnSpPr>
          <p:nvPr/>
        </p:nvCxnSpPr>
        <p:spPr>
          <a:xfrm flipV="1">
            <a:off x="5956369" y="3445488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Egyenes összekötő 233">
            <a:extLst>
              <a:ext uri="{FF2B5EF4-FFF2-40B4-BE49-F238E27FC236}">
                <a16:creationId xmlns:a16="http://schemas.microsoft.com/office/drawing/2014/main" id="{71F88F0E-3ED0-4BFD-9DA7-B98084BD2E12}"/>
              </a:ext>
            </a:extLst>
          </p:cNvPr>
          <p:cNvCxnSpPr>
            <a:cxnSpLocks/>
          </p:cNvCxnSpPr>
          <p:nvPr/>
        </p:nvCxnSpPr>
        <p:spPr>
          <a:xfrm flipV="1">
            <a:off x="5903782" y="3514888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Egyenes összekötő 234">
            <a:extLst>
              <a:ext uri="{FF2B5EF4-FFF2-40B4-BE49-F238E27FC236}">
                <a16:creationId xmlns:a16="http://schemas.microsoft.com/office/drawing/2014/main" id="{2452AE4B-DED8-443C-A0D8-E266C4F80813}"/>
              </a:ext>
            </a:extLst>
          </p:cNvPr>
          <p:cNvCxnSpPr>
            <a:cxnSpLocks/>
          </p:cNvCxnSpPr>
          <p:nvPr/>
        </p:nvCxnSpPr>
        <p:spPr>
          <a:xfrm flipV="1">
            <a:off x="5996533" y="351855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Egyenes összekötő 235">
            <a:extLst>
              <a:ext uri="{FF2B5EF4-FFF2-40B4-BE49-F238E27FC236}">
                <a16:creationId xmlns:a16="http://schemas.microsoft.com/office/drawing/2014/main" id="{1DDEC776-EE80-4DBD-9043-540D50A1FBC2}"/>
              </a:ext>
            </a:extLst>
          </p:cNvPr>
          <p:cNvCxnSpPr>
            <a:cxnSpLocks/>
          </p:cNvCxnSpPr>
          <p:nvPr/>
        </p:nvCxnSpPr>
        <p:spPr>
          <a:xfrm flipV="1">
            <a:off x="6182035" y="352221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Egyenes összekötő 236">
            <a:extLst>
              <a:ext uri="{FF2B5EF4-FFF2-40B4-BE49-F238E27FC236}">
                <a16:creationId xmlns:a16="http://schemas.microsoft.com/office/drawing/2014/main" id="{14C44EFF-B9B7-4352-AACF-71022AE53D0F}"/>
              </a:ext>
            </a:extLst>
          </p:cNvPr>
          <p:cNvCxnSpPr>
            <a:cxnSpLocks/>
          </p:cNvCxnSpPr>
          <p:nvPr/>
        </p:nvCxnSpPr>
        <p:spPr>
          <a:xfrm flipV="1">
            <a:off x="5068822" y="3346953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Egyenes összekötő 237">
            <a:extLst>
              <a:ext uri="{FF2B5EF4-FFF2-40B4-BE49-F238E27FC236}">
                <a16:creationId xmlns:a16="http://schemas.microsoft.com/office/drawing/2014/main" id="{7162F604-FA3D-445B-A5D7-0A3AE7230766}"/>
              </a:ext>
            </a:extLst>
          </p:cNvPr>
          <p:cNvCxnSpPr>
            <a:cxnSpLocks/>
          </p:cNvCxnSpPr>
          <p:nvPr/>
        </p:nvCxnSpPr>
        <p:spPr>
          <a:xfrm flipV="1">
            <a:off x="5079675" y="341553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Egyenes összekötő 238">
            <a:extLst>
              <a:ext uri="{FF2B5EF4-FFF2-40B4-BE49-F238E27FC236}">
                <a16:creationId xmlns:a16="http://schemas.microsoft.com/office/drawing/2014/main" id="{5AB9E777-3CAF-4CD7-9991-36EE68565712}"/>
              </a:ext>
            </a:extLst>
          </p:cNvPr>
          <p:cNvCxnSpPr>
            <a:cxnSpLocks/>
          </p:cNvCxnSpPr>
          <p:nvPr/>
        </p:nvCxnSpPr>
        <p:spPr>
          <a:xfrm flipV="1">
            <a:off x="6537866" y="353477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Egyenes összekötő 239">
            <a:extLst>
              <a:ext uri="{FF2B5EF4-FFF2-40B4-BE49-F238E27FC236}">
                <a16:creationId xmlns:a16="http://schemas.microsoft.com/office/drawing/2014/main" id="{F76FE0D4-1374-4117-81BD-23DC40C37CDD}"/>
              </a:ext>
            </a:extLst>
          </p:cNvPr>
          <p:cNvCxnSpPr>
            <a:cxnSpLocks/>
          </p:cNvCxnSpPr>
          <p:nvPr/>
        </p:nvCxnSpPr>
        <p:spPr>
          <a:xfrm flipV="1">
            <a:off x="6679806" y="348905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Egyenes összekötő 240">
            <a:extLst>
              <a:ext uri="{FF2B5EF4-FFF2-40B4-BE49-F238E27FC236}">
                <a16:creationId xmlns:a16="http://schemas.microsoft.com/office/drawing/2014/main" id="{2FBFAEBC-B064-469F-81F4-ABCEE6AD42AA}"/>
              </a:ext>
            </a:extLst>
          </p:cNvPr>
          <p:cNvCxnSpPr>
            <a:cxnSpLocks/>
          </p:cNvCxnSpPr>
          <p:nvPr/>
        </p:nvCxnSpPr>
        <p:spPr>
          <a:xfrm flipV="1">
            <a:off x="6764526" y="344328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Egyenes összekötő 241">
            <a:extLst>
              <a:ext uri="{FF2B5EF4-FFF2-40B4-BE49-F238E27FC236}">
                <a16:creationId xmlns:a16="http://schemas.microsoft.com/office/drawing/2014/main" id="{9051E556-AB81-4127-A4C4-EB01AF29EA96}"/>
              </a:ext>
            </a:extLst>
          </p:cNvPr>
          <p:cNvCxnSpPr>
            <a:cxnSpLocks/>
          </p:cNvCxnSpPr>
          <p:nvPr/>
        </p:nvCxnSpPr>
        <p:spPr>
          <a:xfrm flipV="1">
            <a:off x="6597528" y="348539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Egyenes összekötő 242">
            <a:extLst>
              <a:ext uri="{FF2B5EF4-FFF2-40B4-BE49-F238E27FC236}">
                <a16:creationId xmlns:a16="http://schemas.microsoft.com/office/drawing/2014/main" id="{0A0E36A6-18C3-42F7-ABF2-BA3965B221BC}"/>
              </a:ext>
            </a:extLst>
          </p:cNvPr>
          <p:cNvCxnSpPr>
            <a:cxnSpLocks/>
          </p:cNvCxnSpPr>
          <p:nvPr/>
        </p:nvCxnSpPr>
        <p:spPr>
          <a:xfrm flipV="1">
            <a:off x="7252783" y="3443281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Egyenes összekötő 243">
            <a:extLst>
              <a:ext uri="{FF2B5EF4-FFF2-40B4-BE49-F238E27FC236}">
                <a16:creationId xmlns:a16="http://schemas.microsoft.com/office/drawing/2014/main" id="{1287F01A-4879-4936-B90D-6DA127D8E9EF}"/>
              </a:ext>
            </a:extLst>
          </p:cNvPr>
          <p:cNvCxnSpPr>
            <a:cxnSpLocks/>
          </p:cNvCxnSpPr>
          <p:nvPr/>
        </p:nvCxnSpPr>
        <p:spPr>
          <a:xfrm flipV="1">
            <a:off x="7354176" y="3555657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Egyenes összekötő 244">
            <a:extLst>
              <a:ext uri="{FF2B5EF4-FFF2-40B4-BE49-F238E27FC236}">
                <a16:creationId xmlns:a16="http://schemas.microsoft.com/office/drawing/2014/main" id="{7C0A7B29-AA50-45A1-85A5-A75F61640DBE}"/>
              </a:ext>
            </a:extLst>
          </p:cNvPr>
          <p:cNvCxnSpPr>
            <a:cxnSpLocks/>
          </p:cNvCxnSpPr>
          <p:nvPr/>
        </p:nvCxnSpPr>
        <p:spPr>
          <a:xfrm flipV="1">
            <a:off x="7037970" y="3435136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Egyenes összekötő 245">
            <a:extLst>
              <a:ext uri="{FF2B5EF4-FFF2-40B4-BE49-F238E27FC236}">
                <a16:creationId xmlns:a16="http://schemas.microsoft.com/office/drawing/2014/main" id="{80438E79-4D20-4E92-BBA6-46889948652F}"/>
              </a:ext>
            </a:extLst>
          </p:cNvPr>
          <p:cNvCxnSpPr>
            <a:cxnSpLocks/>
          </p:cNvCxnSpPr>
          <p:nvPr/>
        </p:nvCxnSpPr>
        <p:spPr>
          <a:xfrm flipV="1">
            <a:off x="7897440" y="3395807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Egyenes összekötő 246">
            <a:extLst>
              <a:ext uri="{FF2B5EF4-FFF2-40B4-BE49-F238E27FC236}">
                <a16:creationId xmlns:a16="http://schemas.microsoft.com/office/drawing/2014/main" id="{A8B759AB-69D2-4741-B417-F7F3E4905F9F}"/>
              </a:ext>
            </a:extLst>
          </p:cNvPr>
          <p:cNvCxnSpPr>
            <a:cxnSpLocks/>
          </p:cNvCxnSpPr>
          <p:nvPr/>
        </p:nvCxnSpPr>
        <p:spPr>
          <a:xfrm flipV="1">
            <a:off x="6286069" y="3412209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Egyenes összekötő 247">
            <a:extLst>
              <a:ext uri="{FF2B5EF4-FFF2-40B4-BE49-F238E27FC236}">
                <a16:creationId xmlns:a16="http://schemas.microsoft.com/office/drawing/2014/main" id="{2AF15710-D428-44B8-8298-7DBCB6CB022E}"/>
              </a:ext>
            </a:extLst>
          </p:cNvPr>
          <p:cNvCxnSpPr>
            <a:cxnSpLocks/>
          </p:cNvCxnSpPr>
          <p:nvPr/>
        </p:nvCxnSpPr>
        <p:spPr>
          <a:xfrm flipV="1">
            <a:off x="6337076" y="3452233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Egyenes összekötő 248">
            <a:extLst>
              <a:ext uri="{FF2B5EF4-FFF2-40B4-BE49-F238E27FC236}">
                <a16:creationId xmlns:a16="http://schemas.microsoft.com/office/drawing/2014/main" id="{1DA0F8FC-B491-4005-A196-195F9CB1B61B}"/>
              </a:ext>
            </a:extLst>
          </p:cNvPr>
          <p:cNvCxnSpPr>
            <a:cxnSpLocks/>
          </p:cNvCxnSpPr>
          <p:nvPr/>
        </p:nvCxnSpPr>
        <p:spPr>
          <a:xfrm flipV="1">
            <a:off x="6438469" y="3564609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Egyenes összekötő 249">
            <a:extLst>
              <a:ext uri="{FF2B5EF4-FFF2-40B4-BE49-F238E27FC236}">
                <a16:creationId xmlns:a16="http://schemas.microsoft.com/office/drawing/2014/main" id="{AFB14E21-7EFC-4B62-9A8E-C915235FE776}"/>
              </a:ext>
            </a:extLst>
          </p:cNvPr>
          <p:cNvCxnSpPr>
            <a:cxnSpLocks/>
          </p:cNvCxnSpPr>
          <p:nvPr/>
        </p:nvCxnSpPr>
        <p:spPr>
          <a:xfrm flipV="1">
            <a:off x="7580223" y="3444088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Egyenes összekötő 250">
            <a:extLst>
              <a:ext uri="{FF2B5EF4-FFF2-40B4-BE49-F238E27FC236}">
                <a16:creationId xmlns:a16="http://schemas.microsoft.com/office/drawing/2014/main" id="{AD0EA3D4-A5F4-43B2-ABC6-D0FB8CC126E8}"/>
              </a:ext>
            </a:extLst>
          </p:cNvPr>
          <p:cNvCxnSpPr>
            <a:cxnSpLocks/>
          </p:cNvCxnSpPr>
          <p:nvPr/>
        </p:nvCxnSpPr>
        <p:spPr>
          <a:xfrm flipV="1">
            <a:off x="6985383" y="3504536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Egyenes összekötő 251">
            <a:extLst>
              <a:ext uri="{FF2B5EF4-FFF2-40B4-BE49-F238E27FC236}">
                <a16:creationId xmlns:a16="http://schemas.microsoft.com/office/drawing/2014/main" id="{A8F81453-C42B-4946-93C4-29BE9D4D4193}"/>
              </a:ext>
            </a:extLst>
          </p:cNvPr>
          <p:cNvCxnSpPr>
            <a:cxnSpLocks/>
          </p:cNvCxnSpPr>
          <p:nvPr/>
        </p:nvCxnSpPr>
        <p:spPr>
          <a:xfrm flipV="1">
            <a:off x="6916926" y="359568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Egyenes összekötő 252">
            <a:extLst>
              <a:ext uri="{FF2B5EF4-FFF2-40B4-BE49-F238E27FC236}">
                <a16:creationId xmlns:a16="http://schemas.microsoft.com/office/drawing/2014/main" id="{0F7C2781-26EF-4DF9-B291-44B98E551E03}"/>
              </a:ext>
            </a:extLst>
          </p:cNvPr>
          <p:cNvCxnSpPr>
            <a:cxnSpLocks/>
          </p:cNvCxnSpPr>
          <p:nvPr/>
        </p:nvCxnSpPr>
        <p:spPr>
          <a:xfrm flipV="1">
            <a:off x="7078134" y="3508198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Egyenes összekötő 253">
            <a:extLst>
              <a:ext uri="{FF2B5EF4-FFF2-40B4-BE49-F238E27FC236}">
                <a16:creationId xmlns:a16="http://schemas.microsoft.com/office/drawing/2014/main" id="{897F63A2-4766-431A-AA69-9CE9BBFA8C74}"/>
              </a:ext>
            </a:extLst>
          </p:cNvPr>
          <p:cNvCxnSpPr>
            <a:cxnSpLocks/>
          </p:cNvCxnSpPr>
          <p:nvPr/>
        </p:nvCxnSpPr>
        <p:spPr>
          <a:xfrm flipV="1">
            <a:off x="7405183" y="3595681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Egyenes összekötő 254">
            <a:extLst>
              <a:ext uri="{FF2B5EF4-FFF2-40B4-BE49-F238E27FC236}">
                <a16:creationId xmlns:a16="http://schemas.microsoft.com/office/drawing/2014/main" id="{E3E6C1D3-D8E8-4821-A795-22509EC72A9D}"/>
              </a:ext>
            </a:extLst>
          </p:cNvPr>
          <p:cNvCxnSpPr>
            <a:cxnSpLocks/>
          </p:cNvCxnSpPr>
          <p:nvPr/>
        </p:nvCxnSpPr>
        <p:spPr>
          <a:xfrm flipV="1">
            <a:off x="7263636" y="351186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Egyenes összekötő 255">
            <a:extLst>
              <a:ext uri="{FF2B5EF4-FFF2-40B4-BE49-F238E27FC236}">
                <a16:creationId xmlns:a16="http://schemas.microsoft.com/office/drawing/2014/main" id="{D67B40D9-E5BB-4634-B223-EF64EFAE288D}"/>
              </a:ext>
            </a:extLst>
          </p:cNvPr>
          <p:cNvCxnSpPr>
            <a:cxnSpLocks/>
          </p:cNvCxnSpPr>
          <p:nvPr/>
        </p:nvCxnSpPr>
        <p:spPr>
          <a:xfrm flipV="1">
            <a:off x="7190370" y="3587536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Egyenes összekötő 256">
            <a:extLst>
              <a:ext uri="{FF2B5EF4-FFF2-40B4-BE49-F238E27FC236}">
                <a16:creationId xmlns:a16="http://schemas.microsoft.com/office/drawing/2014/main" id="{BBAC1CA1-9BBE-4D2B-997A-C16DB58CBCDC}"/>
              </a:ext>
            </a:extLst>
          </p:cNvPr>
          <p:cNvCxnSpPr>
            <a:cxnSpLocks/>
          </p:cNvCxnSpPr>
          <p:nvPr/>
        </p:nvCxnSpPr>
        <p:spPr>
          <a:xfrm flipV="1">
            <a:off x="6404216" y="3601377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Egyenes összekötő 257">
            <a:extLst>
              <a:ext uri="{FF2B5EF4-FFF2-40B4-BE49-F238E27FC236}">
                <a16:creationId xmlns:a16="http://schemas.microsoft.com/office/drawing/2014/main" id="{72F90B65-7AD0-4A80-955F-51F2D55FBD99}"/>
              </a:ext>
            </a:extLst>
          </p:cNvPr>
          <p:cNvCxnSpPr>
            <a:cxnSpLocks/>
          </p:cNvCxnSpPr>
          <p:nvPr/>
        </p:nvCxnSpPr>
        <p:spPr>
          <a:xfrm flipV="1">
            <a:off x="6425276" y="3406808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Egyenes összekötő 258">
            <a:extLst>
              <a:ext uri="{FF2B5EF4-FFF2-40B4-BE49-F238E27FC236}">
                <a16:creationId xmlns:a16="http://schemas.microsoft.com/office/drawing/2014/main" id="{8992E817-D066-45D0-A78C-8BE2221606FB}"/>
              </a:ext>
            </a:extLst>
          </p:cNvPr>
          <p:cNvCxnSpPr>
            <a:cxnSpLocks/>
          </p:cNvCxnSpPr>
          <p:nvPr/>
        </p:nvCxnSpPr>
        <p:spPr>
          <a:xfrm flipV="1">
            <a:off x="6518027" y="341047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Egyenes összekötő 259">
            <a:extLst>
              <a:ext uri="{FF2B5EF4-FFF2-40B4-BE49-F238E27FC236}">
                <a16:creationId xmlns:a16="http://schemas.microsoft.com/office/drawing/2014/main" id="{41431BED-403B-4ABD-A5D9-78DE7CA5E6EC}"/>
              </a:ext>
            </a:extLst>
          </p:cNvPr>
          <p:cNvCxnSpPr>
            <a:cxnSpLocks/>
          </p:cNvCxnSpPr>
          <p:nvPr/>
        </p:nvCxnSpPr>
        <p:spPr>
          <a:xfrm flipV="1">
            <a:off x="6703529" y="341413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Egyenes összekötő 260">
            <a:extLst>
              <a:ext uri="{FF2B5EF4-FFF2-40B4-BE49-F238E27FC236}">
                <a16:creationId xmlns:a16="http://schemas.microsoft.com/office/drawing/2014/main" id="{DC63A287-C1C5-45AF-B35E-FD6DC421E31C}"/>
              </a:ext>
            </a:extLst>
          </p:cNvPr>
          <p:cNvCxnSpPr>
            <a:cxnSpLocks/>
          </p:cNvCxnSpPr>
          <p:nvPr/>
        </p:nvCxnSpPr>
        <p:spPr>
          <a:xfrm flipV="1">
            <a:off x="6630263" y="3489808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Egyenes összekötő 261">
            <a:extLst>
              <a:ext uri="{FF2B5EF4-FFF2-40B4-BE49-F238E27FC236}">
                <a16:creationId xmlns:a16="http://schemas.microsoft.com/office/drawing/2014/main" id="{EA7A7A05-B35F-41B8-A333-651FBB9899B9}"/>
              </a:ext>
            </a:extLst>
          </p:cNvPr>
          <p:cNvCxnSpPr>
            <a:cxnSpLocks/>
          </p:cNvCxnSpPr>
          <p:nvPr/>
        </p:nvCxnSpPr>
        <p:spPr>
          <a:xfrm flipV="1">
            <a:off x="7771863" y="3561396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Egyenes összekötő 262">
            <a:extLst>
              <a:ext uri="{FF2B5EF4-FFF2-40B4-BE49-F238E27FC236}">
                <a16:creationId xmlns:a16="http://schemas.microsoft.com/office/drawing/2014/main" id="{15D720A7-F9F7-4022-8883-EE26F29EFBB2}"/>
              </a:ext>
            </a:extLst>
          </p:cNvPr>
          <p:cNvCxnSpPr>
            <a:cxnSpLocks/>
          </p:cNvCxnSpPr>
          <p:nvPr/>
        </p:nvCxnSpPr>
        <p:spPr>
          <a:xfrm flipV="1">
            <a:off x="8066980" y="337876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Egyenes összekötő 263">
            <a:extLst>
              <a:ext uri="{FF2B5EF4-FFF2-40B4-BE49-F238E27FC236}">
                <a16:creationId xmlns:a16="http://schemas.microsoft.com/office/drawing/2014/main" id="{396432B3-E921-4976-88CA-E851E470C2B7}"/>
              </a:ext>
            </a:extLst>
          </p:cNvPr>
          <p:cNvCxnSpPr>
            <a:cxnSpLocks/>
          </p:cNvCxnSpPr>
          <p:nvPr/>
        </p:nvCxnSpPr>
        <p:spPr>
          <a:xfrm flipV="1">
            <a:off x="7913803" y="3515676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Egyenes összekötő 264">
            <a:extLst>
              <a:ext uri="{FF2B5EF4-FFF2-40B4-BE49-F238E27FC236}">
                <a16:creationId xmlns:a16="http://schemas.microsoft.com/office/drawing/2014/main" id="{BC37441A-86A4-4EE3-978B-5837E012EE56}"/>
              </a:ext>
            </a:extLst>
          </p:cNvPr>
          <p:cNvCxnSpPr>
            <a:cxnSpLocks/>
          </p:cNvCxnSpPr>
          <p:nvPr/>
        </p:nvCxnSpPr>
        <p:spPr>
          <a:xfrm flipV="1">
            <a:off x="7998523" y="3469904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Egyenes összekötő 265">
            <a:extLst>
              <a:ext uri="{FF2B5EF4-FFF2-40B4-BE49-F238E27FC236}">
                <a16:creationId xmlns:a16="http://schemas.microsoft.com/office/drawing/2014/main" id="{13E85B66-7041-403E-BDD6-450F48C58F81}"/>
              </a:ext>
            </a:extLst>
          </p:cNvPr>
          <p:cNvCxnSpPr>
            <a:cxnSpLocks/>
          </p:cNvCxnSpPr>
          <p:nvPr/>
        </p:nvCxnSpPr>
        <p:spPr>
          <a:xfrm flipV="1">
            <a:off x="7831525" y="3512014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Egyenes összekötő 266">
            <a:extLst>
              <a:ext uri="{FF2B5EF4-FFF2-40B4-BE49-F238E27FC236}">
                <a16:creationId xmlns:a16="http://schemas.microsoft.com/office/drawing/2014/main" id="{42B59292-06E6-4B1B-AF06-BBFE0146E48C}"/>
              </a:ext>
            </a:extLst>
          </p:cNvPr>
          <p:cNvCxnSpPr>
            <a:cxnSpLocks/>
          </p:cNvCxnSpPr>
          <p:nvPr/>
        </p:nvCxnSpPr>
        <p:spPr>
          <a:xfrm flipV="1">
            <a:off x="8159731" y="338242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Egyenes összekötő 267">
            <a:extLst>
              <a:ext uri="{FF2B5EF4-FFF2-40B4-BE49-F238E27FC236}">
                <a16:creationId xmlns:a16="http://schemas.microsoft.com/office/drawing/2014/main" id="{8A902A88-F9B7-441D-9CBD-FCBF6A6F5BC5}"/>
              </a:ext>
            </a:extLst>
          </p:cNvPr>
          <p:cNvCxnSpPr>
            <a:cxnSpLocks/>
          </p:cNvCxnSpPr>
          <p:nvPr/>
        </p:nvCxnSpPr>
        <p:spPr>
          <a:xfrm flipV="1">
            <a:off x="8486780" y="3469905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Egyenes összekötő 268">
            <a:extLst>
              <a:ext uri="{FF2B5EF4-FFF2-40B4-BE49-F238E27FC236}">
                <a16:creationId xmlns:a16="http://schemas.microsoft.com/office/drawing/2014/main" id="{F6C3B7B5-2E8D-4C29-920E-5AC9AEF426AD}"/>
              </a:ext>
            </a:extLst>
          </p:cNvPr>
          <p:cNvCxnSpPr>
            <a:cxnSpLocks/>
          </p:cNvCxnSpPr>
          <p:nvPr/>
        </p:nvCxnSpPr>
        <p:spPr>
          <a:xfrm flipV="1">
            <a:off x="8588173" y="3582281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Egyenes összekötő 269">
            <a:extLst>
              <a:ext uri="{FF2B5EF4-FFF2-40B4-BE49-F238E27FC236}">
                <a16:creationId xmlns:a16="http://schemas.microsoft.com/office/drawing/2014/main" id="{5153C965-3B47-42D1-BBED-CA8FFAF3AE5F}"/>
              </a:ext>
            </a:extLst>
          </p:cNvPr>
          <p:cNvCxnSpPr>
            <a:cxnSpLocks/>
          </p:cNvCxnSpPr>
          <p:nvPr/>
        </p:nvCxnSpPr>
        <p:spPr>
          <a:xfrm flipV="1">
            <a:off x="8345233" y="3386084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Egyenes összekötő 270">
            <a:extLst>
              <a:ext uri="{FF2B5EF4-FFF2-40B4-BE49-F238E27FC236}">
                <a16:creationId xmlns:a16="http://schemas.microsoft.com/office/drawing/2014/main" id="{86068D27-C2FB-497F-BECA-ACB12B34DE61}"/>
              </a:ext>
            </a:extLst>
          </p:cNvPr>
          <p:cNvCxnSpPr>
            <a:cxnSpLocks/>
          </p:cNvCxnSpPr>
          <p:nvPr/>
        </p:nvCxnSpPr>
        <p:spPr>
          <a:xfrm flipV="1">
            <a:off x="8271967" y="346176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Egyenes összekötő 271">
            <a:extLst>
              <a:ext uri="{FF2B5EF4-FFF2-40B4-BE49-F238E27FC236}">
                <a16:creationId xmlns:a16="http://schemas.microsoft.com/office/drawing/2014/main" id="{7B26ADA3-CDEB-4302-9C73-A72086D30F95}"/>
              </a:ext>
            </a:extLst>
          </p:cNvPr>
          <p:cNvCxnSpPr>
            <a:cxnSpLocks/>
          </p:cNvCxnSpPr>
          <p:nvPr/>
        </p:nvCxnSpPr>
        <p:spPr>
          <a:xfrm flipV="1">
            <a:off x="8876633" y="3326457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Egyenes összekötő 272">
            <a:extLst>
              <a:ext uri="{FF2B5EF4-FFF2-40B4-BE49-F238E27FC236}">
                <a16:creationId xmlns:a16="http://schemas.microsoft.com/office/drawing/2014/main" id="{88C76747-9845-4240-8865-4B5C483058A8}"/>
              </a:ext>
            </a:extLst>
          </p:cNvPr>
          <p:cNvCxnSpPr>
            <a:cxnSpLocks/>
          </p:cNvCxnSpPr>
          <p:nvPr/>
        </p:nvCxnSpPr>
        <p:spPr>
          <a:xfrm flipV="1">
            <a:off x="7520066" y="3438833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Egyenes összekötő 273">
            <a:extLst>
              <a:ext uri="{FF2B5EF4-FFF2-40B4-BE49-F238E27FC236}">
                <a16:creationId xmlns:a16="http://schemas.microsoft.com/office/drawing/2014/main" id="{19CA9E63-499B-4BE6-AFEE-897A1938B651}"/>
              </a:ext>
            </a:extLst>
          </p:cNvPr>
          <p:cNvCxnSpPr>
            <a:cxnSpLocks/>
          </p:cNvCxnSpPr>
          <p:nvPr/>
        </p:nvCxnSpPr>
        <p:spPr>
          <a:xfrm flipV="1">
            <a:off x="8661820" y="331831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Egyenes összekötő 274">
            <a:extLst>
              <a:ext uri="{FF2B5EF4-FFF2-40B4-BE49-F238E27FC236}">
                <a16:creationId xmlns:a16="http://schemas.microsoft.com/office/drawing/2014/main" id="{C1AF18D2-B329-4BF2-B806-DA99F82F72B0}"/>
              </a:ext>
            </a:extLst>
          </p:cNvPr>
          <p:cNvCxnSpPr>
            <a:cxnSpLocks/>
          </p:cNvCxnSpPr>
          <p:nvPr/>
        </p:nvCxnSpPr>
        <p:spPr>
          <a:xfrm flipV="1">
            <a:off x="8609233" y="338771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Egyenes összekötő 275">
            <a:extLst>
              <a:ext uri="{FF2B5EF4-FFF2-40B4-BE49-F238E27FC236}">
                <a16:creationId xmlns:a16="http://schemas.microsoft.com/office/drawing/2014/main" id="{24CEF544-45F6-4D11-853E-4A37FCFC34BF}"/>
              </a:ext>
            </a:extLst>
          </p:cNvPr>
          <p:cNvCxnSpPr>
            <a:cxnSpLocks/>
          </p:cNvCxnSpPr>
          <p:nvPr/>
        </p:nvCxnSpPr>
        <p:spPr>
          <a:xfrm flipV="1">
            <a:off x="8701984" y="3391374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Egyenes összekötő 276">
            <a:extLst>
              <a:ext uri="{FF2B5EF4-FFF2-40B4-BE49-F238E27FC236}">
                <a16:creationId xmlns:a16="http://schemas.microsoft.com/office/drawing/2014/main" id="{787307C5-EDD6-4CF1-B02B-2A7156C400D5}"/>
              </a:ext>
            </a:extLst>
          </p:cNvPr>
          <p:cNvCxnSpPr>
            <a:cxnSpLocks/>
          </p:cNvCxnSpPr>
          <p:nvPr/>
        </p:nvCxnSpPr>
        <p:spPr>
          <a:xfrm flipV="1">
            <a:off x="7571073" y="3478857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Egyenes összekötő 277">
            <a:extLst>
              <a:ext uri="{FF2B5EF4-FFF2-40B4-BE49-F238E27FC236}">
                <a16:creationId xmlns:a16="http://schemas.microsoft.com/office/drawing/2014/main" id="{E1AABDA9-6BA7-4DF7-860C-B5FEFD12553D}"/>
              </a:ext>
            </a:extLst>
          </p:cNvPr>
          <p:cNvCxnSpPr>
            <a:cxnSpLocks/>
          </p:cNvCxnSpPr>
          <p:nvPr/>
        </p:nvCxnSpPr>
        <p:spPr>
          <a:xfrm flipV="1">
            <a:off x="7672466" y="3591233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Egyenes összekötő 278">
            <a:extLst>
              <a:ext uri="{FF2B5EF4-FFF2-40B4-BE49-F238E27FC236}">
                <a16:creationId xmlns:a16="http://schemas.microsoft.com/office/drawing/2014/main" id="{F5095A8B-C576-43FA-A29E-7FA367F5DAE1}"/>
              </a:ext>
            </a:extLst>
          </p:cNvPr>
          <p:cNvCxnSpPr>
            <a:cxnSpLocks/>
          </p:cNvCxnSpPr>
          <p:nvPr/>
        </p:nvCxnSpPr>
        <p:spPr>
          <a:xfrm flipV="1">
            <a:off x="8887486" y="3395036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Egyenes összekötő 279">
            <a:extLst>
              <a:ext uri="{FF2B5EF4-FFF2-40B4-BE49-F238E27FC236}">
                <a16:creationId xmlns:a16="http://schemas.microsoft.com/office/drawing/2014/main" id="{F635400F-7183-4CC6-9AAE-C3E69CD65EC0}"/>
              </a:ext>
            </a:extLst>
          </p:cNvPr>
          <p:cNvCxnSpPr>
            <a:cxnSpLocks/>
          </p:cNvCxnSpPr>
          <p:nvPr/>
        </p:nvCxnSpPr>
        <p:spPr>
          <a:xfrm flipV="1">
            <a:off x="8814220" y="347071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Egyenes összekötő 280">
            <a:extLst>
              <a:ext uri="{FF2B5EF4-FFF2-40B4-BE49-F238E27FC236}">
                <a16:creationId xmlns:a16="http://schemas.microsoft.com/office/drawing/2014/main" id="{922DFAF2-8EC1-46A6-AF50-F58679170111}"/>
              </a:ext>
            </a:extLst>
          </p:cNvPr>
          <p:cNvCxnSpPr>
            <a:cxnSpLocks/>
          </p:cNvCxnSpPr>
          <p:nvPr/>
        </p:nvCxnSpPr>
        <p:spPr>
          <a:xfrm flipV="1">
            <a:off x="8219380" y="353116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Egyenes összekötő 281">
            <a:extLst>
              <a:ext uri="{FF2B5EF4-FFF2-40B4-BE49-F238E27FC236}">
                <a16:creationId xmlns:a16="http://schemas.microsoft.com/office/drawing/2014/main" id="{5C980399-0394-42A4-A5BA-D3ED102EC9E0}"/>
              </a:ext>
            </a:extLst>
          </p:cNvPr>
          <p:cNvCxnSpPr>
            <a:cxnSpLocks/>
          </p:cNvCxnSpPr>
          <p:nvPr/>
        </p:nvCxnSpPr>
        <p:spPr>
          <a:xfrm flipV="1">
            <a:off x="8150923" y="3622304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Egyenes összekötő 282">
            <a:extLst>
              <a:ext uri="{FF2B5EF4-FFF2-40B4-BE49-F238E27FC236}">
                <a16:creationId xmlns:a16="http://schemas.microsoft.com/office/drawing/2014/main" id="{C54719EC-775D-4360-8BEF-E138F82CDB68}"/>
              </a:ext>
            </a:extLst>
          </p:cNvPr>
          <p:cNvCxnSpPr>
            <a:cxnSpLocks/>
          </p:cNvCxnSpPr>
          <p:nvPr/>
        </p:nvCxnSpPr>
        <p:spPr>
          <a:xfrm flipV="1">
            <a:off x="8312131" y="353482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Egyenes összekötő 283">
            <a:extLst>
              <a:ext uri="{FF2B5EF4-FFF2-40B4-BE49-F238E27FC236}">
                <a16:creationId xmlns:a16="http://schemas.microsoft.com/office/drawing/2014/main" id="{9269468C-B9E0-4B6D-871D-7905F15C6B83}"/>
              </a:ext>
            </a:extLst>
          </p:cNvPr>
          <p:cNvCxnSpPr>
            <a:cxnSpLocks/>
          </p:cNvCxnSpPr>
          <p:nvPr/>
        </p:nvCxnSpPr>
        <p:spPr>
          <a:xfrm flipV="1">
            <a:off x="8639180" y="3622305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" name="Egyenes összekötő 284">
            <a:extLst>
              <a:ext uri="{FF2B5EF4-FFF2-40B4-BE49-F238E27FC236}">
                <a16:creationId xmlns:a16="http://schemas.microsoft.com/office/drawing/2014/main" id="{A77C7532-5BDF-4DDB-ADB5-F578EFEA227C}"/>
              </a:ext>
            </a:extLst>
          </p:cNvPr>
          <p:cNvCxnSpPr>
            <a:cxnSpLocks/>
          </p:cNvCxnSpPr>
          <p:nvPr/>
        </p:nvCxnSpPr>
        <p:spPr>
          <a:xfrm flipV="1">
            <a:off x="8497633" y="3538484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Egyenes összekötő 285">
            <a:extLst>
              <a:ext uri="{FF2B5EF4-FFF2-40B4-BE49-F238E27FC236}">
                <a16:creationId xmlns:a16="http://schemas.microsoft.com/office/drawing/2014/main" id="{F56E2588-1653-4AE6-A18A-B9739813CE47}"/>
              </a:ext>
            </a:extLst>
          </p:cNvPr>
          <p:cNvCxnSpPr>
            <a:cxnSpLocks/>
          </p:cNvCxnSpPr>
          <p:nvPr/>
        </p:nvCxnSpPr>
        <p:spPr>
          <a:xfrm flipV="1">
            <a:off x="8424367" y="3614160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Egyenes összekötő 286">
            <a:extLst>
              <a:ext uri="{FF2B5EF4-FFF2-40B4-BE49-F238E27FC236}">
                <a16:creationId xmlns:a16="http://schemas.microsoft.com/office/drawing/2014/main" id="{8B4BE971-47AE-4D17-8128-3CE388A7B7C0}"/>
              </a:ext>
            </a:extLst>
          </p:cNvPr>
          <p:cNvCxnSpPr>
            <a:cxnSpLocks/>
          </p:cNvCxnSpPr>
          <p:nvPr/>
        </p:nvCxnSpPr>
        <p:spPr>
          <a:xfrm flipV="1">
            <a:off x="7638213" y="3628001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Egyenes összekötő 287">
            <a:extLst>
              <a:ext uri="{FF2B5EF4-FFF2-40B4-BE49-F238E27FC236}">
                <a16:creationId xmlns:a16="http://schemas.microsoft.com/office/drawing/2014/main" id="{C9C9E298-6DD0-42AD-8B9E-E4C33FB12CD8}"/>
              </a:ext>
            </a:extLst>
          </p:cNvPr>
          <p:cNvCxnSpPr>
            <a:cxnSpLocks/>
          </p:cNvCxnSpPr>
          <p:nvPr/>
        </p:nvCxnSpPr>
        <p:spPr>
          <a:xfrm flipV="1">
            <a:off x="7926673" y="3372177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Egyenes összekötő 288">
            <a:extLst>
              <a:ext uri="{FF2B5EF4-FFF2-40B4-BE49-F238E27FC236}">
                <a16:creationId xmlns:a16="http://schemas.microsoft.com/office/drawing/2014/main" id="{E16FE4BE-BCCD-4E48-9AC4-BF5F8942B911}"/>
              </a:ext>
            </a:extLst>
          </p:cNvPr>
          <p:cNvCxnSpPr>
            <a:cxnSpLocks/>
          </p:cNvCxnSpPr>
          <p:nvPr/>
        </p:nvCxnSpPr>
        <p:spPr>
          <a:xfrm flipV="1">
            <a:off x="7711860" y="336403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Egyenes összekötő 289">
            <a:extLst>
              <a:ext uri="{FF2B5EF4-FFF2-40B4-BE49-F238E27FC236}">
                <a16:creationId xmlns:a16="http://schemas.microsoft.com/office/drawing/2014/main" id="{2F058658-44FD-4F1F-88A9-BC07374E131C}"/>
              </a:ext>
            </a:extLst>
          </p:cNvPr>
          <p:cNvCxnSpPr>
            <a:cxnSpLocks/>
          </p:cNvCxnSpPr>
          <p:nvPr/>
        </p:nvCxnSpPr>
        <p:spPr>
          <a:xfrm flipV="1">
            <a:off x="7659273" y="343343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Egyenes összekötő 290">
            <a:extLst>
              <a:ext uri="{FF2B5EF4-FFF2-40B4-BE49-F238E27FC236}">
                <a16:creationId xmlns:a16="http://schemas.microsoft.com/office/drawing/2014/main" id="{15FE334C-37F3-4332-AC4F-02647AB6AA15}"/>
              </a:ext>
            </a:extLst>
          </p:cNvPr>
          <p:cNvCxnSpPr>
            <a:cxnSpLocks/>
          </p:cNvCxnSpPr>
          <p:nvPr/>
        </p:nvCxnSpPr>
        <p:spPr>
          <a:xfrm flipV="1">
            <a:off x="7752024" y="3437094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Egyenes összekötő 291">
            <a:extLst>
              <a:ext uri="{FF2B5EF4-FFF2-40B4-BE49-F238E27FC236}">
                <a16:creationId xmlns:a16="http://schemas.microsoft.com/office/drawing/2014/main" id="{74F3AEE4-FADB-4616-BE58-B81EB6B3677B}"/>
              </a:ext>
            </a:extLst>
          </p:cNvPr>
          <p:cNvCxnSpPr>
            <a:cxnSpLocks/>
          </p:cNvCxnSpPr>
          <p:nvPr/>
        </p:nvCxnSpPr>
        <p:spPr>
          <a:xfrm flipV="1">
            <a:off x="7937526" y="3440756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Egyenes összekötő 292">
            <a:extLst>
              <a:ext uri="{FF2B5EF4-FFF2-40B4-BE49-F238E27FC236}">
                <a16:creationId xmlns:a16="http://schemas.microsoft.com/office/drawing/2014/main" id="{362FC99A-229D-4630-B00D-162861684072}"/>
              </a:ext>
            </a:extLst>
          </p:cNvPr>
          <p:cNvCxnSpPr>
            <a:cxnSpLocks/>
          </p:cNvCxnSpPr>
          <p:nvPr/>
        </p:nvCxnSpPr>
        <p:spPr>
          <a:xfrm flipV="1">
            <a:off x="7864260" y="3516432"/>
            <a:ext cx="44278" cy="36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4" name="Szövegdoboz 293">
            <a:extLst>
              <a:ext uri="{FF2B5EF4-FFF2-40B4-BE49-F238E27FC236}">
                <a16:creationId xmlns:a16="http://schemas.microsoft.com/office/drawing/2014/main" id="{A2CCF865-2B8D-4F2A-99E3-CDA42540685E}"/>
              </a:ext>
            </a:extLst>
          </p:cNvPr>
          <p:cNvSpPr txBox="1"/>
          <p:nvPr/>
        </p:nvSpPr>
        <p:spPr>
          <a:xfrm>
            <a:off x="4079931" y="2921767"/>
            <a:ext cx="968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err="1">
                <a:solidFill>
                  <a:srgbClr val="FF0000"/>
                </a:solidFill>
              </a:rPr>
              <a:t>Bacteria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3" name="Háromszög 2">
            <a:extLst>
              <a:ext uri="{FF2B5EF4-FFF2-40B4-BE49-F238E27FC236}">
                <a16:creationId xmlns:a16="http://schemas.microsoft.com/office/drawing/2014/main" id="{5C86F485-7509-4488-AF8B-6A546CA23432}"/>
              </a:ext>
            </a:extLst>
          </p:cNvPr>
          <p:cNvSpPr/>
          <p:nvPr/>
        </p:nvSpPr>
        <p:spPr>
          <a:xfrm>
            <a:off x="3357848" y="1408009"/>
            <a:ext cx="673695" cy="1441721"/>
          </a:xfrm>
          <a:prstGeom prst="triangle">
            <a:avLst/>
          </a:prstGeom>
          <a:pattFill prst="openDmnd">
            <a:fgClr>
              <a:schemeClr val="accent1"/>
            </a:fgClr>
            <a:bgClr>
              <a:schemeClr val="bg1"/>
            </a:bgClr>
          </a:patt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A8F3EAD1-0BD2-4460-8EFE-FB5DCD3E43FB}"/>
              </a:ext>
            </a:extLst>
          </p:cNvPr>
          <p:cNvSpPr txBox="1"/>
          <p:nvPr/>
        </p:nvSpPr>
        <p:spPr>
          <a:xfrm>
            <a:off x="3216940" y="2148021"/>
            <a:ext cx="1061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err="1">
                <a:solidFill>
                  <a:schemeClr val="accent1">
                    <a:lumMod val="50000"/>
                  </a:schemeClr>
                </a:solidFill>
              </a:rPr>
              <a:t>Watering</a:t>
            </a:r>
            <a:endParaRPr lang="hu-H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119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418E03-CA90-4EAA-9BF7-AE784CBD1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9" name="Tartalom helye 8" descr="A képen torta, gomba, épület, hó látható&#10;&#10;Automatikusan generált leírás">
            <a:extLst>
              <a:ext uri="{FF2B5EF4-FFF2-40B4-BE49-F238E27FC236}">
                <a16:creationId xmlns:a16="http://schemas.microsoft.com/office/drawing/2014/main" id="{56D8993C-8311-49C1-9AFD-F5D41F5DB5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53266"/>
            <a:ext cx="9072979" cy="6804734"/>
          </a:xfrm>
        </p:spPr>
      </p:pic>
    </p:spTree>
    <p:extLst>
      <p:ext uri="{BB962C8B-B14F-4D97-AF65-F5344CB8AC3E}">
        <p14:creationId xmlns:p14="http://schemas.microsoft.com/office/powerpoint/2010/main" val="3821693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DF3987F5-E17B-42D2-8427-AB8C824AE4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6376" y="591255"/>
            <a:ext cx="4150285" cy="13255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hu-HU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Bacterial</a:t>
            </a:r>
            <a:r>
              <a:rPr lang="hu-H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hu-HU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blotches</a:t>
            </a:r>
            <a:br>
              <a:rPr lang="hu-H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hu-H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(Ps. </a:t>
            </a:r>
            <a:r>
              <a:rPr lang="hu-H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tolassii</a:t>
            </a:r>
            <a:r>
              <a:rPr lang="hu-H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)</a:t>
            </a:r>
            <a:endParaRPr lang="hu-HU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0D77A233-7CCF-4052-85AC-76B599322B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86376" y="2796567"/>
            <a:ext cx="4766587" cy="3181684"/>
          </a:xfrm>
        </p:spPr>
        <p:txBody>
          <a:bodyPr anchor="t">
            <a:normAutofit lnSpcReduction="10000"/>
          </a:bodyPr>
          <a:lstStyle/>
          <a:p>
            <a:pPr marL="57150" indent="-2857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hu-HU" altLang="hu-HU" dirty="0" err="1"/>
              <a:t>Usually</a:t>
            </a:r>
            <a:r>
              <a:rPr lang="hu-HU" altLang="hu-HU" dirty="0"/>
              <a:t> in </a:t>
            </a:r>
            <a:r>
              <a:rPr lang="hu-HU" altLang="hu-HU" dirty="0" err="1"/>
              <a:t>first</a:t>
            </a:r>
            <a:r>
              <a:rPr lang="hu-HU" altLang="hu-HU" dirty="0"/>
              <a:t> </a:t>
            </a:r>
            <a:r>
              <a:rPr lang="hu-HU" altLang="hu-HU" dirty="0" err="1"/>
              <a:t>flush</a:t>
            </a:r>
            <a:endParaRPr lang="hu-HU" altLang="hu-HU" dirty="0"/>
          </a:p>
          <a:p>
            <a:pPr marL="57150" indent="-2857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hu-HU" altLang="hu-HU" dirty="0" err="1"/>
              <a:t>Always</a:t>
            </a:r>
            <a:r>
              <a:rPr lang="hu-HU" altLang="hu-HU" dirty="0"/>
              <a:t> </a:t>
            </a:r>
            <a:r>
              <a:rPr lang="hu-HU" altLang="hu-HU" dirty="0" err="1"/>
              <a:t>results</a:t>
            </a:r>
            <a:r>
              <a:rPr lang="hu-HU" altLang="hu-HU" dirty="0"/>
              <a:t> </a:t>
            </a:r>
            <a:r>
              <a:rPr lang="hu-HU" altLang="hu-HU" dirty="0" err="1"/>
              <a:t>in</a:t>
            </a:r>
            <a:r>
              <a:rPr lang="hu-HU" altLang="hu-HU" dirty="0"/>
              <a:t> </a:t>
            </a:r>
            <a:r>
              <a:rPr lang="hu-HU" altLang="hu-HU" dirty="0" err="1"/>
              <a:t>crop</a:t>
            </a:r>
            <a:r>
              <a:rPr lang="hu-HU" altLang="hu-HU" dirty="0"/>
              <a:t> </a:t>
            </a:r>
            <a:r>
              <a:rPr lang="hu-HU" altLang="hu-HU" dirty="0" err="1"/>
              <a:t>failure</a:t>
            </a:r>
            <a:endParaRPr lang="hu-HU" altLang="hu-HU" dirty="0"/>
          </a:p>
          <a:p>
            <a:pPr marL="57150" indent="-2857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hu-HU" altLang="hu-HU" dirty="0" err="1"/>
              <a:t>Reason</a:t>
            </a:r>
            <a:r>
              <a:rPr lang="hu-HU" altLang="hu-HU" dirty="0"/>
              <a:t>: </a:t>
            </a:r>
            <a:r>
              <a:rPr lang="hu-HU" altLang="hu-HU" dirty="0" err="1"/>
              <a:t>poor</a:t>
            </a:r>
            <a:r>
              <a:rPr lang="hu-HU" altLang="hu-HU" dirty="0"/>
              <a:t> </a:t>
            </a:r>
            <a:r>
              <a:rPr lang="hu-HU" altLang="hu-HU" dirty="0" err="1"/>
              <a:t>evaporation</a:t>
            </a:r>
            <a:endParaRPr lang="hu-HU" altLang="hu-HU" dirty="0"/>
          </a:p>
          <a:p>
            <a:pPr marL="57150" indent="-2857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hu-HU" altLang="hu-HU" dirty="0" err="1"/>
              <a:t>Wet</a:t>
            </a:r>
            <a:r>
              <a:rPr lang="hu-HU" altLang="hu-HU" dirty="0"/>
              <a:t> </a:t>
            </a:r>
            <a:r>
              <a:rPr lang="hu-HU" altLang="hu-HU" dirty="0" err="1"/>
              <a:t>surface</a:t>
            </a:r>
            <a:r>
              <a:rPr lang="hu-HU" altLang="hu-HU" dirty="0"/>
              <a:t> </a:t>
            </a:r>
            <a:r>
              <a:rPr lang="hu-HU" altLang="hu-HU" dirty="0" err="1"/>
              <a:t>on</a:t>
            </a:r>
            <a:r>
              <a:rPr lang="hu-HU" altLang="hu-HU" dirty="0"/>
              <a:t> </a:t>
            </a:r>
            <a:r>
              <a:rPr lang="hu-HU" altLang="hu-HU" dirty="0" err="1"/>
              <a:t>mushroom</a:t>
            </a:r>
            <a:endParaRPr lang="hu-HU" altLang="hu-HU" dirty="0"/>
          </a:p>
          <a:p>
            <a:pPr marL="57150" indent="-2857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hu-HU" altLang="hu-HU" dirty="0" err="1"/>
              <a:t>Poor</a:t>
            </a:r>
            <a:r>
              <a:rPr lang="hu-HU" altLang="hu-HU" dirty="0"/>
              <a:t> airing</a:t>
            </a:r>
          </a:p>
          <a:p>
            <a:pPr marL="57150" indent="-28575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hu-HU" altLang="hu-HU" dirty="0"/>
              <a:t>May </a:t>
            </a:r>
            <a:r>
              <a:rPr lang="hu-HU" altLang="hu-HU" dirty="0" err="1"/>
              <a:t>disperse</a:t>
            </a:r>
            <a:r>
              <a:rPr lang="hu-HU" altLang="hu-HU" dirty="0"/>
              <a:t> </a:t>
            </a:r>
            <a:r>
              <a:rPr lang="hu-HU" altLang="hu-HU" dirty="0" err="1"/>
              <a:t>after</a:t>
            </a:r>
            <a:r>
              <a:rPr lang="hu-HU" altLang="hu-HU" dirty="0"/>
              <a:t> </a:t>
            </a:r>
            <a:r>
              <a:rPr lang="hu-HU" altLang="hu-HU" dirty="0" err="1"/>
              <a:t>picking</a:t>
            </a:r>
            <a:r>
              <a:rPr lang="hu-HU" altLang="hu-HU" dirty="0"/>
              <a:t>!</a:t>
            </a:r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4413" y="0"/>
            <a:ext cx="4629587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8" descr="IMG_4928">
            <a:extLst>
              <a:ext uri="{FF2B5EF4-FFF2-40B4-BE49-F238E27FC236}">
                <a16:creationId xmlns:a16="http://schemas.microsoft.com/office/drawing/2014/main" id="{95C30D07-90F2-4607-B896-ED6F77021A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25884" y="10"/>
            <a:ext cx="4518116" cy="685799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414</Words>
  <Application>Microsoft Office PowerPoint</Application>
  <PresentationFormat>Diavetítés a képernyőre (4:3 oldalarány)</PresentationFormat>
  <Paragraphs>93</Paragraphs>
  <Slides>19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5" baseType="lpstr">
      <vt:lpstr>Arial</vt:lpstr>
      <vt:lpstr>Arial Narrow</vt:lpstr>
      <vt:lpstr>Calibri</vt:lpstr>
      <vt:lpstr>Calibri Light</vt:lpstr>
      <vt:lpstr>Wingdings</vt:lpstr>
      <vt:lpstr>Office-téma</vt:lpstr>
      <vt:lpstr>Bacterial diseases in mushroom production</vt:lpstr>
      <vt:lpstr>Diseases in mushroom production</vt:lpstr>
      <vt:lpstr>Bacteria on planet</vt:lpstr>
      <vt:lpstr>Bacteria in mushroom production</vt:lpstr>
      <vt:lpstr>Effective bacteria in production</vt:lpstr>
      <vt:lpstr>Perfect conditions</vt:lpstr>
      <vt:lpstr>Development of bacteria on mushrooms</vt:lpstr>
      <vt:lpstr>PowerPoint-bemutató</vt:lpstr>
      <vt:lpstr>Bacterial blotches (Ps. tolassii)</vt:lpstr>
      <vt:lpstr>Symptomps</vt:lpstr>
      <vt:lpstr>Internal stalk necrosis  (Ewingella americana)</vt:lpstr>
      <vt:lpstr>PowerPoint-bemutató</vt:lpstr>
      <vt:lpstr>Scaling  abiotic disorder</vt:lpstr>
      <vt:lpstr>Cobweb spots (Cladobotryium – Dactlyium)</vt:lpstr>
      <vt:lpstr>Dry bubble spots (Lecanicillium - Verticillium)</vt:lpstr>
      <vt:lpstr>Green mould spots (Trichoderma)</vt:lpstr>
      <vt:lpstr>PowerPoint-bemutató</vt:lpstr>
      <vt:lpstr>Message</vt:lpstr>
      <vt:lpstr>Thank you for your kind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Bacterial diseases in mushroom production</dc:title>
  <dc:creator>András Geösel</dc:creator>
  <cp:lastModifiedBy>András Geösel</cp:lastModifiedBy>
  <cp:revision>5</cp:revision>
  <dcterms:created xsi:type="dcterms:W3CDTF">2019-09-26T23:06:58Z</dcterms:created>
  <dcterms:modified xsi:type="dcterms:W3CDTF">2019-09-29T19:43:14Z</dcterms:modified>
</cp:coreProperties>
</file>