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8" r:id="rId6"/>
    <p:sldId id="268" r:id="rId7"/>
    <p:sldId id="287" r:id="rId8"/>
    <p:sldId id="269" r:id="rId9"/>
    <p:sldId id="271" r:id="rId10"/>
    <p:sldId id="272" r:id="rId11"/>
    <p:sldId id="274" r:id="rId12"/>
    <p:sldId id="273" r:id="rId13"/>
    <p:sldId id="275" r:id="rId14"/>
    <p:sldId id="278" r:id="rId15"/>
    <p:sldId id="280" r:id="rId16"/>
    <p:sldId id="281" r:id="rId17"/>
    <p:sldId id="286" r:id="rId18"/>
    <p:sldId id="285" r:id="rId19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492" autoAdjust="0"/>
  </p:normalViewPr>
  <p:slideViewPr>
    <p:cSldViewPr>
      <p:cViewPr varScale="1">
        <p:scale>
          <a:sx n="85" d="100"/>
          <a:sy n="85" d="100"/>
        </p:scale>
        <p:origin x="96" y="10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01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34284659386632E-2"/>
          <c:y val="3.381406048885445E-2"/>
          <c:w val="0.91783312009476514"/>
          <c:h val="0.82851412164368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Agaricus</c:v>
                </c:pt>
                <c:pt idx="1">
                  <c:v>Pleurots</c:v>
                </c:pt>
                <c:pt idx="2">
                  <c:v>Exptics</c:v>
                </c:pt>
                <c:pt idx="3">
                  <c:v>Total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14265</c:v>
                </c:pt>
                <c:pt idx="1">
                  <c:v>4909</c:v>
                </c:pt>
                <c:pt idx="2" formatCode="General">
                  <c:v>80</c:v>
                </c:pt>
                <c:pt idx="3">
                  <c:v>19254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Agaricus</c:v>
                </c:pt>
                <c:pt idx="1">
                  <c:v>Pleurots</c:v>
                </c:pt>
                <c:pt idx="2">
                  <c:v>Exptics</c:v>
                </c:pt>
                <c:pt idx="3">
                  <c:v>Total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23790</c:v>
                </c:pt>
                <c:pt idx="1">
                  <c:v>6157</c:v>
                </c:pt>
                <c:pt idx="2" formatCode="General">
                  <c:v>141</c:v>
                </c:pt>
                <c:pt idx="3">
                  <c:v>30088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Agaricus</c:v>
                </c:pt>
                <c:pt idx="1">
                  <c:v>Pleurots</c:v>
                </c:pt>
                <c:pt idx="2">
                  <c:v>Exptics</c:v>
                </c:pt>
                <c:pt idx="3">
                  <c:v>Total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37320</c:v>
                </c:pt>
                <c:pt idx="1">
                  <c:v>6323</c:v>
                </c:pt>
                <c:pt idx="2" formatCode="General">
                  <c:v>195</c:v>
                </c:pt>
                <c:pt idx="3">
                  <c:v>43838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3025073266036166E-3"/>
                  <c:y val="-3.0497371302694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Agaricus</c:v>
                </c:pt>
                <c:pt idx="1">
                  <c:v>Pleurots</c:v>
                </c:pt>
                <c:pt idx="2">
                  <c:v>Exptics</c:v>
                </c:pt>
                <c:pt idx="3">
                  <c:v>Total</c:v>
                </c:pt>
              </c:strCache>
            </c:strRef>
          </c:cat>
          <c:val>
            <c:numRef>
              <c:f>Лист1!$E$2:$E$5</c:f>
              <c:numCache>
                <c:formatCode>_(* #,##0_);_(* \(#,##0\);_(* "-"_);_(@_)</c:formatCode>
                <c:ptCount val="4"/>
                <c:pt idx="0">
                  <c:v>65000</c:v>
                </c:pt>
                <c:pt idx="1">
                  <c:v>6500</c:v>
                </c:pt>
                <c:pt idx="2">
                  <c:v>200</c:v>
                </c:pt>
                <c:pt idx="3">
                  <c:v>70700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5.2100293064148489E-3"/>
                  <c:y val="-6.3536190213945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Agaricus</c:v>
                </c:pt>
                <c:pt idx="1">
                  <c:v>Pleurots</c:v>
                </c:pt>
                <c:pt idx="2">
                  <c:v>Exptics</c:v>
                </c:pt>
                <c:pt idx="3">
                  <c:v>Total</c:v>
                </c:pt>
              </c:strCache>
            </c:strRef>
          </c:cat>
          <c:val>
            <c:numRef>
              <c:f>Лист1!$F$2:$F$5</c:f>
              <c:numCache>
                <c:formatCode>_(* #,##0_);_(* \(#,##0\);_(* "-"_);_(@_)</c:formatCode>
                <c:ptCount val="4"/>
                <c:pt idx="0">
                  <c:v>100000</c:v>
                </c:pt>
                <c:pt idx="1">
                  <c:v>7000</c:v>
                </c:pt>
                <c:pt idx="2">
                  <c:v>250</c:v>
                </c:pt>
                <c:pt idx="3">
                  <c:v>107250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925304"/>
        <c:axId val="220928832"/>
      </c:barChart>
      <c:catAx>
        <c:axId val="220925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928832"/>
        <c:crosses val="autoZero"/>
        <c:auto val="1"/>
        <c:lblAlgn val="ctr"/>
        <c:lblOffset val="100"/>
        <c:noMultiLvlLbl val="0"/>
      </c:catAx>
      <c:valAx>
        <c:axId val="22092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925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23273857293401"/>
          <c:y val="0.92648906386701657"/>
          <c:w val="0.28043618611496424"/>
          <c:h val="5.20080237703395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1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Лист1!$D$5:$F$5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Лист1!$D$6:$F$6</c:f>
              <c:numCache>
                <c:formatCode>General</c:formatCode>
                <c:ptCount val="3"/>
                <c:pt idx="0">
                  <c:v>66786</c:v>
                </c:pt>
                <c:pt idx="1">
                  <c:v>88996</c:v>
                </c:pt>
                <c:pt idx="2">
                  <c:v>70296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246664"/>
        <c:axId val="161245488"/>
      </c:barChart>
      <c:catAx>
        <c:axId val="16124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1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245488"/>
        <c:crosses val="autoZero"/>
        <c:auto val="1"/>
        <c:lblAlgn val="ctr"/>
        <c:lblOffset val="100"/>
        <c:noMultiLvlLbl val="0"/>
      </c:catAx>
      <c:valAx>
        <c:axId val="16124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246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Импорт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Лист1!$C$4:$E$4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Лист1!$C$5:$E$5</c:f>
              <c:numCache>
                <c:formatCode>#,##0</c:formatCode>
                <c:ptCount val="3"/>
                <c:pt idx="0">
                  <c:v>30654</c:v>
                </c:pt>
                <c:pt idx="1">
                  <c:v>28866</c:v>
                </c:pt>
                <c:pt idx="2">
                  <c:v>30531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929616"/>
        <c:axId val="220931576"/>
      </c:barChart>
      <c:catAx>
        <c:axId val="22092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931576"/>
        <c:crosses val="autoZero"/>
        <c:auto val="1"/>
        <c:lblAlgn val="ctr"/>
        <c:lblOffset val="100"/>
        <c:noMultiLvlLbl val="0"/>
      </c:catAx>
      <c:valAx>
        <c:axId val="220931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92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Потр!$B$5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4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Потр!$C$4:$E$4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Потр!$C$5:$E$5</c:f>
              <c:numCache>
                <c:formatCode>_-* #\ ##0\ _₽_-;\-* #\ ##0\ _₽_-;_-* "-"\ _₽_-;_-@_-</c:formatCode>
                <c:ptCount val="3"/>
                <c:pt idx="0">
                  <c:v>30654</c:v>
                </c:pt>
                <c:pt idx="1">
                  <c:v>28866</c:v>
                </c:pt>
                <c:pt idx="2">
                  <c:v>30531</c:v>
                </c:pt>
              </c:numCache>
            </c:numRef>
          </c:val>
        </c:ser>
        <c:ser>
          <c:idx val="1"/>
          <c:order val="1"/>
          <c:tx>
            <c:strRef>
              <c:f>Потр!$B$6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Потр!$C$4:$E$4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Потр!$C$6:$E$6</c:f>
              <c:numCache>
                <c:formatCode>_-* #\ ##0\ _₽_-;\-* #\ ##0\ _₽_-;_-* "-"\ _₽_-;_-@_-</c:formatCode>
                <c:ptCount val="3"/>
                <c:pt idx="0">
                  <c:v>14265</c:v>
                </c:pt>
                <c:pt idx="1">
                  <c:v>23790</c:v>
                </c:pt>
                <c:pt idx="2">
                  <c:v>37320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927264"/>
        <c:axId val="220929224"/>
      </c:barChart>
      <c:lineChart>
        <c:grouping val="standard"/>
        <c:varyColors val="0"/>
        <c:ser>
          <c:idx val="2"/>
          <c:order val="2"/>
          <c:tx>
            <c:strRef>
              <c:f>Потр!$B$7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Потр!$C$4:$E$4</c:f>
              <c:strCache>
                <c:ptCount val="3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</c:strCache>
            </c:strRef>
          </c:cat>
          <c:val>
            <c:numRef>
              <c:f>Потр!$C$7:$E$7</c:f>
              <c:numCache>
                <c:formatCode>_-* #\ ##0\ _₽_-;\-* #\ ##0\ _₽_-;_-* "-"\ _₽_-;_-@_-</c:formatCode>
                <c:ptCount val="3"/>
                <c:pt idx="0">
                  <c:v>44919</c:v>
                </c:pt>
                <c:pt idx="1">
                  <c:v>52656</c:v>
                </c:pt>
                <c:pt idx="2">
                  <c:v>67851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927264"/>
        <c:axId val="220929224"/>
      </c:lineChart>
      <c:catAx>
        <c:axId val="22092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929224"/>
        <c:crosses val="autoZero"/>
        <c:auto val="1"/>
        <c:lblAlgn val="ctr"/>
        <c:lblOffset val="100"/>
        <c:noMultiLvlLbl val="0"/>
      </c:catAx>
      <c:valAx>
        <c:axId val="220929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_₽_-;\-* #\ 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92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2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'Потребление на 1чел'!$C$12:$E$12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'Потребление на 1чел'!$C$13:$E$13</c:f>
              <c:numCache>
                <c:formatCode>General</c:formatCode>
                <c:ptCount val="3"/>
                <c:pt idx="0">
                  <c:v>306</c:v>
                </c:pt>
                <c:pt idx="1">
                  <c:v>359</c:v>
                </c:pt>
                <c:pt idx="2">
                  <c:v>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706568"/>
        <c:axId val="222704608"/>
      </c:barChart>
      <c:catAx>
        <c:axId val="222706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8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704608"/>
        <c:crosses val="autoZero"/>
        <c:auto val="1"/>
        <c:lblAlgn val="ctr"/>
        <c:lblOffset val="100"/>
        <c:noMultiLvlLbl val="0"/>
      </c:catAx>
      <c:valAx>
        <c:axId val="22270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706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Лист1!$C$12</c:f>
              <c:strCache>
                <c:ptCount val="1"/>
                <c:pt idx="0">
                  <c:v>Ср.год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Лист1!$B$13:$B$16</c:f>
              <c:strCache>
                <c:ptCount val="4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  <c:pt idx="3">
                  <c:v>2019  July</c:v>
                </c:pt>
              </c:strCache>
            </c:strRef>
          </c:cat>
          <c:val>
            <c:numRef>
              <c:f>Лист1!$C$13:$C$16</c:f>
              <c:numCache>
                <c:formatCode>General</c:formatCode>
                <c:ptCount val="4"/>
                <c:pt idx="0">
                  <c:v>2.42</c:v>
                </c:pt>
                <c:pt idx="1">
                  <c:v>2.69</c:v>
                </c:pt>
                <c:pt idx="2">
                  <c:v>2.62</c:v>
                </c:pt>
                <c:pt idx="3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706960"/>
        <c:axId val="222709704"/>
      </c:barChart>
      <c:catAx>
        <c:axId val="22270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709704"/>
        <c:crosses val="autoZero"/>
        <c:auto val="1"/>
        <c:lblAlgn val="ctr"/>
        <c:lblOffset val="100"/>
        <c:noMultiLvlLbl val="0"/>
      </c:catAx>
      <c:valAx>
        <c:axId val="22270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706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Лист1!$B$6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2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Лист1!$C$5:$E$5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Лист1!$C$6:$E$6</c:f>
              <c:numCache>
                <c:formatCode>_-* #\ ##0\ _₽_-;\-* #\ ##0\ _₽_-;_-* "-"\ _₽_-;_-@_-</c:formatCode>
                <c:ptCount val="3"/>
                <c:pt idx="0">
                  <c:v>37320</c:v>
                </c:pt>
                <c:pt idx="1">
                  <c:v>75000</c:v>
                </c:pt>
                <c:pt idx="2">
                  <c:v>100000</c:v>
                </c:pt>
              </c:numCache>
            </c:numRef>
          </c:val>
        </c:ser>
        <c:ser>
          <c:idx val="1"/>
          <c:order val="1"/>
          <c:tx>
            <c:strRef>
              <c:f>Лист1!$B$7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Лист1!$C$5:$E$5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Лист1!$C$7:$E$7</c:f>
              <c:numCache>
                <c:formatCode>_-* #\ ##0\ _₽_-;\-* #\ ##0\ _₽_-;_-* "-"\ _₽_-;_-@_-</c:formatCode>
                <c:ptCount val="3"/>
                <c:pt idx="0">
                  <c:v>30531</c:v>
                </c:pt>
                <c:pt idx="1">
                  <c:v>25000</c:v>
                </c:pt>
                <c:pt idx="2">
                  <c:v>15000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707352"/>
        <c:axId val="222705000"/>
      </c:barChart>
      <c:lineChart>
        <c:grouping val="standard"/>
        <c:varyColors val="0"/>
        <c:ser>
          <c:idx val="2"/>
          <c:order val="2"/>
          <c:tx>
            <c:strRef>
              <c:f>Лист1!$B$8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4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Лист1!$C$5:$E$5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Лист1!$C$8:$E$8</c:f>
              <c:numCache>
                <c:formatCode>_-* #\ ##0\ _₽_-;\-* #\ ##0\ _₽_-;_-* "-"\ _₽_-;_-@_-</c:formatCode>
                <c:ptCount val="3"/>
                <c:pt idx="0">
                  <c:v>67851</c:v>
                </c:pt>
                <c:pt idx="1">
                  <c:v>100000</c:v>
                </c:pt>
                <c:pt idx="2">
                  <c:v>115000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707352"/>
        <c:axId val="222705000"/>
      </c:lineChart>
      <c:catAx>
        <c:axId val="222707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705000"/>
        <c:crosses val="autoZero"/>
        <c:auto val="1"/>
        <c:lblAlgn val="ctr"/>
        <c:lblOffset val="100"/>
        <c:noMultiLvlLbl val="0"/>
      </c:catAx>
      <c:valAx>
        <c:axId val="222705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_₽_-;\-* #\ 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707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358705161854769E-2"/>
          <c:y val="0.19486111111111112"/>
          <c:w val="0.63529812583678857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4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Лист1!$C$15:$E$15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Лист1!$C$16:$E$16</c:f>
              <c:numCache>
                <c:formatCode>General</c:formatCode>
                <c:ptCount val="3"/>
                <c:pt idx="0">
                  <c:v>462</c:v>
                </c:pt>
                <c:pt idx="1">
                  <c:v>685</c:v>
                </c:pt>
                <c:pt idx="2">
                  <c:v>788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708136"/>
        <c:axId val="223152696"/>
      </c:barChart>
      <c:catAx>
        <c:axId val="222708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7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152696"/>
        <c:crosses val="autoZero"/>
        <c:auto val="1"/>
        <c:lblAlgn val="ctr"/>
        <c:lblOffset val="100"/>
        <c:noMultiLvlLbl val="0"/>
      </c:catAx>
      <c:valAx>
        <c:axId val="223152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708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Лист1!$B$6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3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Лист1!$C$5:$F$5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Лист1!$C$6:$F$6</c:f>
              <c:numCache>
                <c:formatCode>_-* #\ ##0\ _₽_-;\-* #\ ##0\ _₽_-;_-* "-"\ _₽_-;_-@_-</c:formatCode>
                <c:ptCount val="4"/>
                <c:pt idx="0">
                  <c:v>6157</c:v>
                </c:pt>
                <c:pt idx="1">
                  <c:v>6323</c:v>
                </c:pt>
                <c:pt idx="2">
                  <c:v>6700</c:v>
                </c:pt>
                <c:pt idx="3">
                  <c:v>7000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1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Лист1!$C$5:$F$5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3149952"/>
        <c:axId val="223153872"/>
      </c:barChart>
      <c:catAx>
        <c:axId val="22314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153872"/>
        <c:crosses val="autoZero"/>
        <c:auto val="1"/>
        <c:lblAlgn val="ctr"/>
        <c:lblOffset val="100"/>
        <c:noMultiLvlLbl val="0"/>
      </c:catAx>
      <c:valAx>
        <c:axId val="22315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_₽_-;\-* #\ 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14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Лист1!$C$6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Лист1!$D$5:$H$5</c:f>
              <c:strCache>
                <c:ptCount val="5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  <c:pt idx="3">
                  <c:v>2019 г</c:v>
                </c:pt>
                <c:pt idx="4">
                  <c:v>2020 г</c:v>
                </c:pt>
              </c:strCache>
            </c:strRef>
          </c:cat>
          <c:val>
            <c:numRef>
              <c:f>Лист1!$D$6:$H$6</c:f>
              <c:numCache>
                <c:formatCode>_-* #\ ##0\ _₽_-;\-* #\ ##0\ _₽_-;_-* "-"\ _₽_-;_-@_-</c:formatCode>
                <c:ptCount val="5"/>
                <c:pt idx="0">
                  <c:v>80</c:v>
                </c:pt>
                <c:pt idx="1">
                  <c:v>141</c:v>
                </c:pt>
                <c:pt idx="2">
                  <c:v>195</c:v>
                </c:pt>
                <c:pt idx="3">
                  <c:v>250</c:v>
                </c:pt>
                <c:pt idx="4">
                  <c:v>500</c:v>
                </c:pt>
              </c:numCache>
            </c:numRef>
          </c:val>
        </c:ser>
        <c:ser>
          <c:idx val="1"/>
          <c:order val="1"/>
          <c:tx>
            <c:strRef>
              <c:f>Лист1!$C$7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333333333333333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Лист1!$D$5:$H$5</c:f>
              <c:strCache>
                <c:ptCount val="5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  <c:pt idx="3">
                  <c:v>2019 г</c:v>
                </c:pt>
                <c:pt idx="4">
                  <c:v>2020 г</c:v>
                </c:pt>
              </c:strCache>
            </c:strRef>
          </c:cat>
          <c:val>
            <c:numRef>
              <c:f>Лист1!$D$7:$H$7</c:f>
              <c:numCache>
                <c:formatCode>_-* #\ ##0\ _₽_-;\-* #\ ##0\ _₽_-;_-* "-"\ _₽_-;_-@_-</c:formatCode>
                <c:ptCount val="5"/>
                <c:pt idx="0">
                  <c:v>276</c:v>
                </c:pt>
                <c:pt idx="1">
                  <c:v>406</c:v>
                </c:pt>
                <c:pt idx="2">
                  <c:v>570</c:v>
                </c:pt>
                <c:pt idx="3">
                  <c:v>700</c:v>
                </c:pt>
                <c:pt idx="4">
                  <c:v>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246000"/>
        <c:axId val="225240120"/>
      </c:barChart>
      <c:lineChart>
        <c:grouping val="standard"/>
        <c:varyColors val="0"/>
        <c:ser>
          <c:idx val="2"/>
          <c:order val="2"/>
          <c:tx>
            <c:strRef>
              <c:f>Лист1!$C$8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3333333333333332E-3"/>
                  <c:y val="-7.4074074074074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4444444444444446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777777777777776E-2"/>
                  <c:y val="-6.018518518518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666666666666768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5555555555555552E-2"/>
                  <c:y val="-5.555555555555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Лист1!$D$5:$H$5</c:f>
              <c:strCache>
                <c:ptCount val="5"/>
                <c:pt idx="0">
                  <c:v>2016 г</c:v>
                </c:pt>
                <c:pt idx="1">
                  <c:v>2017 г</c:v>
                </c:pt>
                <c:pt idx="2">
                  <c:v>2018 г</c:v>
                </c:pt>
                <c:pt idx="3">
                  <c:v>2019 г</c:v>
                </c:pt>
                <c:pt idx="4">
                  <c:v>2020 г</c:v>
                </c:pt>
              </c:strCache>
            </c:strRef>
          </c:cat>
          <c:val>
            <c:numRef>
              <c:f>Лист1!$D$8:$H$8</c:f>
              <c:numCache>
                <c:formatCode>_-* #\ ##0\ _₽_-;\-* #\ ##0\ _₽_-;_-* "-"\ _₽_-;_-@_-</c:formatCode>
                <c:ptCount val="5"/>
                <c:pt idx="0">
                  <c:v>356</c:v>
                </c:pt>
                <c:pt idx="1">
                  <c:v>547</c:v>
                </c:pt>
                <c:pt idx="2">
                  <c:v>765</c:v>
                </c:pt>
                <c:pt idx="3">
                  <c:v>950</c:v>
                </c:pt>
                <c:pt idx="4">
                  <c:v>1350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246000"/>
        <c:axId val="225240120"/>
      </c:lineChart>
      <c:catAx>
        <c:axId val="22524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240120"/>
        <c:crosses val="autoZero"/>
        <c:auto val="1"/>
        <c:lblAlgn val="ctr"/>
        <c:lblOffset val="100"/>
        <c:noMultiLvlLbl val="0"/>
      </c:catAx>
      <c:valAx>
        <c:axId val="225240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_₽_-;\-* #\ 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24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784584-396C-44E3-BE8C-0148F2C9D97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6B59F6-0FCE-4939-8C7C-364C274E929B}">
      <dgm:prSet phldrT="[Текст]"/>
      <dgm:spPr/>
      <dgm:t>
        <a:bodyPr/>
        <a:lstStyle/>
        <a:p>
          <a:r>
            <a:rPr lang="ru-RU" dirty="0" smtClean="0"/>
            <a:t>2018                            </a:t>
          </a:r>
          <a:r>
            <a:rPr lang="en-US" dirty="0" smtClean="0"/>
            <a:t>2,6 USD</a:t>
          </a:r>
          <a:r>
            <a:rPr lang="ru-RU" dirty="0" smtClean="0"/>
            <a:t>                      </a:t>
          </a:r>
          <a:endParaRPr lang="ru-RU" dirty="0"/>
        </a:p>
      </dgm:t>
    </dgm:pt>
    <dgm:pt modelId="{D8B33E27-8D8E-4776-966F-13A133C8B6F1}" type="parTrans" cxnId="{9B0B41C0-0572-4A65-9EDF-E7E288AE2443}">
      <dgm:prSet/>
      <dgm:spPr/>
      <dgm:t>
        <a:bodyPr/>
        <a:lstStyle/>
        <a:p>
          <a:endParaRPr lang="ru-RU"/>
        </a:p>
      </dgm:t>
    </dgm:pt>
    <dgm:pt modelId="{713BCF7D-C7CB-43EF-B33B-C14CE0CE2F17}" type="sibTrans" cxnId="{9B0B41C0-0572-4A65-9EDF-E7E288AE2443}">
      <dgm:prSet/>
      <dgm:spPr/>
      <dgm:t>
        <a:bodyPr/>
        <a:lstStyle/>
        <a:p>
          <a:endParaRPr lang="ru-RU"/>
        </a:p>
      </dgm:t>
    </dgm:pt>
    <dgm:pt modelId="{F96A43BD-AE4F-4446-B5B4-DFD938A05840}">
      <dgm:prSet phldrT="[Текст]"/>
      <dgm:spPr/>
      <dgm:t>
        <a:bodyPr/>
        <a:lstStyle/>
        <a:p>
          <a:r>
            <a:rPr lang="ru-RU" dirty="0" smtClean="0"/>
            <a:t>2019                           </a:t>
          </a:r>
          <a:r>
            <a:rPr lang="en-US" dirty="0" smtClean="0"/>
            <a:t>2,4 USD</a:t>
          </a:r>
          <a:r>
            <a:rPr lang="ru-RU" dirty="0" smtClean="0"/>
            <a:t>                       </a:t>
          </a:r>
          <a:endParaRPr lang="ru-RU" dirty="0"/>
        </a:p>
      </dgm:t>
    </dgm:pt>
    <dgm:pt modelId="{28906A03-90D7-432A-8FC6-BA5FD74B7C2F}" type="parTrans" cxnId="{7598F705-21A4-4313-A372-F80E37889859}">
      <dgm:prSet/>
      <dgm:spPr/>
      <dgm:t>
        <a:bodyPr/>
        <a:lstStyle/>
        <a:p>
          <a:endParaRPr lang="ru-RU"/>
        </a:p>
      </dgm:t>
    </dgm:pt>
    <dgm:pt modelId="{7D26039A-D969-4BA2-9AC2-F94EE0D56CFA}" type="sibTrans" cxnId="{7598F705-21A4-4313-A372-F80E37889859}">
      <dgm:prSet/>
      <dgm:spPr/>
      <dgm:t>
        <a:bodyPr/>
        <a:lstStyle/>
        <a:p>
          <a:endParaRPr lang="ru-RU"/>
        </a:p>
      </dgm:t>
    </dgm:pt>
    <dgm:pt modelId="{658771C5-0461-4C07-B474-B875EF046A8B}">
      <dgm:prSet phldrT="[Текст]"/>
      <dgm:spPr/>
      <dgm:t>
        <a:bodyPr/>
        <a:lstStyle/>
        <a:p>
          <a:r>
            <a:rPr lang="ru-RU" dirty="0" smtClean="0"/>
            <a:t>2020                          </a:t>
          </a:r>
          <a:r>
            <a:rPr lang="en-US" dirty="0" smtClean="0"/>
            <a:t>2,2 USD</a:t>
          </a:r>
          <a:endParaRPr lang="ru-RU" dirty="0"/>
        </a:p>
      </dgm:t>
    </dgm:pt>
    <dgm:pt modelId="{82B5A7C7-93BF-41F7-991B-30112317505C}" type="parTrans" cxnId="{C6B3DD2B-3095-4BD9-A66E-407EF806AF2C}">
      <dgm:prSet/>
      <dgm:spPr/>
      <dgm:t>
        <a:bodyPr/>
        <a:lstStyle/>
        <a:p>
          <a:endParaRPr lang="ru-RU"/>
        </a:p>
      </dgm:t>
    </dgm:pt>
    <dgm:pt modelId="{F59F208D-464F-4D9C-82B8-117AF79ED393}" type="sibTrans" cxnId="{C6B3DD2B-3095-4BD9-A66E-407EF806AF2C}">
      <dgm:prSet/>
      <dgm:spPr/>
      <dgm:t>
        <a:bodyPr/>
        <a:lstStyle/>
        <a:p>
          <a:endParaRPr lang="ru-RU"/>
        </a:p>
      </dgm:t>
    </dgm:pt>
    <dgm:pt modelId="{6FE11825-8A1D-4D56-B451-312487059996}" type="pres">
      <dgm:prSet presAssocID="{E8784584-396C-44E3-BE8C-0148F2C9D97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9C4A72-0F44-46AE-8322-CA08430406DE}" type="pres">
      <dgm:prSet presAssocID="{9A6B59F6-0FCE-4939-8C7C-364C274E929B}" presName="parentLin" presStyleCnt="0"/>
      <dgm:spPr/>
    </dgm:pt>
    <dgm:pt modelId="{ABA6A24E-BF3E-4F3A-8D37-0836655715D8}" type="pres">
      <dgm:prSet presAssocID="{9A6B59F6-0FCE-4939-8C7C-364C274E929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6B9918F-2262-4B95-842D-062F0EABDCFA}" type="pres">
      <dgm:prSet presAssocID="{9A6B59F6-0FCE-4939-8C7C-364C274E929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941DB-8995-4119-B547-D07C2BFC3241}" type="pres">
      <dgm:prSet presAssocID="{9A6B59F6-0FCE-4939-8C7C-364C274E929B}" presName="negativeSpace" presStyleCnt="0"/>
      <dgm:spPr/>
    </dgm:pt>
    <dgm:pt modelId="{5CEDF112-C897-4204-81A5-B1B55E1B13B3}" type="pres">
      <dgm:prSet presAssocID="{9A6B59F6-0FCE-4939-8C7C-364C274E929B}" presName="childText" presStyleLbl="conFgAcc1" presStyleIdx="0" presStyleCnt="3">
        <dgm:presLayoutVars>
          <dgm:bulletEnabled val="1"/>
        </dgm:presLayoutVars>
      </dgm:prSet>
      <dgm:spPr/>
    </dgm:pt>
    <dgm:pt modelId="{9408BF1B-4D74-4A59-9A50-3B52E3BF2026}" type="pres">
      <dgm:prSet presAssocID="{713BCF7D-C7CB-43EF-B33B-C14CE0CE2F17}" presName="spaceBetweenRectangles" presStyleCnt="0"/>
      <dgm:spPr/>
    </dgm:pt>
    <dgm:pt modelId="{7ADE9F56-AC61-42D6-852F-21C1107CC8A3}" type="pres">
      <dgm:prSet presAssocID="{F96A43BD-AE4F-4446-B5B4-DFD938A05840}" presName="parentLin" presStyleCnt="0"/>
      <dgm:spPr/>
    </dgm:pt>
    <dgm:pt modelId="{2C8605B8-5B5B-41B8-80C7-85206A0D6E22}" type="pres">
      <dgm:prSet presAssocID="{F96A43BD-AE4F-4446-B5B4-DFD938A0584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F616992-0046-42CD-A00D-7EDB4ED8C877}" type="pres">
      <dgm:prSet presAssocID="{F96A43BD-AE4F-4446-B5B4-DFD938A0584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BBBDB7-CC73-4054-BCBC-D91E86CA91C0}" type="pres">
      <dgm:prSet presAssocID="{F96A43BD-AE4F-4446-B5B4-DFD938A05840}" presName="negativeSpace" presStyleCnt="0"/>
      <dgm:spPr/>
    </dgm:pt>
    <dgm:pt modelId="{E8AB03A4-1859-4ED3-855B-E08273BFF05A}" type="pres">
      <dgm:prSet presAssocID="{F96A43BD-AE4F-4446-B5B4-DFD938A05840}" presName="childText" presStyleLbl="conFgAcc1" presStyleIdx="1" presStyleCnt="3">
        <dgm:presLayoutVars>
          <dgm:bulletEnabled val="1"/>
        </dgm:presLayoutVars>
      </dgm:prSet>
      <dgm:spPr/>
    </dgm:pt>
    <dgm:pt modelId="{9F7CF7C1-B09B-47E5-8E1C-920E56BBD446}" type="pres">
      <dgm:prSet presAssocID="{7D26039A-D969-4BA2-9AC2-F94EE0D56CFA}" presName="spaceBetweenRectangles" presStyleCnt="0"/>
      <dgm:spPr/>
    </dgm:pt>
    <dgm:pt modelId="{90FF1EC6-9F25-4248-8EEA-1A97E31D517A}" type="pres">
      <dgm:prSet presAssocID="{658771C5-0461-4C07-B474-B875EF046A8B}" presName="parentLin" presStyleCnt="0"/>
      <dgm:spPr/>
    </dgm:pt>
    <dgm:pt modelId="{10229F39-51D7-47C8-9D6D-DBDC14E92F1B}" type="pres">
      <dgm:prSet presAssocID="{658771C5-0461-4C07-B474-B875EF046A8B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39FDEAB-97C7-4290-AC4F-A7F75CF9222A}" type="pres">
      <dgm:prSet presAssocID="{658771C5-0461-4C07-B474-B875EF046A8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F7ECE-EDA6-4BFF-A445-A0A79878EF61}" type="pres">
      <dgm:prSet presAssocID="{658771C5-0461-4C07-B474-B875EF046A8B}" presName="negativeSpace" presStyleCnt="0"/>
      <dgm:spPr/>
    </dgm:pt>
    <dgm:pt modelId="{421843E3-6514-46D8-8624-F983432001B1}" type="pres">
      <dgm:prSet presAssocID="{658771C5-0461-4C07-B474-B875EF046A8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598F705-21A4-4313-A372-F80E37889859}" srcId="{E8784584-396C-44E3-BE8C-0148F2C9D97E}" destId="{F96A43BD-AE4F-4446-B5B4-DFD938A05840}" srcOrd="1" destOrd="0" parTransId="{28906A03-90D7-432A-8FC6-BA5FD74B7C2F}" sibTransId="{7D26039A-D969-4BA2-9AC2-F94EE0D56CFA}"/>
    <dgm:cxn modelId="{4A97B256-6F0B-4F10-B2EA-1E6ED9F17608}" type="presOf" srcId="{9A6B59F6-0FCE-4939-8C7C-364C274E929B}" destId="{B6B9918F-2262-4B95-842D-062F0EABDCFA}" srcOrd="1" destOrd="0" presId="urn:microsoft.com/office/officeart/2005/8/layout/list1"/>
    <dgm:cxn modelId="{3CAB6AB5-BF1E-4113-B0BF-63D2965F9F51}" type="presOf" srcId="{9A6B59F6-0FCE-4939-8C7C-364C274E929B}" destId="{ABA6A24E-BF3E-4F3A-8D37-0836655715D8}" srcOrd="0" destOrd="0" presId="urn:microsoft.com/office/officeart/2005/8/layout/list1"/>
    <dgm:cxn modelId="{92038739-487D-4FEA-8D79-2D256EC87DC8}" type="presOf" srcId="{F96A43BD-AE4F-4446-B5B4-DFD938A05840}" destId="{2C8605B8-5B5B-41B8-80C7-85206A0D6E22}" srcOrd="0" destOrd="0" presId="urn:microsoft.com/office/officeart/2005/8/layout/list1"/>
    <dgm:cxn modelId="{C6B3DD2B-3095-4BD9-A66E-407EF806AF2C}" srcId="{E8784584-396C-44E3-BE8C-0148F2C9D97E}" destId="{658771C5-0461-4C07-B474-B875EF046A8B}" srcOrd="2" destOrd="0" parTransId="{82B5A7C7-93BF-41F7-991B-30112317505C}" sibTransId="{F59F208D-464F-4D9C-82B8-117AF79ED393}"/>
    <dgm:cxn modelId="{5FD90230-1C3B-47F4-824E-E6CDF6366368}" type="presOf" srcId="{658771C5-0461-4C07-B474-B875EF046A8B}" destId="{A39FDEAB-97C7-4290-AC4F-A7F75CF9222A}" srcOrd="1" destOrd="0" presId="urn:microsoft.com/office/officeart/2005/8/layout/list1"/>
    <dgm:cxn modelId="{9B0B41C0-0572-4A65-9EDF-E7E288AE2443}" srcId="{E8784584-396C-44E3-BE8C-0148F2C9D97E}" destId="{9A6B59F6-0FCE-4939-8C7C-364C274E929B}" srcOrd="0" destOrd="0" parTransId="{D8B33E27-8D8E-4776-966F-13A133C8B6F1}" sibTransId="{713BCF7D-C7CB-43EF-B33B-C14CE0CE2F17}"/>
    <dgm:cxn modelId="{2B81AFD1-36C8-4B4F-A68D-CB9871685E43}" type="presOf" srcId="{F96A43BD-AE4F-4446-B5B4-DFD938A05840}" destId="{DF616992-0046-42CD-A00D-7EDB4ED8C877}" srcOrd="1" destOrd="0" presId="urn:microsoft.com/office/officeart/2005/8/layout/list1"/>
    <dgm:cxn modelId="{585075DD-0B78-411E-B6D6-D6DC39C64A9E}" type="presOf" srcId="{E8784584-396C-44E3-BE8C-0148F2C9D97E}" destId="{6FE11825-8A1D-4D56-B451-312487059996}" srcOrd="0" destOrd="0" presId="urn:microsoft.com/office/officeart/2005/8/layout/list1"/>
    <dgm:cxn modelId="{A2160F1E-7BC0-449D-B12D-564EF6762BEB}" type="presOf" srcId="{658771C5-0461-4C07-B474-B875EF046A8B}" destId="{10229F39-51D7-47C8-9D6D-DBDC14E92F1B}" srcOrd="0" destOrd="0" presId="urn:microsoft.com/office/officeart/2005/8/layout/list1"/>
    <dgm:cxn modelId="{4D093F53-D2C9-4912-B88D-B39D8BA25BAD}" type="presParOf" srcId="{6FE11825-8A1D-4D56-B451-312487059996}" destId="{F59C4A72-0F44-46AE-8322-CA08430406DE}" srcOrd="0" destOrd="0" presId="urn:microsoft.com/office/officeart/2005/8/layout/list1"/>
    <dgm:cxn modelId="{5943BC57-2971-47D2-8EF9-11D512D76E64}" type="presParOf" srcId="{F59C4A72-0F44-46AE-8322-CA08430406DE}" destId="{ABA6A24E-BF3E-4F3A-8D37-0836655715D8}" srcOrd="0" destOrd="0" presId="urn:microsoft.com/office/officeart/2005/8/layout/list1"/>
    <dgm:cxn modelId="{7C7C637F-196D-445B-9C9F-F7EEA3A74B51}" type="presParOf" srcId="{F59C4A72-0F44-46AE-8322-CA08430406DE}" destId="{B6B9918F-2262-4B95-842D-062F0EABDCFA}" srcOrd="1" destOrd="0" presId="urn:microsoft.com/office/officeart/2005/8/layout/list1"/>
    <dgm:cxn modelId="{AB72FE67-CEA9-44AB-811C-266CBF23EF45}" type="presParOf" srcId="{6FE11825-8A1D-4D56-B451-312487059996}" destId="{3EA941DB-8995-4119-B547-D07C2BFC3241}" srcOrd="1" destOrd="0" presId="urn:microsoft.com/office/officeart/2005/8/layout/list1"/>
    <dgm:cxn modelId="{32FF6DC8-CD4C-46E6-8CBC-E6F39134C05E}" type="presParOf" srcId="{6FE11825-8A1D-4D56-B451-312487059996}" destId="{5CEDF112-C897-4204-81A5-B1B55E1B13B3}" srcOrd="2" destOrd="0" presId="urn:microsoft.com/office/officeart/2005/8/layout/list1"/>
    <dgm:cxn modelId="{5F8BDC43-B896-416D-B9C7-EE4347E0FDF7}" type="presParOf" srcId="{6FE11825-8A1D-4D56-B451-312487059996}" destId="{9408BF1B-4D74-4A59-9A50-3B52E3BF2026}" srcOrd="3" destOrd="0" presId="urn:microsoft.com/office/officeart/2005/8/layout/list1"/>
    <dgm:cxn modelId="{96E6DA96-2AAB-4B98-B3C4-C8232AE1B466}" type="presParOf" srcId="{6FE11825-8A1D-4D56-B451-312487059996}" destId="{7ADE9F56-AC61-42D6-852F-21C1107CC8A3}" srcOrd="4" destOrd="0" presId="urn:microsoft.com/office/officeart/2005/8/layout/list1"/>
    <dgm:cxn modelId="{556F1B9C-E319-4F59-BEDC-200871984556}" type="presParOf" srcId="{7ADE9F56-AC61-42D6-852F-21C1107CC8A3}" destId="{2C8605B8-5B5B-41B8-80C7-85206A0D6E22}" srcOrd="0" destOrd="0" presId="urn:microsoft.com/office/officeart/2005/8/layout/list1"/>
    <dgm:cxn modelId="{67B72278-DB47-471F-A81B-B527164F7987}" type="presParOf" srcId="{7ADE9F56-AC61-42D6-852F-21C1107CC8A3}" destId="{DF616992-0046-42CD-A00D-7EDB4ED8C877}" srcOrd="1" destOrd="0" presId="urn:microsoft.com/office/officeart/2005/8/layout/list1"/>
    <dgm:cxn modelId="{C839BDC4-F53D-4FBE-87F4-063C9AC92622}" type="presParOf" srcId="{6FE11825-8A1D-4D56-B451-312487059996}" destId="{D1BBBDB7-CC73-4054-BCBC-D91E86CA91C0}" srcOrd="5" destOrd="0" presId="urn:microsoft.com/office/officeart/2005/8/layout/list1"/>
    <dgm:cxn modelId="{93A82F6C-A309-4481-8BC5-636D50B402EF}" type="presParOf" srcId="{6FE11825-8A1D-4D56-B451-312487059996}" destId="{E8AB03A4-1859-4ED3-855B-E08273BFF05A}" srcOrd="6" destOrd="0" presId="urn:microsoft.com/office/officeart/2005/8/layout/list1"/>
    <dgm:cxn modelId="{8EA90EA0-D5FF-4442-979D-3F25451FDEAC}" type="presParOf" srcId="{6FE11825-8A1D-4D56-B451-312487059996}" destId="{9F7CF7C1-B09B-47E5-8E1C-920E56BBD446}" srcOrd="7" destOrd="0" presId="urn:microsoft.com/office/officeart/2005/8/layout/list1"/>
    <dgm:cxn modelId="{B01AF400-9465-40EB-AFB0-AAF50F1B80EB}" type="presParOf" srcId="{6FE11825-8A1D-4D56-B451-312487059996}" destId="{90FF1EC6-9F25-4248-8EEA-1A97E31D517A}" srcOrd="8" destOrd="0" presId="urn:microsoft.com/office/officeart/2005/8/layout/list1"/>
    <dgm:cxn modelId="{9800B677-C909-4846-96F9-867D7ED80269}" type="presParOf" srcId="{90FF1EC6-9F25-4248-8EEA-1A97E31D517A}" destId="{10229F39-51D7-47C8-9D6D-DBDC14E92F1B}" srcOrd="0" destOrd="0" presId="urn:microsoft.com/office/officeart/2005/8/layout/list1"/>
    <dgm:cxn modelId="{B614B90C-F56A-4D6C-961B-B37E7A1810FA}" type="presParOf" srcId="{90FF1EC6-9F25-4248-8EEA-1A97E31D517A}" destId="{A39FDEAB-97C7-4290-AC4F-A7F75CF9222A}" srcOrd="1" destOrd="0" presId="urn:microsoft.com/office/officeart/2005/8/layout/list1"/>
    <dgm:cxn modelId="{3F73BDB1-2F19-4788-A0D1-58EDC68BBE03}" type="presParOf" srcId="{6FE11825-8A1D-4D56-B451-312487059996}" destId="{B80F7ECE-EDA6-4BFF-A445-A0A79878EF61}" srcOrd="9" destOrd="0" presId="urn:microsoft.com/office/officeart/2005/8/layout/list1"/>
    <dgm:cxn modelId="{EFB0F670-84BF-41A3-BA6A-7342E51641C1}" type="presParOf" srcId="{6FE11825-8A1D-4D56-B451-312487059996}" destId="{421843E3-6514-46D8-8624-F983432001B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DF112-C897-4204-81A5-B1B55E1B13B3}">
      <dsp:nvSpPr>
        <dsp:cNvPr id="0" name=""/>
        <dsp:cNvSpPr/>
      </dsp:nvSpPr>
      <dsp:spPr>
        <a:xfrm>
          <a:off x="0" y="616859"/>
          <a:ext cx="820896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9918F-2262-4B95-842D-062F0EABDCFA}">
      <dsp:nvSpPr>
        <dsp:cNvPr id="0" name=""/>
        <dsp:cNvSpPr/>
      </dsp:nvSpPr>
      <dsp:spPr>
        <a:xfrm>
          <a:off x="410448" y="129779"/>
          <a:ext cx="5746274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5" tIns="0" rIns="217195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2018                            </a:t>
          </a:r>
          <a:r>
            <a:rPr lang="en-US" sz="3300" kern="1200" dirty="0" smtClean="0"/>
            <a:t>2,6 USD</a:t>
          </a:r>
          <a:r>
            <a:rPr lang="ru-RU" sz="3300" kern="1200" dirty="0" smtClean="0"/>
            <a:t>                      </a:t>
          </a:r>
          <a:endParaRPr lang="ru-RU" sz="3300" kern="1200" dirty="0"/>
        </a:p>
      </dsp:txBody>
      <dsp:txXfrm>
        <a:off x="458003" y="177334"/>
        <a:ext cx="5651164" cy="879050"/>
      </dsp:txXfrm>
    </dsp:sp>
    <dsp:sp modelId="{E8AB03A4-1859-4ED3-855B-E08273BFF05A}">
      <dsp:nvSpPr>
        <dsp:cNvPr id="0" name=""/>
        <dsp:cNvSpPr/>
      </dsp:nvSpPr>
      <dsp:spPr>
        <a:xfrm>
          <a:off x="0" y="2113740"/>
          <a:ext cx="820896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16992-0046-42CD-A00D-7EDB4ED8C877}">
      <dsp:nvSpPr>
        <dsp:cNvPr id="0" name=""/>
        <dsp:cNvSpPr/>
      </dsp:nvSpPr>
      <dsp:spPr>
        <a:xfrm>
          <a:off x="410448" y="1626659"/>
          <a:ext cx="5746274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5" tIns="0" rIns="217195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2019                           </a:t>
          </a:r>
          <a:r>
            <a:rPr lang="en-US" sz="3300" kern="1200" dirty="0" smtClean="0"/>
            <a:t>2,4 USD</a:t>
          </a:r>
          <a:r>
            <a:rPr lang="ru-RU" sz="3300" kern="1200" dirty="0" smtClean="0"/>
            <a:t>                       </a:t>
          </a:r>
          <a:endParaRPr lang="ru-RU" sz="3300" kern="1200" dirty="0"/>
        </a:p>
      </dsp:txBody>
      <dsp:txXfrm>
        <a:off x="458003" y="1674214"/>
        <a:ext cx="5651164" cy="879050"/>
      </dsp:txXfrm>
    </dsp:sp>
    <dsp:sp modelId="{421843E3-6514-46D8-8624-F983432001B1}">
      <dsp:nvSpPr>
        <dsp:cNvPr id="0" name=""/>
        <dsp:cNvSpPr/>
      </dsp:nvSpPr>
      <dsp:spPr>
        <a:xfrm>
          <a:off x="0" y="3610620"/>
          <a:ext cx="820896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DEAB-97C7-4290-AC4F-A7F75CF9222A}">
      <dsp:nvSpPr>
        <dsp:cNvPr id="0" name=""/>
        <dsp:cNvSpPr/>
      </dsp:nvSpPr>
      <dsp:spPr>
        <a:xfrm>
          <a:off x="410448" y="3123540"/>
          <a:ext cx="5746274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5" tIns="0" rIns="217195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2020                          </a:t>
          </a:r>
          <a:r>
            <a:rPr lang="en-US" sz="3300" kern="1200" dirty="0" smtClean="0"/>
            <a:t>2,2 USD</a:t>
          </a:r>
          <a:endParaRPr lang="ru-RU" sz="3300" kern="1200" dirty="0"/>
        </a:p>
      </dsp:txBody>
      <dsp:txXfrm>
        <a:off x="458003" y="3171095"/>
        <a:ext cx="5651164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6.jpe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0.21198</cdr:x>
      <cdr:y>0.76944</cdr:y>
    </cdr:from>
    <cdr:to>
      <cdr:x>0.25629</cdr:x>
      <cdr:y>0.8559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066900" y="3845024"/>
          <a:ext cx="432048" cy="43204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0.45569</cdr:x>
      <cdr:y>0.84149</cdr:y>
    </cdr:from>
    <cdr:to>
      <cdr:x>0.5</cdr:x>
      <cdr:y>0.92795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443170" y="4205064"/>
          <a:ext cx="432042" cy="43205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0.67724</cdr:x>
      <cdr:y>0.88472</cdr:y>
    </cdr:from>
    <cdr:to>
      <cdr:x>0.72423</cdr:x>
      <cdr:y>0.97641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603404" y="4421088"/>
          <a:ext cx="458191" cy="45819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0.77241</cdr:x>
      <cdr:y>0.42385</cdr:y>
    </cdr:from>
    <cdr:to>
      <cdr:x>0.92507</cdr:x>
      <cdr:y>0.67286</cdr:y>
    </cdr:to>
    <cdr:pic>
      <cdr:nvPicPr>
        <cdr:cNvPr id="2" name="Picture 4" descr="https://images.ratengoods.com/1/b2340c4e537837fcdbbe83b89b98a01b31f37e22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064896" y="2034713"/>
          <a:ext cx="1593863" cy="119539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0.77241</cdr:x>
      <cdr:y>0.73499</cdr:y>
    </cdr:from>
    <cdr:to>
      <cdr:x>0.92507</cdr:x>
      <cdr:y>0.984</cdr:y>
    </cdr:to>
    <cdr:pic>
      <cdr:nvPicPr>
        <cdr:cNvPr id="3" name="Picture 4" descr="https://images.ratengoods.com/1/b2340c4e537837fcdbbe83b89b98a01b31f37e22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064896" y="3528392"/>
          <a:ext cx="1593863" cy="119539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97666EC-0835-4111-9243-D5E81A74652A}" type="datetime1">
              <a:rPr lang="ru-RU" smtClean="0"/>
              <a:t>26.09.2019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E322BB-75AD-4A1E-9661-2724167329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3F3868-3638-4C23-AB1F-2FA7659B998E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045B7DE-1198-4F2F-B574-CA8CAE34164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748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17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8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квадраты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со скругленными углами на одной стороне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CB52E3-228D-4400-918B-EC1CC60E6928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BC8159-1FD8-42FC-970F-EA437E21EB75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квадраты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со скругленными углами на одной стороне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grpSp>
        <p:nvGrpSpPr>
          <p:cNvPr id="15" name="нижний рисунок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Полилиния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7" name="Прямоугольник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164B92-40DF-447C-9EB2-E8F093ADEBD4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4A702C-8E64-40BD-8A51-C06C22C2F23A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квадраты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со скругленными углами на одной стороне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grpSp>
        <p:nvGrpSpPr>
          <p:cNvPr id="19" name="нижний рисунок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Полилиния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1" name="Прямоугольник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F899AA-DA4D-46BA-9834-BCB927DD4C15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A69E2C-A65E-42E3-A90C-E200494A08C5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93C54A-9946-4A4B-A4C3-BDBD43A2E79F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3C5E81-34F8-40EA-A39B-866E39767BAA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нижний рисунок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Полилиния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0" name="Прямоугольник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/>
            </a:p>
          </p:txBody>
        </p:sp>
      </p:grp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"/>
              <a:t>Добавить нижний колонтитул</a:t>
            </a:r>
          </a:p>
        </p:txBody>
      </p:sp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0AD6E4-82E2-48A6-B086-3DF3B0E1BE75}" type="datetime1">
              <a:rPr lang="ru-RU" smtClean="0"/>
              <a:t>26.09.2019</a:t>
            </a:fld>
            <a:endParaRPr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150A44-09C1-4A7E-9472-5C98206358FA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D49401-5020-4FE0-B4E2-643A8C022F9F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нижний рисунок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Полилиния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8" name="Прямоугольник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grpSp>
        <p:nvGrpSpPr>
          <p:cNvPr id="7" name="квадраты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со скругленными углами на одной стороне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0A586CD-6E88-434E-9F01-516BCC1F6524}" type="datetime1">
              <a:rPr lang="ru-RU" noProof="0" smtClean="0"/>
              <a:t>26.09.2019</a:t>
            </a:fld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10026728" cy="1676400"/>
          </a:xfrm>
        </p:spPr>
        <p:txBody>
          <a:bodyPr rtlCol="0"/>
          <a:lstStyle/>
          <a:p>
            <a:pPr rtl="0"/>
            <a:r>
              <a:rPr lang="en-US" sz="4000" dirty="0" smtClean="0">
                <a:solidFill>
                  <a:schemeClr val="bg1"/>
                </a:solidFill>
              </a:rPr>
              <a:t>Russian Mushroom Industry: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accent1"/>
                </a:solidFill>
              </a:rPr>
              <a:t>new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accent2"/>
                </a:solidFill>
              </a:rPr>
              <a:t>level</a:t>
            </a:r>
            <a:r>
              <a:rPr lang="en-US" sz="4000" dirty="0" smtClean="0">
                <a:solidFill>
                  <a:schemeClr val="bg1"/>
                </a:solidFill>
              </a:rPr>
              <a:t> of </a:t>
            </a:r>
            <a:r>
              <a:rPr lang="en-US" sz="4000" dirty="0" smtClean="0">
                <a:solidFill>
                  <a:schemeClr val="accent3"/>
                </a:solidFill>
              </a:rPr>
              <a:t>developing </a:t>
            </a:r>
            <a:endParaRPr lang="ru-RU" sz="4000" dirty="0">
              <a:solidFill>
                <a:schemeClr val="accent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1713971"/>
            <a:ext cx="1404625" cy="1404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1715029"/>
            <a:ext cx="1403567" cy="1403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66" y="1748892"/>
            <a:ext cx="1369704" cy="13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0</a:t>
            </a:r>
            <a:r>
              <a:rPr lang="ru-RU" dirty="0" smtClean="0"/>
              <a:t>.</a:t>
            </a:r>
            <a:r>
              <a:rPr lang="en-US" dirty="0" smtClean="0"/>
              <a:t>Fresh Mushroom Consumption Forecast, grams</a:t>
            </a:r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503335"/>
              </p:ext>
            </p:extLst>
          </p:nvPr>
        </p:nvGraphicFramePr>
        <p:xfrm>
          <a:off x="909836" y="1772816"/>
          <a:ext cx="1044116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2" name="Picture 4" descr="https://images.ratengoods.com/1/b2340c4e537837fcdbbe83b89b98a01b31f37e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32" y="2204864"/>
            <a:ext cx="1593863" cy="11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1</a:t>
            </a:r>
            <a:r>
              <a:rPr lang="ru-RU" dirty="0" smtClean="0"/>
              <a:t>.</a:t>
            </a:r>
            <a:r>
              <a:rPr lang="en-US" dirty="0" smtClean="0"/>
              <a:t>Grower Price for Mushrooms in European Part of Russia Forecast</a:t>
            </a:r>
            <a:r>
              <a:rPr lang="ru-RU" dirty="0" smtClean="0"/>
              <a:t> </a:t>
            </a:r>
            <a:r>
              <a:rPr lang="ru-RU" dirty="0" smtClean="0"/>
              <a:t>2019-2020 </a:t>
            </a:r>
            <a:r>
              <a:rPr lang="ru-RU" dirty="0" smtClean="0"/>
              <a:t>г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54195274"/>
              </p:ext>
            </p:extLst>
          </p:nvPr>
        </p:nvGraphicFramePr>
        <p:xfrm>
          <a:off x="0" y="1600200"/>
          <a:ext cx="8208963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88" y="891275"/>
            <a:ext cx="2254334" cy="903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71" y="1988840"/>
            <a:ext cx="5277122" cy="351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2</a:t>
            </a:r>
            <a:r>
              <a:rPr lang="ru-RU" dirty="0" smtClean="0"/>
              <a:t>.</a:t>
            </a:r>
            <a:r>
              <a:rPr lang="en-US" dirty="0" smtClean="0"/>
              <a:t>Production and prices for Oyster Mushrooms</a:t>
            </a:r>
            <a:r>
              <a:rPr lang="ru-RU" dirty="0" smtClean="0"/>
              <a:t> 201</a:t>
            </a:r>
            <a:r>
              <a:rPr lang="en-US" dirty="0" smtClean="0"/>
              <a:t>7</a:t>
            </a:r>
            <a:r>
              <a:rPr lang="ru-RU" dirty="0" smtClean="0"/>
              <a:t>-2020 </a:t>
            </a:r>
            <a:endParaRPr lang="ru-RU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6350524"/>
              </p:ext>
            </p:extLst>
          </p:nvPr>
        </p:nvGraphicFramePr>
        <p:xfrm>
          <a:off x="477789" y="2060848"/>
          <a:ext cx="709228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069" y="2708920"/>
            <a:ext cx="4187958" cy="31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1053952"/>
            <a:ext cx="2624401" cy="10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3</a:t>
            </a:r>
            <a:r>
              <a:rPr lang="ru-RU" dirty="0" smtClean="0"/>
              <a:t>.</a:t>
            </a:r>
            <a:r>
              <a:rPr lang="en-US" dirty="0" smtClean="0"/>
              <a:t>Exotic Mushrooms Production, Import and Consumption</a:t>
            </a:r>
            <a:r>
              <a:rPr lang="ru-RU" dirty="0" smtClean="0"/>
              <a:t> 201</a:t>
            </a:r>
            <a:r>
              <a:rPr lang="en-US" dirty="0" smtClean="0"/>
              <a:t>6</a:t>
            </a:r>
            <a:r>
              <a:rPr lang="ru-RU" dirty="0" smtClean="0"/>
              <a:t>-2020 .</a:t>
            </a:r>
            <a:endParaRPr lang="ru-RU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94079"/>
              </p:ext>
            </p:extLst>
          </p:nvPr>
        </p:nvGraphicFramePr>
        <p:xfrm>
          <a:off x="549796" y="2057400"/>
          <a:ext cx="7344816" cy="425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065" y="2607214"/>
            <a:ext cx="2235732" cy="2980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797" y="3953082"/>
            <a:ext cx="2188028" cy="1641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871" y="2597422"/>
            <a:ext cx="2186954" cy="1457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50" y="1392465"/>
            <a:ext cx="2624401" cy="10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4</a:t>
            </a:r>
            <a:r>
              <a:rPr lang="ru-RU" dirty="0" smtClean="0"/>
              <a:t>.</a:t>
            </a:r>
            <a:r>
              <a:rPr lang="en-US" dirty="0" smtClean="0"/>
              <a:t>Processed Mushrooms Import in</a:t>
            </a:r>
            <a:r>
              <a:rPr lang="ru-RU" dirty="0" smtClean="0"/>
              <a:t> </a:t>
            </a:r>
            <a:r>
              <a:rPr lang="ru-RU" dirty="0" smtClean="0"/>
              <a:t>2016-2018 </a:t>
            </a:r>
            <a:r>
              <a:rPr lang="ru-RU" dirty="0" smtClean="0"/>
              <a:t> </a:t>
            </a:r>
            <a:r>
              <a:rPr lang="en-US" dirty="0" smtClean="0"/>
              <a:t>tones</a:t>
            </a:r>
            <a:endParaRPr lang="ru-RU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816273"/>
              </p:ext>
            </p:extLst>
          </p:nvPr>
        </p:nvGraphicFramePr>
        <p:xfrm>
          <a:off x="621804" y="2057400"/>
          <a:ext cx="7758608" cy="432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84" y="1447800"/>
            <a:ext cx="3375811" cy="2531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3979658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108" y="5877272"/>
            <a:ext cx="9751060" cy="720080"/>
          </a:xfrm>
        </p:spPr>
        <p:txBody>
          <a:bodyPr/>
          <a:lstStyle/>
          <a:p>
            <a:r>
              <a:rPr lang="en-US" dirty="0" err="1" smtClean="0">
                <a:solidFill>
                  <a:srgbClr val="00B0F0"/>
                </a:solidFill>
              </a:rPr>
              <a:t>Dziękuję</a:t>
            </a:r>
            <a:r>
              <a:rPr lang="en-US" dirty="0" smtClean="0"/>
              <a:t> </a:t>
            </a:r>
            <a:r>
              <a:rPr lang="en-US" dirty="0" err="1">
                <a:solidFill>
                  <a:srgbClr val="92D050"/>
                </a:solidFill>
              </a:rPr>
              <a:t>za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uwagę</a:t>
            </a:r>
            <a:r>
              <a:rPr lang="ru-RU" dirty="0" smtClean="0">
                <a:solidFill>
                  <a:srgbClr val="FFC000"/>
                </a:solidFill>
              </a:rPr>
              <a:t>!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188640"/>
            <a:ext cx="7951812" cy="5301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48" y="5711552"/>
            <a:ext cx="2624401" cy="1051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772816"/>
            <a:ext cx="951481" cy="951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" y="3111721"/>
            <a:ext cx="965534" cy="965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6" y="4439954"/>
            <a:ext cx="966054" cy="96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dirty="0" smtClean="0"/>
              <a:t>2. </a:t>
            </a:r>
            <a:r>
              <a:rPr lang="en-US" sz="2800" dirty="0" smtClean="0"/>
              <a:t>Cultivated Mushrooms Production</a:t>
            </a:r>
            <a:r>
              <a:rPr lang="ru-RU" sz="2800" dirty="0" smtClean="0"/>
              <a:t> </a:t>
            </a:r>
            <a:r>
              <a:rPr lang="en-US" sz="2800" dirty="0" smtClean="0"/>
              <a:t>in Russia in</a:t>
            </a:r>
            <a:r>
              <a:rPr lang="ru-RU" sz="2800" dirty="0" smtClean="0"/>
              <a:t> 2016-201</a:t>
            </a:r>
            <a:r>
              <a:rPr lang="en-US" sz="2800" dirty="0" smtClean="0"/>
              <a:t>9*</a:t>
            </a:r>
            <a:r>
              <a:rPr lang="ru-RU" sz="2800" dirty="0" smtClean="0"/>
              <a:t> </a:t>
            </a:r>
            <a:r>
              <a:rPr lang="en-US" sz="2800" dirty="0" smtClean="0"/>
              <a:t>tones</a:t>
            </a:r>
            <a:endParaRPr lang="ru-RU" sz="2800" dirty="0"/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980548"/>
              </p:ext>
            </p:extLst>
          </p:nvPr>
        </p:nvGraphicFramePr>
        <p:xfrm>
          <a:off x="333772" y="1600200"/>
          <a:ext cx="1123324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490"/>
                <a:gridCol w="1690924"/>
                <a:gridCol w="1872208"/>
                <a:gridCol w="1872208"/>
                <a:gridCol w="1872208"/>
                <a:gridCol w="1872208"/>
              </a:tblGrid>
              <a:tr h="37084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2016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2017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r>
                        <a:rPr lang="ru-RU" sz="1800" dirty="0" smtClean="0"/>
                        <a:t>01</a:t>
                      </a:r>
                      <a:r>
                        <a:rPr lang="en-US" sz="1800" dirty="0" smtClean="0"/>
                        <a:t>9*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19/16</a:t>
                      </a:r>
                      <a:r>
                        <a:rPr lang="en-US" sz="1800" baseline="0" dirty="0" smtClean="0"/>
                        <a:t>  %</a:t>
                      </a:r>
                      <a:endParaRPr lang="ru-RU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Agaricus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14 265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23 790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37 320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65 000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364 %</a:t>
                      </a:r>
                      <a:endParaRPr lang="ru-RU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Pleurotus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4 909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6 157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6 323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6 500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33 %</a:t>
                      </a:r>
                      <a:endParaRPr lang="ru-RU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Exotics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80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141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195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200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150 %</a:t>
                      </a:r>
                      <a:endParaRPr lang="ru-RU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endParaRPr lang="ru-RU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19 254</a:t>
                      </a:r>
                      <a:endParaRPr lang="ru-RU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30 088</a:t>
                      </a:r>
                      <a:endParaRPr lang="ru-RU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43 838</a:t>
                      </a:r>
                      <a:endParaRPr lang="ru-RU" sz="1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70 700</a:t>
                      </a:r>
                      <a:endParaRPr lang="ru-RU" sz="1800" b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267 %</a:t>
                      </a:r>
                      <a:endParaRPr lang="ru-RU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5013176"/>
            <a:ext cx="1368928" cy="1368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46" y="4977479"/>
            <a:ext cx="1404625" cy="1404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6" y="4978536"/>
            <a:ext cx="1403567" cy="1403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01" y="4970170"/>
            <a:ext cx="1369704" cy="1369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80" y="5293204"/>
            <a:ext cx="2018796" cy="8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dirty="0" smtClean="0"/>
              <a:t>3. </a:t>
            </a:r>
            <a:r>
              <a:rPr lang="en-US" dirty="0" smtClean="0"/>
              <a:t>Production Forecast for 2020</a:t>
            </a:r>
            <a:r>
              <a:rPr lang="ru-RU" dirty="0" smtClean="0"/>
              <a:t>, </a:t>
            </a:r>
            <a:r>
              <a:rPr lang="en-US" dirty="0" smtClean="0"/>
              <a:t>tones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549317"/>
              </p:ext>
            </p:extLst>
          </p:nvPr>
        </p:nvGraphicFramePr>
        <p:xfrm>
          <a:off x="1219200" y="1600200"/>
          <a:ext cx="9750425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58" y="476672"/>
            <a:ext cx="2018796" cy="8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4.Russian Mushroom Industry Structure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813660"/>
              </p:ext>
            </p:extLst>
          </p:nvPr>
        </p:nvGraphicFramePr>
        <p:xfrm>
          <a:off x="1219200" y="1600200"/>
          <a:ext cx="9750424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036"/>
                <a:gridCol w="1584176"/>
                <a:gridCol w="2437606"/>
                <a:gridCol w="24376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Farms Production, tones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2018          number   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2019        number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2020        number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10 000 – 15 000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 </a:t>
                      </a:r>
                      <a:r>
                        <a:rPr lang="en-US" sz="2800" baseline="0" dirty="0" smtClean="0"/>
                        <a:t>5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smtClean="0"/>
                        <a:t>000</a:t>
                      </a:r>
                      <a:r>
                        <a:rPr lang="ru-RU" sz="2000" baseline="0" dirty="0" smtClean="0"/>
                        <a:t>-7 000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smtClean="0"/>
                        <a:t>t per year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1 000 – 3 000 t per year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Less then 1 000 t per year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67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57" y="427104"/>
            <a:ext cx="2018796" cy="8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</a:t>
            </a:r>
            <a:r>
              <a:rPr lang="ru-RU" dirty="0" smtClean="0"/>
              <a:t>. </a:t>
            </a:r>
            <a:r>
              <a:rPr lang="en-US" dirty="0" smtClean="0"/>
              <a:t>Fresh Mushrooms Import</a:t>
            </a:r>
            <a:r>
              <a:rPr lang="ru-RU" sz="2800" dirty="0" smtClean="0"/>
              <a:t> 2016-2018, </a:t>
            </a:r>
            <a:r>
              <a:rPr lang="en-US" sz="2800" dirty="0" smtClean="0"/>
              <a:t>t</a:t>
            </a:r>
            <a:endParaRPr lang="ru-RU" sz="2800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062205"/>
              </p:ext>
            </p:extLst>
          </p:nvPr>
        </p:nvGraphicFramePr>
        <p:xfrm>
          <a:off x="2133972" y="2057400"/>
          <a:ext cx="7848872" cy="425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04" y="548158"/>
            <a:ext cx="2018796" cy="8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2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7947" y="548680"/>
            <a:ext cx="9051995" cy="1152128"/>
          </a:xfrm>
        </p:spPr>
        <p:txBody>
          <a:bodyPr>
            <a:normAutofit fontScale="90000"/>
          </a:bodyPr>
          <a:lstStyle/>
          <a:p>
            <a:r>
              <a:rPr lang="en-US" dirty="0"/>
              <a:t>6</a:t>
            </a:r>
            <a:r>
              <a:rPr lang="ru-RU" dirty="0" smtClean="0"/>
              <a:t>. </a:t>
            </a:r>
            <a:r>
              <a:rPr lang="en-US" dirty="0" smtClean="0"/>
              <a:t>Fresh Mushrooms Consumption 2</a:t>
            </a:r>
            <a:r>
              <a:rPr lang="ru-RU" dirty="0" smtClean="0"/>
              <a:t>016-2018,</a:t>
            </a:r>
            <a:r>
              <a:rPr lang="en-US" dirty="0" smtClean="0"/>
              <a:t> t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86427"/>
              </p:ext>
            </p:extLst>
          </p:nvPr>
        </p:nvGraphicFramePr>
        <p:xfrm>
          <a:off x="837828" y="2057400"/>
          <a:ext cx="9073008" cy="432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18" y="5805264"/>
            <a:ext cx="2018796" cy="8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963" y="476672"/>
            <a:ext cx="8907979" cy="1152128"/>
          </a:xfrm>
        </p:spPr>
        <p:txBody>
          <a:bodyPr>
            <a:normAutofit fontScale="90000"/>
          </a:bodyPr>
          <a:lstStyle/>
          <a:p>
            <a:r>
              <a:rPr lang="en-US" dirty="0"/>
              <a:t>7</a:t>
            </a:r>
            <a:r>
              <a:rPr lang="ru-RU" dirty="0" smtClean="0"/>
              <a:t>. </a:t>
            </a:r>
            <a:r>
              <a:rPr lang="en-US" dirty="0" smtClean="0"/>
              <a:t>Per Capita Fresh Mushrooms Annual Consumption</a:t>
            </a:r>
            <a:r>
              <a:rPr lang="ru-RU" dirty="0" smtClean="0"/>
              <a:t>  2016-2018 ,</a:t>
            </a:r>
            <a:r>
              <a:rPr lang="en-US" dirty="0" smtClean="0"/>
              <a:t> gram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348052"/>
              </p:ext>
            </p:extLst>
          </p:nvPr>
        </p:nvGraphicFramePr>
        <p:xfrm>
          <a:off x="1845940" y="2057400"/>
          <a:ext cx="8136904" cy="432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http://tradecore.ru/upload/iblock/4f7/4f7ac4d60222706645d8751067242b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88" y="4509120"/>
            <a:ext cx="2273065" cy="151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57" y="427104"/>
            <a:ext cx="2018796" cy="8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0443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8. </a:t>
            </a:r>
            <a:r>
              <a:rPr lang="en-US" dirty="0" smtClean="0"/>
              <a:t>Growers Prices for Fresh Mushrooms in European Part of Russia </a:t>
            </a:r>
            <a:r>
              <a:rPr lang="ru-RU" dirty="0" smtClean="0"/>
              <a:t>2016-2019 </a:t>
            </a:r>
            <a:r>
              <a:rPr lang="en-US" dirty="0" smtClean="0"/>
              <a:t>USD</a:t>
            </a:r>
            <a:r>
              <a:rPr lang="ru-RU" sz="2700" dirty="0" smtClean="0"/>
              <a:t>/</a:t>
            </a:r>
            <a:r>
              <a:rPr lang="en-US" sz="2700" dirty="0" smtClean="0"/>
              <a:t>kg</a:t>
            </a:r>
            <a:endParaRPr lang="ru-RU" sz="2700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980692"/>
              </p:ext>
            </p:extLst>
          </p:nvPr>
        </p:nvGraphicFramePr>
        <p:xfrm>
          <a:off x="693812" y="2057400"/>
          <a:ext cx="10441160" cy="446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828" y="1246883"/>
            <a:ext cx="2018796" cy="8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4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189384"/>
            <a:ext cx="9751060" cy="1295400"/>
          </a:xfrm>
        </p:spPr>
        <p:txBody>
          <a:bodyPr>
            <a:normAutofit/>
          </a:bodyPr>
          <a:lstStyle/>
          <a:p>
            <a:r>
              <a:rPr lang="en-US" dirty="0"/>
              <a:t>9</a:t>
            </a:r>
            <a:r>
              <a:rPr lang="ru-RU" dirty="0" smtClean="0"/>
              <a:t>.</a:t>
            </a:r>
            <a:r>
              <a:rPr lang="en-US" dirty="0" smtClean="0"/>
              <a:t>F</a:t>
            </a:r>
            <a:r>
              <a:rPr lang="en-US" dirty="0" smtClean="0"/>
              <a:t>resh Mushrooms </a:t>
            </a:r>
            <a:r>
              <a:rPr lang="en-US" dirty="0" smtClean="0"/>
              <a:t>Supply </a:t>
            </a:r>
            <a:r>
              <a:rPr lang="en-US" dirty="0" smtClean="0"/>
              <a:t>Forecast</a:t>
            </a:r>
            <a:endParaRPr lang="ru-RU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219043"/>
              </p:ext>
            </p:extLst>
          </p:nvPr>
        </p:nvGraphicFramePr>
        <p:xfrm>
          <a:off x="837828" y="2057400"/>
          <a:ext cx="10513168" cy="439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200" y="943728"/>
            <a:ext cx="2018796" cy="8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улинария 16: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453_TF02787942.potx" id="{8D467BD3-9A1C-43EB-A337-58DB448D8D82}" vid="{B9300C87-B195-418E-ABBA-4C8BBCF16030}"/>
    </a:ext>
  </a:extLst>
</a:theme>
</file>

<file path=ppt/theme/theme2.xml><?xml version="1.0" encoding="utf-8"?>
<a:theme xmlns:a="http://schemas.openxmlformats.org/drawingml/2006/main" name="Тема Offic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700CCB-20BA-4760-AB9F-AC3B63ED32E0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со свежей пищей (широкоэкранный формат)</Template>
  <TotalTime>1997</TotalTime>
  <Words>265</Words>
  <Application>Microsoft Office PowerPoint</Application>
  <PresentationFormat>Произвольный</PresentationFormat>
  <Paragraphs>82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Constantia</vt:lpstr>
      <vt:lpstr>Кулинария 16:9</vt:lpstr>
      <vt:lpstr>Russian Mushroom Industry: new level of developing </vt:lpstr>
      <vt:lpstr>2. Cultivated Mushrooms Production in Russia in 2016-2019* tones</vt:lpstr>
      <vt:lpstr>3. Production Forecast for 2020, tones</vt:lpstr>
      <vt:lpstr>4.Russian Mushroom Industry Structure</vt:lpstr>
      <vt:lpstr>5. Fresh Mushrooms Import 2016-2018, t</vt:lpstr>
      <vt:lpstr>6. Fresh Mushrooms Consumption 2016-2018, t </vt:lpstr>
      <vt:lpstr>7. Per Capita Fresh Mushrooms Annual Consumption  2016-2018 , gram </vt:lpstr>
      <vt:lpstr>8. Growers Prices for Fresh Mushrooms in European Part of Russia 2016-2019 USD/kg</vt:lpstr>
      <vt:lpstr>9.Fresh Mushrooms Supply Forecast</vt:lpstr>
      <vt:lpstr>10.Fresh Mushroom Consumption Forecast, grams</vt:lpstr>
      <vt:lpstr>11.Grower Price for Mushrooms in European Part of Russia Forecast 2019-2020 г</vt:lpstr>
      <vt:lpstr>12.Production and prices for Oyster Mushrooms 2017-2020 </vt:lpstr>
      <vt:lpstr>13.Exotic Mushrooms Production, Import and Consumption 2016-2020 .</vt:lpstr>
      <vt:lpstr>14.Processed Mushrooms Import in 2016-2018  tones</vt:lpstr>
      <vt:lpstr>Dziękuję za uwagę!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грибная индустрия:          новое качество роста</dc:title>
  <dc:creator>Alexander Khrenov</dc:creator>
  <cp:lastModifiedBy>Alexander Khrenov</cp:lastModifiedBy>
  <cp:revision>62</cp:revision>
  <dcterms:created xsi:type="dcterms:W3CDTF">2019-04-15T20:17:48Z</dcterms:created>
  <dcterms:modified xsi:type="dcterms:W3CDTF">2019-09-26T15:04:21Z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