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32" r:id="rId1"/>
  </p:sldMasterIdLst>
  <p:notesMasterIdLst>
    <p:notesMasterId r:id="rId35"/>
  </p:notesMasterIdLst>
  <p:handoutMasterIdLst>
    <p:handoutMasterId r:id="rId36"/>
  </p:handoutMasterIdLst>
  <p:sldIdLst>
    <p:sldId id="1014" r:id="rId2"/>
    <p:sldId id="1084" r:id="rId3"/>
    <p:sldId id="1103" r:id="rId4"/>
    <p:sldId id="1086" r:id="rId5"/>
    <p:sldId id="1087" r:id="rId6"/>
    <p:sldId id="1088" r:id="rId7"/>
    <p:sldId id="1089" r:id="rId8"/>
    <p:sldId id="1090" r:id="rId9"/>
    <p:sldId id="1091" r:id="rId10"/>
    <p:sldId id="1092" r:id="rId11"/>
    <p:sldId id="1093" r:id="rId12"/>
    <p:sldId id="1094" r:id="rId13"/>
    <p:sldId id="1095" r:id="rId14"/>
    <p:sldId id="1096" r:id="rId15"/>
    <p:sldId id="1097" r:id="rId16"/>
    <p:sldId id="1098" r:id="rId17"/>
    <p:sldId id="1099" r:id="rId18"/>
    <p:sldId id="1100" r:id="rId19"/>
    <p:sldId id="1102" r:id="rId20"/>
    <p:sldId id="1101" r:id="rId21"/>
    <p:sldId id="1079" r:id="rId22"/>
    <p:sldId id="1018" r:id="rId23"/>
    <p:sldId id="1081" r:id="rId24"/>
    <p:sldId id="1082" r:id="rId25"/>
    <p:sldId id="1015" r:id="rId26"/>
    <p:sldId id="1027" r:id="rId27"/>
    <p:sldId id="1023" r:id="rId28"/>
    <p:sldId id="1083" r:id="rId29"/>
    <p:sldId id="1028" r:id="rId30"/>
    <p:sldId id="1075" r:id="rId31"/>
    <p:sldId id="1073" r:id="rId32"/>
    <p:sldId id="1030" r:id="rId33"/>
    <p:sldId id="939" r:id="rId34"/>
  </p:sldIdLst>
  <p:sldSz cx="12192000" cy="6858000"/>
  <p:notesSz cx="9866313" cy="673576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0"/>
    <a:srgbClr val="E9F3FB"/>
    <a:srgbClr val="151D6D"/>
    <a:srgbClr val="3444D8"/>
    <a:srgbClr val="4338D4"/>
    <a:srgbClr val="202DA8"/>
    <a:srgbClr val="D0D8E8"/>
    <a:srgbClr val="C5A857"/>
    <a:srgbClr val="B4AA7A"/>
    <a:srgbClr val="BBB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tyl jasny 3 — Ak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9" autoAdjust="0"/>
    <p:restoredTop sz="99616" autoAdjust="0"/>
  </p:normalViewPr>
  <p:slideViewPr>
    <p:cSldViewPr>
      <p:cViewPr>
        <p:scale>
          <a:sx n="73" d="100"/>
          <a:sy n="73" d="100"/>
        </p:scale>
        <p:origin x="-58" y="-85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8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64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587733" y="1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D391D-DB31-4B70-8E92-F240E815B322}" type="datetimeFigureOut">
              <a:rPr lang="pl-PL" smtClean="0"/>
              <a:pPr/>
              <a:t>19.09.2019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9A622-C9A9-47B6-858A-38B07A617E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54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5401" cy="33678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588630" y="0"/>
            <a:ext cx="4275401" cy="33678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C58596C8-DBA6-4C01-9791-936315DC6BA8}" type="datetimeFigureOut">
              <a:rPr lang="pl-PL" smtClean="0"/>
              <a:pPr/>
              <a:t>19.09.2019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686050" y="504825"/>
            <a:ext cx="449421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6397806"/>
            <a:ext cx="4275401" cy="33678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588630" y="6397806"/>
            <a:ext cx="4275401" cy="33678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75D4855B-ACED-4531-B228-5B637A4604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998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7F36-97EE-49BC-A833-D9B77BF85D28}" type="slidenum">
              <a:rPr lang="pl-PL" smtClean="0">
                <a:solidFill>
                  <a:prstClr val="black"/>
                </a:solidFill>
              </a:rPr>
              <a:pPr/>
              <a:t>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60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7F36-97EE-49BC-A833-D9B77BF85D28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060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7F36-97EE-49BC-A833-D9B77BF85D28}" type="slidenum">
              <a:rPr lang="pl-PL" smtClean="0">
                <a:solidFill>
                  <a:prstClr val="black"/>
                </a:solidFill>
              </a:rPr>
              <a:pPr/>
              <a:t>20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60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7F36-97EE-49BC-A833-D9B77BF85D28}" type="slidenum">
              <a:rPr lang="pl-PL" smtClean="0">
                <a:solidFill>
                  <a:prstClr val="black"/>
                </a:solidFill>
              </a:rPr>
              <a:pPr/>
              <a:t>21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60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7F36-97EE-49BC-A833-D9B77BF85D28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060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7F36-97EE-49BC-A833-D9B77BF85D28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060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7F36-97EE-49BC-A833-D9B77BF85D28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060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7F36-97EE-49BC-A833-D9B77BF85D28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060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7F36-97EE-49BC-A833-D9B77BF85D28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06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7F36-97EE-49BC-A833-D9B77BF85D28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060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7F36-97EE-49BC-A833-D9B77BF85D28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060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7F36-97EE-49BC-A833-D9B77BF85D28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060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7F36-97EE-49BC-A833-D9B77BF85D28}" type="slidenum">
              <a:rPr lang="pl-PL" smtClean="0">
                <a:solidFill>
                  <a:prstClr val="black"/>
                </a:solidFill>
              </a:rPr>
              <a:pPr/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60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7F36-97EE-49BC-A833-D9B77BF85D28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060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7F36-97EE-49BC-A833-D9B77BF85D28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060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7F36-97EE-49BC-A833-D9B77BF85D28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060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7F36-97EE-49BC-A833-D9B77BF85D28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06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D5F0-0D56-4A16-BB71-4B9B98E78DB4}" type="datetimeFigureOut">
              <a:rPr lang="pl-PL" smtClean="0"/>
              <a:pPr/>
              <a:t>19.09.2019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B81-F703-4CA5-BCC1-A3BD66E56D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14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D5F0-0D56-4A16-BB71-4B9B98E78DB4}" type="datetimeFigureOut">
              <a:rPr lang="pl-PL" smtClean="0"/>
              <a:pPr/>
              <a:t>19.09.2019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B81-F703-4CA5-BCC1-A3BD66E56D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310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D5F0-0D56-4A16-BB71-4B9B98E78DB4}" type="datetimeFigureOut">
              <a:rPr lang="pl-PL" smtClean="0"/>
              <a:pPr/>
              <a:t>19.09.2019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B81-F703-4CA5-BCC1-A3BD66E56D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942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D5F0-0D56-4A16-BB71-4B9B98E78DB4}" type="datetimeFigureOut">
              <a:rPr lang="pl-PL" smtClean="0"/>
              <a:pPr/>
              <a:t>19.09.2019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B81-F703-4CA5-BCC1-A3BD66E56D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481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D5F0-0D56-4A16-BB71-4B9B98E78DB4}" type="datetimeFigureOut">
              <a:rPr lang="pl-PL" smtClean="0"/>
              <a:pPr/>
              <a:t>19.09.2019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B81-F703-4CA5-BCC1-A3BD66E56D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869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D5F0-0D56-4A16-BB71-4B9B98E78DB4}" type="datetimeFigureOut">
              <a:rPr lang="pl-PL" smtClean="0"/>
              <a:pPr/>
              <a:t>19.09.2019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B81-F703-4CA5-BCC1-A3BD66E56D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781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D5F0-0D56-4A16-BB71-4B9B98E78DB4}" type="datetimeFigureOut">
              <a:rPr lang="pl-PL" smtClean="0"/>
              <a:pPr/>
              <a:t>19.09.2019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B81-F703-4CA5-BCC1-A3BD66E56D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357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D5F0-0D56-4A16-BB71-4B9B98E78DB4}" type="datetimeFigureOut">
              <a:rPr lang="pl-PL" smtClean="0"/>
              <a:pPr/>
              <a:t>19.09.2019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B81-F703-4CA5-BCC1-A3BD66E56D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231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D5F0-0D56-4A16-BB71-4B9B98E78DB4}" type="datetimeFigureOut">
              <a:rPr lang="pl-PL" smtClean="0"/>
              <a:pPr/>
              <a:t>19.09.2019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B81-F703-4CA5-BCC1-A3BD66E56D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9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D5F0-0D56-4A16-BB71-4B9B98E78DB4}" type="datetimeFigureOut">
              <a:rPr lang="pl-PL" smtClean="0"/>
              <a:pPr/>
              <a:t>19.09.2019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B81-F703-4CA5-BCC1-A3BD66E56D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885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D5F0-0D56-4A16-BB71-4B9B98E78DB4}" type="datetimeFigureOut">
              <a:rPr lang="pl-PL" smtClean="0"/>
              <a:pPr/>
              <a:t>19.09.2019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B81-F703-4CA5-BCC1-A3BD66E56D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408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1D5F0-0D56-4A16-BB71-4B9B98E78DB4}" type="datetimeFigureOut">
              <a:rPr lang="pl-PL" smtClean="0"/>
              <a:pPr/>
              <a:t>19.09.2019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03B81-F703-4CA5-BCC1-A3BD66E56D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652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artnerstw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67825" y="5924550"/>
            <a:ext cx="2924175" cy="93345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7072" cy="689653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51384" y="666289"/>
            <a:ext cx="11089232" cy="2062103"/>
          </a:xfrm>
          <a:prstGeom prst="rect">
            <a:avLst/>
          </a:prstGeom>
          <a:solidFill>
            <a:srgbClr val="151D6D"/>
          </a:solidFill>
          <a:effectLst>
            <a:innerShdw blurRad="5334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ZARZĄDZANIE PRZEDSIĘBIORSTWEM  </a:t>
            </a:r>
          </a:p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RELACJE PRACODAWCA - PRACOWNIK</a:t>
            </a:r>
          </a:p>
          <a:p>
            <a:pPr algn="ctr"/>
            <a:endParaRPr lang="pl-PL" sz="3200" dirty="0" smtClean="0">
              <a:solidFill>
                <a:schemeClr val="bg1"/>
              </a:solidFill>
            </a:endParaRPr>
          </a:p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r.pr. Marcin Frąckowiak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8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07368" y="1645641"/>
            <a:ext cx="113772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Arial Narrow" panose="020B0606020202030204" pitchFamily="34" charset="0"/>
              </a:rPr>
              <a:t>W razie niedotrzymania przez pracownika obowiązków </a:t>
            </a:r>
            <a:r>
              <a:rPr lang="pl-PL" sz="2000" dirty="0">
                <a:latin typeface="Arial Narrow" panose="020B0606020202030204" pitchFamily="34" charset="0"/>
              </a:rPr>
              <a:t>wynikających z umowy o zakazie </a:t>
            </a:r>
            <a:r>
              <a:rPr lang="pl-PL" sz="2000" dirty="0" smtClean="0">
                <a:latin typeface="Arial Narrow" panose="020B0606020202030204" pitchFamily="34" charset="0"/>
              </a:rPr>
              <a:t>konkurencji w czasie trwania stosunku pracy, pracodawca ma prawo do </a:t>
            </a:r>
            <a:r>
              <a:rPr lang="pl-PL" sz="2000" b="1" dirty="0" smtClean="0">
                <a:latin typeface="Arial Narrow" panose="020B0606020202030204" pitchFamily="34" charset="0"/>
              </a:rPr>
              <a:t>odszkodowania</a:t>
            </a:r>
            <a:r>
              <a:rPr lang="pl-PL" sz="2000" dirty="0" smtClean="0">
                <a:latin typeface="Arial Narrow" panose="020B0606020202030204" pitchFamily="34" charset="0"/>
              </a:rPr>
              <a:t> na zasadach określonych w KP:</a:t>
            </a:r>
          </a:p>
          <a:p>
            <a:pPr algn="just"/>
            <a:endParaRPr lang="pl-PL" sz="20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000" b="1" dirty="0" smtClean="0">
                <a:latin typeface="Arial Narrow" panose="020B0606020202030204" pitchFamily="34" charset="0"/>
              </a:rPr>
              <a:t>Art</a:t>
            </a:r>
            <a:r>
              <a:rPr lang="pl-PL" sz="2000" b="1" dirty="0">
                <a:latin typeface="Arial Narrow" panose="020B0606020202030204" pitchFamily="34" charset="0"/>
              </a:rPr>
              <a:t>. </a:t>
            </a:r>
            <a:r>
              <a:rPr lang="pl-PL" sz="2000" b="1" dirty="0" smtClean="0">
                <a:latin typeface="Arial Narrow" panose="020B0606020202030204" pitchFamily="34" charset="0"/>
              </a:rPr>
              <a:t>119</a:t>
            </a:r>
          </a:p>
          <a:p>
            <a:pPr algn="just"/>
            <a:r>
              <a:rPr lang="pl-PL" sz="2000" i="1" dirty="0" smtClean="0">
                <a:latin typeface="Arial Narrow" panose="020B0606020202030204" pitchFamily="34" charset="0"/>
              </a:rPr>
              <a:t>Odszkodowanie </a:t>
            </a:r>
            <a:r>
              <a:rPr lang="pl-PL" sz="2000" i="1" dirty="0">
                <a:latin typeface="Arial Narrow" panose="020B0606020202030204" pitchFamily="34" charset="0"/>
              </a:rPr>
              <a:t>ustala się w wysokości wyrządzonej szkody, jednak nie może ono przewyższać kwoty </a:t>
            </a:r>
            <a:r>
              <a:rPr lang="pl-PL" sz="2000" i="1" u="sng" dirty="0">
                <a:latin typeface="Arial Narrow" panose="020B0606020202030204" pitchFamily="34" charset="0"/>
              </a:rPr>
              <a:t>trzymiesięcznego wynagrodzenia </a:t>
            </a:r>
            <a:r>
              <a:rPr lang="pl-PL" sz="2000" i="1" dirty="0">
                <a:latin typeface="Arial Narrow" panose="020B0606020202030204" pitchFamily="34" charset="0"/>
              </a:rPr>
              <a:t>przysługującego pracownikowi w dniu wyrządzenia szkody.</a:t>
            </a:r>
            <a:endParaRPr lang="pl-PL" sz="2000" i="1" dirty="0" smtClean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000" dirty="0">
              <a:latin typeface="Arial Narrow" panose="020B0606020202030204" pitchFamily="34" charset="0"/>
            </a:endParaRPr>
          </a:p>
          <a:p>
            <a:pPr algn="just"/>
            <a:r>
              <a:rPr lang="pl-PL" sz="2000" b="1" dirty="0">
                <a:latin typeface="Arial Narrow" panose="020B0606020202030204" pitchFamily="34" charset="0"/>
              </a:rPr>
              <a:t>Art. </a:t>
            </a:r>
            <a:r>
              <a:rPr lang="pl-PL" sz="2000" b="1" dirty="0" smtClean="0">
                <a:latin typeface="Arial Narrow" panose="020B0606020202030204" pitchFamily="34" charset="0"/>
              </a:rPr>
              <a:t>122</a:t>
            </a:r>
          </a:p>
          <a:p>
            <a:pPr algn="just"/>
            <a:r>
              <a:rPr lang="pl-PL" sz="2000" i="1" dirty="0" smtClean="0">
                <a:latin typeface="Arial Narrow" panose="020B0606020202030204" pitchFamily="34" charset="0"/>
              </a:rPr>
              <a:t>Jeżeli </a:t>
            </a:r>
            <a:r>
              <a:rPr lang="pl-PL" sz="2000" i="1" dirty="0">
                <a:latin typeface="Arial Narrow" panose="020B0606020202030204" pitchFamily="34" charset="0"/>
              </a:rPr>
              <a:t>pracownik umyślnie wyrządził szkodę, jest obowiązany do jej naprawienia w </a:t>
            </a:r>
            <a:r>
              <a:rPr lang="pl-PL" sz="2000" i="1" u="sng" dirty="0">
                <a:latin typeface="Arial Narrow" panose="020B0606020202030204" pitchFamily="34" charset="0"/>
              </a:rPr>
              <a:t>pełnej wysokości</a:t>
            </a:r>
            <a:r>
              <a:rPr lang="pl-PL" sz="2000" dirty="0"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0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000" dirty="0" smtClean="0">
                <a:latin typeface="Arial Narrow" panose="020B0606020202030204" pitchFamily="34" charset="0"/>
              </a:rPr>
              <a:t>Warunkiem </a:t>
            </a:r>
            <a:r>
              <a:rPr lang="pl-PL" sz="2000" dirty="0">
                <a:latin typeface="Arial Narrow" panose="020B0606020202030204" pitchFamily="34" charset="0"/>
              </a:rPr>
              <a:t>odpowiedzialności odszkodowawczej pracownika z tytułu naruszenia zakazu konkurencji w czasie trwania stosunku pracy jest zawinione wyrządzenie pracodawcy szkody stanowiącej normalne następstwo naruszenia zakazu konkurencji (wyr. SN z 26.1.2005 r., II PK </a:t>
            </a:r>
            <a:r>
              <a:rPr lang="pl-PL" sz="2000" dirty="0" smtClean="0">
                <a:latin typeface="Arial Narrow" panose="020B0606020202030204" pitchFamily="34" charset="0"/>
              </a:rPr>
              <a:t>191/04).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000" dirty="0">
              <a:latin typeface="Arial Narrow" panose="020B0606020202030204" pitchFamily="34" charset="0"/>
            </a:endParaRPr>
          </a:p>
          <a:p>
            <a:pPr algn="just"/>
            <a:r>
              <a:rPr lang="pl-PL" sz="2000" dirty="0" smtClean="0">
                <a:latin typeface="Arial Narrow" panose="020B0606020202030204" pitchFamily="34" charset="0"/>
              </a:rPr>
              <a:t>Ciężar </a:t>
            </a:r>
            <a:r>
              <a:rPr lang="pl-PL" sz="2000" dirty="0">
                <a:latin typeface="Arial Narrow" panose="020B0606020202030204" pitchFamily="34" charset="0"/>
              </a:rPr>
              <a:t>udowodnienia szkody oraz zawinionego niewypełnienia lub nienależytego wypełnienia obowiązku nieprowadzenia działalności konkurencyjnej wobec pracodawcy </a:t>
            </a:r>
            <a:r>
              <a:rPr lang="pl-PL" sz="2000" b="1" dirty="0">
                <a:latin typeface="Arial Narrow" panose="020B0606020202030204" pitchFamily="34" charset="0"/>
              </a:rPr>
              <a:t>obciąża poszkodowanego pracodawcę</a:t>
            </a:r>
            <a:r>
              <a:rPr lang="pl-PL" sz="2000" dirty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647728" y="260648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b="1" dirty="0" smtClean="0">
                <a:solidFill>
                  <a:srgbClr val="1F497D"/>
                </a:solidFill>
              </a:rPr>
              <a:t>UMOWA O ZAKAZIE KOKURENCJI </a:t>
            </a:r>
            <a:r>
              <a:rPr lang="pl-PL" sz="2800" b="1" dirty="0" smtClean="0">
                <a:solidFill>
                  <a:srgbClr val="FF0000"/>
                </a:solidFill>
              </a:rPr>
              <a:t>W CZASIE TRWANIA STOSUNKU PRACY</a:t>
            </a:r>
          </a:p>
          <a:p>
            <a:pPr lvl="0" algn="ctr"/>
            <a:r>
              <a:rPr lang="pl-PL" sz="2800" b="1" dirty="0" smtClean="0">
                <a:solidFill>
                  <a:srgbClr val="1F497D"/>
                </a:solidFill>
              </a:rPr>
              <a:t>- ODPOWIEDZIALNOŚĆ PRACOWNIKA</a:t>
            </a:r>
            <a:endParaRPr lang="pl-PL" sz="28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66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67408" y="2132856"/>
            <a:ext cx="1058517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odpowiedzialność porządkowa: upomnienie lub nagana,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rozwiązanie z pracownikiem umowy o pracę z zachowaniem okresu wypowiedzenia (art</a:t>
            </a:r>
            <a:r>
              <a:rPr lang="pl-PL" sz="2400" dirty="0">
                <a:latin typeface="Arial Narrow" panose="020B0606020202030204" pitchFamily="34" charset="0"/>
                <a:cs typeface="Arial" panose="020B0604020202020204" pitchFamily="34" charset="0"/>
              </a:rPr>
              <a:t>. 30 § 1 pkt </a:t>
            </a:r>
            <a:r>
              <a:rPr lang="pl-PL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 KP)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Wypowiedzenie zmieniające warunki zatrudnienia (art. 42 KP)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4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rozwiązanie z pracownikiem umowy o pracę bez zachowania okresu wypowiedzenia z powodu ciężkiego naruszenia podstawowych </a:t>
            </a:r>
            <a:r>
              <a:rPr lang="pl-PL" sz="2400" dirty="0">
                <a:latin typeface="Arial Narrow" panose="020B0606020202030204" pitchFamily="34" charset="0"/>
                <a:cs typeface="Arial" panose="020B0604020202020204" pitchFamily="34" charset="0"/>
              </a:rPr>
              <a:t>obowiązków pracowniczych (art. 30 § 1 pkt </a:t>
            </a:r>
            <a:r>
              <a:rPr lang="pl-PL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3 w zw. z 52 </a:t>
            </a:r>
            <a:r>
              <a:rPr lang="pl-PL" sz="2400" dirty="0">
                <a:latin typeface="Arial Narrow" panose="020B0606020202030204" pitchFamily="34" charset="0"/>
                <a:cs typeface="Arial" panose="020B0604020202020204" pitchFamily="34" charset="0"/>
              </a:rPr>
              <a:t>§ 1 pkt </a:t>
            </a:r>
            <a:r>
              <a:rPr lang="pl-PL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1 KP)</a:t>
            </a:r>
            <a:endParaRPr lang="pl-PL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lphaLcParenR"/>
            </a:pPr>
            <a:endParaRPr lang="pl-PL" dirty="0"/>
          </a:p>
        </p:txBody>
      </p:sp>
      <p:pic>
        <p:nvPicPr>
          <p:cNvPr id="5" name="Obraz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3647728" y="260648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b="1" dirty="0" smtClean="0">
                <a:solidFill>
                  <a:srgbClr val="1F497D"/>
                </a:solidFill>
              </a:rPr>
              <a:t>UMOWA O ZAKAZIE KOKURENCJI </a:t>
            </a:r>
            <a:r>
              <a:rPr lang="pl-PL" sz="2800" b="1" dirty="0" smtClean="0">
                <a:solidFill>
                  <a:srgbClr val="FF0000"/>
                </a:solidFill>
              </a:rPr>
              <a:t>W CZASIE TRWANIA STOSUNKU PRACY</a:t>
            </a:r>
          </a:p>
          <a:p>
            <a:pPr lvl="0" algn="ctr"/>
            <a:r>
              <a:rPr lang="pl-PL" sz="2800" b="1" dirty="0" smtClean="0">
                <a:solidFill>
                  <a:srgbClr val="1F497D"/>
                </a:solidFill>
              </a:rPr>
              <a:t>- ODPOWIEDZIALNOŚĆ PRACOWNIKA</a:t>
            </a:r>
            <a:endParaRPr lang="pl-PL" sz="28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59532" y="1772816"/>
            <a:ext cx="108614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dirty="0">
              <a:latin typeface="Arial Narrow" panose="020B0606020202030204" pitchFamily="34" charset="0"/>
            </a:endParaRPr>
          </a:p>
          <a:p>
            <a:pPr algn="just"/>
            <a:r>
              <a:rPr lang="pl-PL" sz="2000" dirty="0">
                <a:latin typeface="Arial Narrow" panose="020B0606020202030204" pitchFamily="34" charset="0"/>
              </a:rPr>
              <a:t>Jeżeli </a:t>
            </a:r>
            <a:r>
              <a:rPr lang="pl-PL" sz="2000" dirty="0" smtClean="0">
                <a:latin typeface="Arial Narrow" panose="020B0606020202030204" pitchFamily="34" charset="0"/>
              </a:rPr>
              <a:t>z pracownikiem nie zawarto umowy o zakazie konkurencji w czasie trwania stosunku pracy, </a:t>
            </a:r>
            <a:r>
              <a:rPr lang="pl-PL" sz="2000" dirty="0">
                <a:latin typeface="Arial Narrow" panose="020B0606020202030204" pitchFamily="34" charset="0"/>
              </a:rPr>
              <a:t>to </a:t>
            </a:r>
            <a:r>
              <a:rPr lang="pl-PL" sz="2000" dirty="0" smtClean="0">
                <a:latin typeface="Arial Narrow" panose="020B0606020202030204" pitchFamily="34" charset="0"/>
              </a:rPr>
              <a:t>prowadzenie przez niego działalności konkurencyjnej wobec pracodawcy, można oceniać w świetle </a:t>
            </a:r>
            <a:r>
              <a:rPr lang="pl-PL" sz="2000" b="1" dirty="0" smtClean="0">
                <a:latin typeface="Arial Narrow" panose="020B0606020202030204" pitchFamily="34" charset="0"/>
              </a:rPr>
              <a:t>pracowniczego </a:t>
            </a:r>
            <a:r>
              <a:rPr lang="pl-PL" sz="2000" b="1" dirty="0">
                <a:latin typeface="Arial Narrow" panose="020B0606020202030204" pitchFamily="34" charset="0"/>
              </a:rPr>
              <a:t>obowiązku dbałości o dobro zakładu pracy (art. 100 § 2 pkt 4 KP</a:t>
            </a:r>
            <a:r>
              <a:rPr lang="pl-PL" sz="2000" b="1" dirty="0" smtClean="0">
                <a:latin typeface="Arial Narrow" panose="020B0606020202030204" pitchFamily="34" charset="0"/>
              </a:rPr>
              <a:t>).</a:t>
            </a:r>
          </a:p>
          <a:p>
            <a:pPr algn="just"/>
            <a:endParaRPr lang="pl-PL" sz="2000" dirty="0">
              <a:latin typeface="Arial Narrow" panose="020B0606020202030204" pitchFamily="34" charset="0"/>
            </a:endParaRPr>
          </a:p>
          <a:p>
            <a:pPr algn="just"/>
            <a:r>
              <a:rPr lang="pl-PL" sz="2000" dirty="0" smtClean="0">
                <a:latin typeface="Arial Narrow" panose="020B0606020202030204" pitchFamily="34" charset="0"/>
              </a:rPr>
              <a:t>Z </a:t>
            </a:r>
            <a:r>
              <a:rPr lang="pl-PL" sz="2000" dirty="0">
                <a:latin typeface="Arial Narrow" panose="020B0606020202030204" pitchFamily="34" charset="0"/>
              </a:rPr>
              <a:t>tej perspektywy zakaz konkurencji w trakcie zatrudnienia określony </a:t>
            </a:r>
            <a:r>
              <a:rPr lang="pl-PL" sz="2000" dirty="0" smtClean="0">
                <a:latin typeface="Arial Narrow" panose="020B0606020202030204" pitchFamily="34" charset="0"/>
              </a:rPr>
              <a:t>w </a:t>
            </a:r>
            <a:r>
              <a:rPr lang="pl-PL" sz="2000" dirty="0">
                <a:latin typeface="Arial Narrow" panose="020B0606020202030204" pitchFamily="34" charset="0"/>
              </a:rPr>
              <a:t>odrębnej </a:t>
            </a:r>
            <a:r>
              <a:rPr lang="pl-PL" sz="2000" dirty="0" smtClean="0">
                <a:latin typeface="Arial Narrow" panose="020B0606020202030204" pitchFamily="34" charset="0"/>
              </a:rPr>
              <a:t>umowie </a:t>
            </a:r>
            <a:r>
              <a:rPr lang="pl-PL" sz="2000" dirty="0">
                <a:latin typeface="Arial Narrow" panose="020B0606020202030204" pitchFamily="34" charset="0"/>
              </a:rPr>
              <a:t>może być traktowany jako specyficzna konkretyzacja ogólniejszego pracowniczego obowiązku dbałości o dobro zakładu pracy, chronienia jego mienia oraz zachowywania w tajemnicy informacji, których ujawnienie mogłoby narazić pracodawcę na szkodę (art. 100 § 2 pkt 4 KP)  </a:t>
            </a:r>
            <a:r>
              <a:rPr lang="pl-PL" sz="2000" dirty="0" smtClean="0">
                <a:latin typeface="Arial Narrow" panose="020B0606020202030204" pitchFamily="34" charset="0"/>
              </a:rPr>
              <a:t>- wyr. SN </a:t>
            </a:r>
            <a:r>
              <a:rPr lang="pl-PL" sz="2000" dirty="0">
                <a:latin typeface="Arial Narrow" panose="020B0606020202030204" pitchFamily="34" charset="0"/>
              </a:rPr>
              <a:t>z 19.7.2005 </a:t>
            </a:r>
            <a:r>
              <a:rPr lang="pl-PL" sz="2000" dirty="0" smtClean="0">
                <a:latin typeface="Arial Narrow" panose="020B0606020202030204" pitchFamily="34" charset="0"/>
              </a:rPr>
              <a:t>r., II </a:t>
            </a:r>
            <a:r>
              <a:rPr lang="pl-PL" sz="2000" dirty="0">
                <a:latin typeface="Arial Narrow" panose="020B0606020202030204" pitchFamily="34" charset="0"/>
              </a:rPr>
              <a:t>PK </a:t>
            </a:r>
            <a:r>
              <a:rPr lang="pl-PL" sz="2000" dirty="0" smtClean="0">
                <a:latin typeface="Arial Narrow" panose="020B0606020202030204" pitchFamily="34" charset="0"/>
              </a:rPr>
              <a:t>388/04.</a:t>
            </a:r>
            <a:endParaRPr lang="pl-PL" sz="2000" dirty="0">
              <a:latin typeface="Arial Narrow" panose="020B060602020203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647728" y="260648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b="1" dirty="0" smtClean="0">
                <a:solidFill>
                  <a:srgbClr val="1F497D"/>
                </a:solidFill>
              </a:rPr>
              <a:t>PROWADZENIE DZIAŁALNOŚCI KONKURENCYJNEJ PRZEZ PRACOWNIKA W RAZIE NIEZAWARCIA UMOWY O ZAKAZIE KONKURENCJI</a:t>
            </a:r>
            <a:endParaRPr lang="pl-PL" sz="2800" b="1" dirty="0">
              <a:solidFill>
                <a:srgbClr val="1F497D"/>
              </a:solidFill>
            </a:endParaRPr>
          </a:p>
          <a:p>
            <a:endParaRPr lang="pl-P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14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35360" y="1645642"/>
            <a:ext cx="114492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 smtClean="0">
                <a:latin typeface="Arial Narrow" panose="020B0606020202030204" pitchFamily="34" charset="0"/>
              </a:rPr>
              <a:t>Art</a:t>
            </a:r>
            <a:r>
              <a:rPr lang="pl-PL" sz="2000" b="1" dirty="0">
                <a:latin typeface="Arial Narrow" panose="020B0606020202030204" pitchFamily="34" charset="0"/>
              </a:rPr>
              <a:t>. </a:t>
            </a:r>
            <a:r>
              <a:rPr lang="pl-PL" sz="2000" b="1" dirty="0" smtClean="0">
                <a:latin typeface="Arial Narrow" panose="020B0606020202030204" pitchFamily="34" charset="0"/>
              </a:rPr>
              <a:t>101</a:t>
            </a:r>
            <a:r>
              <a:rPr lang="pl-PL" sz="2000" b="1" baseline="30000" dirty="0" smtClean="0">
                <a:latin typeface="Arial Narrow" panose="020B0606020202030204" pitchFamily="34" charset="0"/>
              </a:rPr>
              <a:t>2</a:t>
            </a:r>
            <a:r>
              <a:rPr lang="pl-PL" sz="2000" b="1" dirty="0" smtClean="0">
                <a:latin typeface="Arial Narrow" panose="020B0606020202030204" pitchFamily="34" charset="0"/>
              </a:rPr>
              <a:t> KP</a:t>
            </a:r>
          </a:p>
          <a:p>
            <a:pPr algn="just"/>
            <a:r>
              <a:rPr lang="pl-PL" sz="2000" b="1" i="1" dirty="0" smtClean="0">
                <a:latin typeface="Arial Narrow" panose="020B0606020202030204" pitchFamily="34" charset="0"/>
              </a:rPr>
              <a:t>§ </a:t>
            </a:r>
            <a:r>
              <a:rPr lang="pl-PL" sz="2000" b="1" i="1" dirty="0">
                <a:latin typeface="Arial Narrow" panose="020B0606020202030204" pitchFamily="34" charset="0"/>
              </a:rPr>
              <a:t>1. </a:t>
            </a:r>
            <a:r>
              <a:rPr lang="pl-PL" sz="2000" i="1" dirty="0">
                <a:latin typeface="Arial Narrow" panose="020B0606020202030204" pitchFamily="34" charset="0"/>
              </a:rPr>
              <a:t>Przepis art. 101</a:t>
            </a:r>
            <a:r>
              <a:rPr lang="pl-PL" sz="2000" i="1" baseline="30000" dirty="0">
                <a:latin typeface="Arial Narrow" panose="020B0606020202030204" pitchFamily="34" charset="0"/>
              </a:rPr>
              <a:t>1</a:t>
            </a:r>
            <a:r>
              <a:rPr lang="pl-PL" sz="2000" i="1" dirty="0">
                <a:latin typeface="Arial Narrow" panose="020B0606020202030204" pitchFamily="34" charset="0"/>
              </a:rPr>
              <a:t> § 1 stosuje się odpowiednio, gdy pracodawca i pracownik mający </a:t>
            </a:r>
            <a:r>
              <a:rPr lang="pl-PL" sz="2000" b="1" i="1" dirty="0">
                <a:latin typeface="Arial Narrow" panose="020B0606020202030204" pitchFamily="34" charset="0"/>
              </a:rPr>
              <a:t>dostęp do szczególnie ważnych informacji, których ujawnienie mogłoby narazić pracodawcę na szkodę</a:t>
            </a:r>
            <a:r>
              <a:rPr lang="pl-PL" sz="2000" i="1" dirty="0">
                <a:latin typeface="Arial Narrow" panose="020B0606020202030204" pitchFamily="34" charset="0"/>
              </a:rPr>
              <a:t>, zawierają umowę o zakazie konkurencji po ustaniu stosunku pracy. W umowie określa się także </a:t>
            </a:r>
            <a:r>
              <a:rPr lang="pl-PL" sz="2000" b="1" i="1" dirty="0">
                <a:latin typeface="Arial Narrow" panose="020B0606020202030204" pitchFamily="34" charset="0"/>
              </a:rPr>
              <a:t>okres obowiązywania </a:t>
            </a:r>
            <a:r>
              <a:rPr lang="pl-PL" sz="2000" i="1" dirty="0">
                <a:latin typeface="Arial Narrow" panose="020B0606020202030204" pitchFamily="34" charset="0"/>
              </a:rPr>
              <a:t>zakazu konkurencji oraz </a:t>
            </a:r>
            <a:r>
              <a:rPr lang="pl-PL" sz="2000" b="1" i="1" dirty="0">
                <a:latin typeface="Arial Narrow" panose="020B0606020202030204" pitchFamily="34" charset="0"/>
              </a:rPr>
              <a:t>wysokość odszkodowania należnego pracownikowi </a:t>
            </a:r>
            <a:r>
              <a:rPr lang="pl-PL" sz="2000" i="1" dirty="0">
                <a:latin typeface="Arial Narrow" panose="020B0606020202030204" pitchFamily="34" charset="0"/>
              </a:rPr>
              <a:t>od pracodawcy, z zastrzeżeniem przepisów § 2 i 3. </a:t>
            </a:r>
            <a:endParaRPr lang="pl-PL" sz="2000" i="1" dirty="0" smtClean="0">
              <a:latin typeface="Arial Narrow" panose="020B0606020202030204" pitchFamily="34" charset="0"/>
            </a:endParaRPr>
          </a:p>
          <a:p>
            <a:pPr algn="just"/>
            <a:endParaRPr lang="pl-PL" sz="2000" i="1" dirty="0">
              <a:latin typeface="Arial Narrow" panose="020B0606020202030204" pitchFamily="34" charset="0"/>
            </a:endParaRPr>
          </a:p>
          <a:p>
            <a:pPr algn="just"/>
            <a:r>
              <a:rPr lang="pl-PL" sz="2000" b="1" i="1" dirty="0" smtClean="0">
                <a:latin typeface="Arial Narrow" panose="020B0606020202030204" pitchFamily="34" charset="0"/>
              </a:rPr>
              <a:t>§ </a:t>
            </a:r>
            <a:r>
              <a:rPr lang="pl-PL" sz="2000" b="1" i="1" dirty="0">
                <a:latin typeface="Arial Narrow" panose="020B0606020202030204" pitchFamily="34" charset="0"/>
              </a:rPr>
              <a:t>2. </a:t>
            </a:r>
            <a:r>
              <a:rPr lang="pl-PL" sz="2000" i="1" dirty="0">
                <a:latin typeface="Arial Narrow" panose="020B0606020202030204" pitchFamily="34" charset="0"/>
              </a:rPr>
              <a:t>Zakaz konkurencji, o którym mowa w § 1, przestaje obowiązywać przed upływem terminu, na jaki została zawarta umowa przewidziana w tym przepisie, w razie ustania przyczyn uzasadniających taki zakaz lub niewywiązywania się pracodawcy z obowiązku wypłaty odszkodowania</a:t>
            </a:r>
            <a:r>
              <a:rPr lang="pl-PL" sz="2000" i="1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endParaRPr lang="pl-PL" sz="2000" i="1" dirty="0">
              <a:latin typeface="Arial Narrow" panose="020B0606020202030204" pitchFamily="34" charset="0"/>
            </a:endParaRPr>
          </a:p>
          <a:p>
            <a:pPr algn="just"/>
            <a:r>
              <a:rPr lang="pl-PL" sz="2000" b="1" i="1" dirty="0" smtClean="0">
                <a:latin typeface="Arial Narrow" panose="020B0606020202030204" pitchFamily="34" charset="0"/>
              </a:rPr>
              <a:t>§ </a:t>
            </a:r>
            <a:r>
              <a:rPr lang="pl-PL" sz="2000" b="1" i="1" dirty="0">
                <a:latin typeface="Arial Narrow" panose="020B0606020202030204" pitchFamily="34" charset="0"/>
              </a:rPr>
              <a:t>3</a:t>
            </a:r>
            <a:r>
              <a:rPr lang="pl-PL" sz="2000" i="1" dirty="0">
                <a:latin typeface="Arial Narrow" panose="020B0606020202030204" pitchFamily="34" charset="0"/>
              </a:rPr>
              <a:t>. Odszkodowanie, o którym mowa w § 1, </a:t>
            </a:r>
            <a:r>
              <a:rPr lang="pl-PL" sz="2000" b="1" i="1" dirty="0">
                <a:latin typeface="Arial Narrow" panose="020B0606020202030204" pitchFamily="34" charset="0"/>
              </a:rPr>
              <a:t>nie może być niższe od 25% wynagrodzenia</a:t>
            </a:r>
            <a:r>
              <a:rPr lang="pl-PL" sz="2000" i="1" dirty="0">
                <a:latin typeface="Arial Narrow" panose="020B0606020202030204" pitchFamily="34" charset="0"/>
              </a:rPr>
              <a:t> otrzymanego przez pracownika przed ustaniem stosunku pracy przez okres odpowiadający okresowi obowiązywania zakazu konkurencji; odszkodowanie może być wypłacane w miesięcznych ratach. W razie sporu o odszkodowaniu orzeka sąd pracy</a:t>
            </a:r>
            <a:r>
              <a:rPr lang="pl-PL" sz="2000" i="1" dirty="0" smtClean="0">
                <a:latin typeface="Arial Narrow" panose="020B0606020202030204" pitchFamily="34" charset="0"/>
              </a:rPr>
              <a:t>.</a:t>
            </a:r>
            <a:endParaRPr lang="pl-PL" sz="2000" i="1" dirty="0">
              <a:latin typeface="Arial Narrow" panose="020B0606020202030204" pitchFamily="34" charset="0"/>
            </a:endParaRPr>
          </a:p>
          <a:p>
            <a:pPr algn="just"/>
            <a:endParaRPr lang="pl-PL" sz="2000" dirty="0">
              <a:latin typeface="Arial Narrow" panose="020B060602020203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647728" y="26064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tx2"/>
                </a:solidFill>
              </a:rPr>
              <a:t>UMOWA O ZAKAZIE KONKURENCJI </a:t>
            </a:r>
            <a:r>
              <a:rPr lang="pl-PL" sz="2800" b="1" dirty="0" smtClean="0">
                <a:solidFill>
                  <a:srgbClr val="FF0000"/>
                </a:solidFill>
              </a:rPr>
              <a:t>PO USTANIU STOSUNKU PRACY</a:t>
            </a:r>
            <a:endParaRPr lang="pl-P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22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79376" y="1556792"/>
            <a:ext cx="1087320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 Narrow" panose="020B0606020202030204" pitchFamily="34" charset="0"/>
              </a:rPr>
              <a:t>Ograniczony zakres podmiotowy - można zawrzeć tylko </a:t>
            </a:r>
            <a:r>
              <a:rPr lang="pl-PL" sz="2400" dirty="0">
                <a:latin typeface="Arial Narrow" panose="020B0606020202030204" pitchFamily="34" charset="0"/>
              </a:rPr>
              <a:t>z pracownikiem </a:t>
            </a:r>
            <a:r>
              <a:rPr lang="pl-PL" sz="2400" dirty="0" smtClean="0">
                <a:latin typeface="Arial Narrow" panose="020B0606020202030204" pitchFamily="34" charset="0"/>
              </a:rPr>
              <a:t>mającym dostęp </a:t>
            </a:r>
            <a:r>
              <a:rPr lang="pl-PL" sz="2400" dirty="0">
                <a:latin typeface="Arial Narrow" panose="020B0606020202030204" pitchFamily="34" charset="0"/>
              </a:rPr>
              <a:t>do szczególnie ważnych informacji, których ujawnienie mogłoby narazić pracodawcę na </a:t>
            </a:r>
            <a:r>
              <a:rPr lang="pl-PL" sz="2400" dirty="0" smtClean="0">
                <a:latin typeface="Arial Narrow" panose="020B0606020202030204" pitchFamily="34" charset="0"/>
              </a:rPr>
              <a:t>szkodę.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4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 Narrow" panose="020B0606020202030204" pitchFamily="34" charset="0"/>
              </a:rPr>
              <a:t>To, czy pracownik ma dostęp do takich informacji zależy </a:t>
            </a:r>
            <a:r>
              <a:rPr lang="pl-PL" sz="2400" dirty="0">
                <a:latin typeface="Arial Narrow" panose="020B0606020202030204" pitchFamily="34" charset="0"/>
              </a:rPr>
              <a:t>od </a:t>
            </a:r>
            <a:r>
              <a:rPr lang="pl-PL" sz="2400" b="1" dirty="0">
                <a:latin typeface="Arial Narrow" panose="020B0606020202030204" pitchFamily="34" charset="0"/>
              </a:rPr>
              <a:t>subiektywnego przekonania pracodawcy</a:t>
            </a:r>
            <a:r>
              <a:rPr lang="pl-PL" sz="2400" dirty="0">
                <a:latin typeface="Arial Narrow" panose="020B0606020202030204" pitchFamily="34" charset="0"/>
              </a:rPr>
              <a:t>, ważącego własny interes przy formułowaniu klauzuli </a:t>
            </a:r>
            <a:r>
              <a:rPr lang="pl-PL" sz="2400" dirty="0" smtClean="0">
                <a:latin typeface="Arial Narrow" panose="020B0606020202030204" pitchFamily="34" charset="0"/>
              </a:rPr>
              <a:t>konkurencyjnej.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4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400" b="1" dirty="0" smtClean="0">
                <a:latin typeface="Arial Narrow" panose="020B0606020202030204" pitchFamily="34" charset="0"/>
              </a:rPr>
              <a:t>Ustanie zakazu konkurencji </a:t>
            </a:r>
            <a:r>
              <a:rPr lang="pl-PL" sz="2400" dirty="0" smtClean="0">
                <a:latin typeface="Arial Narrow" panose="020B0606020202030204" pitchFamily="34" charset="0"/>
              </a:rPr>
              <a:t>przed upływem okresu na jaki została zawarta: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pl-PL" sz="2400" dirty="0" smtClean="0">
                <a:latin typeface="Arial Narrow" panose="020B0606020202030204" pitchFamily="34" charset="0"/>
              </a:rPr>
              <a:t>ustanie przyczyn uzasadniających zakaz,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pl-PL" sz="2400" dirty="0">
                <a:latin typeface="Arial Narrow" panose="020B0606020202030204" pitchFamily="34" charset="0"/>
              </a:rPr>
              <a:t>n</a:t>
            </a:r>
            <a:r>
              <a:rPr lang="pl-PL" sz="2400" dirty="0" smtClean="0">
                <a:latin typeface="Arial Narrow" panose="020B0606020202030204" pitchFamily="34" charset="0"/>
              </a:rPr>
              <a:t>iewywiązywanie się pracodawcy z obowiązku wypłaty odszkodowania.</a:t>
            </a:r>
          </a:p>
          <a:p>
            <a:pPr marL="914400" lvl="1" indent="-457200" algn="just">
              <a:buFont typeface="+mj-lt"/>
              <a:buAutoNum type="arabicPeriod"/>
            </a:pPr>
            <a:endParaRPr lang="pl-PL" sz="2400" dirty="0" smtClean="0">
              <a:latin typeface="Arial Narrow" panose="020B0606020202030204" pitchFamily="34" charset="0"/>
            </a:endParaRPr>
          </a:p>
          <a:p>
            <a:pPr lvl="1" algn="just"/>
            <a:r>
              <a:rPr lang="pl-PL" sz="2400" dirty="0" smtClean="0">
                <a:latin typeface="Arial Narrow" panose="020B0606020202030204" pitchFamily="34" charset="0"/>
              </a:rPr>
              <a:t>Mimo ustania zakazu konkurencji w ww. wypadkach, pracodawca nie zostaje zwolniony z obowiązku zapłaty umówionego odszkodowania !</a:t>
            </a:r>
          </a:p>
          <a:p>
            <a:pPr lvl="1" algn="just"/>
            <a:endParaRPr lang="pl-PL" sz="2000" dirty="0">
              <a:latin typeface="Arial Narrow" panose="020B0606020202030204" pitchFamily="34" charset="0"/>
            </a:endParaRPr>
          </a:p>
          <a:p>
            <a:pPr lvl="1" algn="just"/>
            <a:endParaRPr lang="pl-PL" sz="2000" dirty="0" smtClean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000" dirty="0" smtClean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000" dirty="0" smtClean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0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000" dirty="0">
              <a:latin typeface="Arial Narrow" panose="020B0606020202030204" pitchFamily="34" charset="0"/>
            </a:endParaRPr>
          </a:p>
        </p:txBody>
      </p:sp>
      <p:pic>
        <p:nvPicPr>
          <p:cNvPr id="5" name="Obraz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647728" y="26064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UMOWA O ZAKAZIE KONKURENCJI PO USTANIU STOSUNKU PRACY</a:t>
            </a:r>
          </a:p>
        </p:txBody>
      </p:sp>
    </p:spTree>
    <p:extLst>
      <p:ext uri="{BB962C8B-B14F-4D97-AF65-F5344CB8AC3E}">
        <p14:creationId xmlns:p14="http://schemas.microsoft.com/office/powerpoint/2010/main" val="255037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43622" y="1916832"/>
            <a:ext cx="110172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Arial Narrow" panose="020B0606020202030204" pitchFamily="34" charset="0"/>
              </a:rPr>
              <a:t>W razie naruszenia zakazu konkurencji przez byłego pracownika, pracodawca </a:t>
            </a:r>
            <a:r>
              <a:rPr lang="pl-PL" sz="2000" dirty="0">
                <a:latin typeface="Arial Narrow" panose="020B0606020202030204" pitchFamily="34" charset="0"/>
              </a:rPr>
              <a:t>jest </a:t>
            </a:r>
            <a:r>
              <a:rPr lang="pl-PL" sz="2000" dirty="0" smtClean="0">
                <a:latin typeface="Arial Narrow" panose="020B0606020202030204" pitchFamily="34" charset="0"/>
              </a:rPr>
              <a:t>uprawniony </a:t>
            </a:r>
            <a:r>
              <a:rPr lang="pl-PL" sz="2000" dirty="0">
                <a:latin typeface="Arial Narrow" panose="020B0606020202030204" pitchFamily="34" charset="0"/>
              </a:rPr>
              <a:t>do </a:t>
            </a:r>
            <a:r>
              <a:rPr lang="pl-PL" sz="2000" b="1" dirty="0">
                <a:latin typeface="Arial Narrow" panose="020B0606020202030204" pitchFamily="34" charset="0"/>
              </a:rPr>
              <a:t>wstrzymania wypłaty </a:t>
            </a:r>
            <a:r>
              <a:rPr lang="pl-PL" sz="2000" b="1" dirty="0" smtClean="0">
                <a:latin typeface="Arial Narrow" panose="020B0606020202030204" pitchFamily="34" charset="0"/>
              </a:rPr>
              <a:t>pracownikowi dalszych </a:t>
            </a:r>
            <a:r>
              <a:rPr lang="pl-PL" sz="2000" b="1" dirty="0">
                <a:latin typeface="Arial Narrow" panose="020B0606020202030204" pitchFamily="34" charset="0"/>
              </a:rPr>
              <a:t>rat odszkodowania</a:t>
            </a:r>
            <a:r>
              <a:rPr lang="pl-PL" sz="2000" dirty="0">
                <a:latin typeface="Arial Narrow" panose="020B0606020202030204" pitchFamily="34" charset="0"/>
              </a:rPr>
              <a:t> przewidzianego w art. 101</a:t>
            </a:r>
            <a:r>
              <a:rPr lang="pl-PL" sz="2000" baseline="30000" dirty="0">
                <a:latin typeface="Arial Narrow" panose="020B0606020202030204" pitchFamily="34" charset="0"/>
              </a:rPr>
              <a:t>2</a:t>
            </a:r>
            <a:r>
              <a:rPr lang="pl-PL" sz="2000" dirty="0">
                <a:latin typeface="Arial Narrow" panose="020B0606020202030204" pitchFamily="34" charset="0"/>
              </a:rPr>
              <a:t> § 3 KP, poczynając od daty powzięcia o tym wiadomości. </a:t>
            </a:r>
            <a:endParaRPr lang="pl-PL" sz="2000" dirty="0" smtClean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000" dirty="0" smtClean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Arial Narrow" panose="020B0606020202030204" pitchFamily="34" charset="0"/>
              </a:rPr>
              <a:t>Jeżeli </a:t>
            </a:r>
            <a:r>
              <a:rPr lang="pl-PL" sz="2000" dirty="0">
                <a:latin typeface="Arial Narrow" panose="020B0606020202030204" pitchFamily="34" charset="0"/>
              </a:rPr>
              <a:t>pracodawca wypłacał raty odszkodowania w czasie, gdy doszło już do naruszenia tego zakazu przez byłego pracownika, o czym nie wiedział, ma prawo żądać ich zwrotu na podstawie przepisów o bezpodstawnym wzbogaceniu (art. 405 i n. KC) – zob. wyr. SN z 6.4.2011 </a:t>
            </a:r>
            <a:r>
              <a:rPr lang="pl-PL" sz="2000" dirty="0" smtClean="0">
                <a:latin typeface="Arial Narrow" panose="020B0606020202030204" pitchFamily="34" charset="0"/>
              </a:rPr>
              <a:t>r., II </a:t>
            </a:r>
            <a:r>
              <a:rPr lang="pl-PL" sz="2000" dirty="0">
                <a:latin typeface="Arial Narrow" panose="020B0606020202030204" pitchFamily="34" charset="0"/>
              </a:rPr>
              <a:t>PK </a:t>
            </a:r>
            <a:r>
              <a:rPr lang="pl-PL" sz="2000" dirty="0" smtClean="0">
                <a:latin typeface="Arial Narrow" panose="020B0606020202030204" pitchFamily="34" charset="0"/>
              </a:rPr>
              <a:t>229/10.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0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>
                <a:latin typeface="Arial Narrow" panose="020B0606020202030204" pitchFamily="34" charset="0"/>
              </a:rPr>
              <a:t>Niezależnie od ewentualnego obowiązku zwrotu wypłaconego odszkodowania, w przypadku gdy skutkiem naruszenia zakazu jest szkoda majątkowa </a:t>
            </a:r>
            <a:r>
              <a:rPr lang="pl-PL" sz="2000" b="1" dirty="0">
                <a:latin typeface="Arial Narrow" panose="020B0606020202030204" pitchFamily="34" charset="0"/>
              </a:rPr>
              <a:t>były pracownik ponosi odpowiedzialność odszkodowawczą na podstawie KC</a:t>
            </a:r>
            <a:r>
              <a:rPr lang="pl-PL" sz="2000" dirty="0">
                <a:latin typeface="Arial Narrow" panose="020B0606020202030204" pitchFamily="34" charset="0"/>
              </a:rPr>
              <a:t>, a więc w pełnej wysokości (niezależnie od stopnia winy</a:t>
            </a:r>
            <a:r>
              <a:rPr lang="pl-PL" sz="2000" dirty="0" smtClean="0">
                <a:latin typeface="Arial Narrow" panose="020B0606020202030204" pitchFamily="34" charset="0"/>
              </a:rPr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000" dirty="0" smtClean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>
                <a:latin typeface="Arial Narrow" panose="020B0606020202030204" pitchFamily="34" charset="0"/>
              </a:rPr>
              <a:t>P</a:t>
            </a:r>
            <a:r>
              <a:rPr lang="pl-PL" sz="2000" dirty="0" smtClean="0">
                <a:latin typeface="Arial Narrow" panose="020B0606020202030204" pitchFamily="34" charset="0"/>
              </a:rPr>
              <a:t>racodawcę </a:t>
            </a:r>
            <a:r>
              <a:rPr lang="pl-PL" sz="2000" dirty="0">
                <a:latin typeface="Arial Narrow" panose="020B0606020202030204" pitchFamily="34" charset="0"/>
              </a:rPr>
              <a:t>obciąża </a:t>
            </a:r>
            <a:r>
              <a:rPr lang="pl-PL" sz="2000" dirty="0" smtClean="0">
                <a:latin typeface="Arial Narrow" panose="020B0606020202030204" pitchFamily="34" charset="0"/>
              </a:rPr>
              <a:t>obowiązek udowodnienia naruszenia </a:t>
            </a:r>
            <a:r>
              <a:rPr lang="pl-PL" sz="2000" dirty="0">
                <a:latin typeface="Arial Narrow" panose="020B0606020202030204" pitchFamily="34" charset="0"/>
              </a:rPr>
              <a:t>umowy, szkody i jej wysokości oraz normalnego związku przyczynowego między naruszeniem umowy a </a:t>
            </a:r>
            <a:r>
              <a:rPr lang="pl-PL" sz="2000" dirty="0" smtClean="0">
                <a:latin typeface="Arial Narrow" panose="020B0606020202030204" pitchFamily="34" charset="0"/>
              </a:rPr>
              <a:t>szkodą.</a:t>
            </a:r>
          </a:p>
          <a:p>
            <a:pPr algn="just"/>
            <a:endParaRPr lang="pl-PL" sz="2000" b="1" dirty="0">
              <a:latin typeface="Arial Narrow" panose="020B0606020202030204" pitchFamily="34" charset="0"/>
            </a:endParaRPr>
          </a:p>
          <a:p>
            <a:pPr algn="just"/>
            <a:endParaRPr lang="pl-PL" sz="2000" dirty="0">
              <a:latin typeface="Arial Narrow" panose="020B060602020203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647728" y="260648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UMOWA O ZAKAZIE KONKURENCJI PO USTANIU STOSUNKU </a:t>
            </a:r>
            <a:r>
              <a:rPr lang="pl-PL" sz="2800" b="1" dirty="0" smtClean="0">
                <a:solidFill>
                  <a:schemeClr val="tx2"/>
                </a:solidFill>
              </a:rPr>
              <a:t>PRACY</a:t>
            </a:r>
          </a:p>
          <a:p>
            <a:pPr algn="ctr"/>
            <a:r>
              <a:rPr lang="pl-PL" sz="2800" b="1" dirty="0" smtClean="0">
                <a:solidFill>
                  <a:schemeClr val="tx2"/>
                </a:solidFill>
              </a:rPr>
              <a:t>-ODPOWIEDZIALNOŚĆ PRACOWNIKA</a:t>
            </a:r>
            <a:endParaRPr lang="pl-PL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14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647728" y="260648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UMOWA O ZAKAZIE </a:t>
            </a:r>
            <a:r>
              <a:rPr lang="pl-PL" sz="2800" b="1" dirty="0" smtClean="0">
                <a:solidFill>
                  <a:schemeClr val="tx2"/>
                </a:solidFill>
              </a:rPr>
              <a:t>KONKURENCJI</a:t>
            </a:r>
            <a:br>
              <a:rPr lang="pl-PL" sz="2800" b="1" dirty="0" smtClean="0">
                <a:solidFill>
                  <a:schemeClr val="tx2"/>
                </a:solidFill>
              </a:rPr>
            </a:br>
            <a:r>
              <a:rPr lang="pl-PL" sz="2800" b="1" dirty="0" smtClean="0">
                <a:solidFill>
                  <a:schemeClr val="tx2"/>
                </a:solidFill>
              </a:rPr>
              <a:t>PO USTANIU </a:t>
            </a:r>
            <a:r>
              <a:rPr lang="pl-PL" sz="2800" b="1" dirty="0">
                <a:solidFill>
                  <a:schemeClr val="tx2"/>
                </a:solidFill>
              </a:rPr>
              <a:t>STOSUNKU </a:t>
            </a:r>
            <a:r>
              <a:rPr lang="pl-PL" sz="2800" b="1" dirty="0" smtClean="0">
                <a:solidFill>
                  <a:schemeClr val="tx2"/>
                </a:solidFill>
              </a:rPr>
              <a:t>PRACY</a:t>
            </a:r>
          </a:p>
          <a:p>
            <a:pPr algn="ctr"/>
            <a:r>
              <a:rPr lang="pl-PL" sz="2800" b="1" dirty="0" smtClean="0">
                <a:solidFill>
                  <a:schemeClr val="tx2"/>
                </a:solidFill>
              </a:rPr>
              <a:t>- CO W NIEJ ZAWRZEĆ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94413" y="1772816"/>
            <a:ext cx="105851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l-PL" sz="2000" b="1" dirty="0" smtClean="0">
                <a:latin typeface="Arial Narrow" panose="020B0606020202030204" pitchFamily="34" charset="0"/>
              </a:rPr>
              <a:t>Sprecyzowanie zakresu zakazu prowadzenia działań konkurencyjnych wobec byłego pracodawcy </a:t>
            </a:r>
            <a:r>
              <a:rPr lang="pl-PL" sz="2000" dirty="0" smtClean="0">
                <a:latin typeface="Arial Narrow" panose="020B0606020202030204" pitchFamily="34" charset="0"/>
              </a:rPr>
              <a:t>- brak może skutkować nieważnością umowy (w zależności od okoliczności sprawy),</a:t>
            </a:r>
          </a:p>
          <a:p>
            <a:pPr marL="457200" indent="-457200" algn="just">
              <a:buFont typeface="+mj-lt"/>
              <a:buAutoNum type="arabicPeriod"/>
            </a:pPr>
            <a:endParaRPr lang="pl-PL" sz="2000" dirty="0" smtClean="0">
              <a:latin typeface="Arial Narrow" panose="020B0606020202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l-PL" sz="2000" b="1" dirty="0" smtClean="0">
                <a:latin typeface="Arial Narrow" panose="020B0606020202030204" pitchFamily="34" charset="0"/>
              </a:rPr>
              <a:t>Okres obowiązywania zakazu konkurencji </a:t>
            </a:r>
            <a:r>
              <a:rPr lang="pl-PL" sz="2000" dirty="0" smtClean="0">
                <a:latin typeface="Arial Narrow" panose="020B0606020202030204" pitchFamily="34" charset="0"/>
              </a:rPr>
              <a:t>– brak będzie skutkował nieważnością umowy,</a:t>
            </a:r>
          </a:p>
          <a:p>
            <a:pPr marL="457200" indent="-457200" algn="just">
              <a:buFont typeface="+mj-lt"/>
              <a:buAutoNum type="arabicPeriod"/>
            </a:pPr>
            <a:endParaRPr lang="pl-PL" sz="2000" dirty="0" smtClean="0">
              <a:latin typeface="Arial Narrow" panose="020B0606020202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l-PL" sz="2000" b="1" dirty="0" smtClean="0">
                <a:latin typeface="Arial Narrow" panose="020B0606020202030204" pitchFamily="34" charset="0"/>
              </a:rPr>
              <a:t>Wysokość odszkodowania należnego pracownikowi </a:t>
            </a:r>
            <a:r>
              <a:rPr lang="pl-PL" sz="2000" dirty="0" smtClean="0">
                <a:latin typeface="Arial Narrow" panose="020B0606020202030204" pitchFamily="34" charset="0"/>
              </a:rPr>
              <a:t>– brak będzie skutkował przyznaniem pracownikowi prawa do </a:t>
            </a:r>
            <a:r>
              <a:rPr lang="pl-PL" sz="2000" dirty="0">
                <a:latin typeface="Arial Narrow" panose="020B0606020202030204" pitchFamily="34" charset="0"/>
              </a:rPr>
              <a:t>odszkodowania </a:t>
            </a:r>
            <a:r>
              <a:rPr lang="pl-PL" sz="2000" dirty="0" smtClean="0">
                <a:latin typeface="Arial Narrow" panose="020B0606020202030204" pitchFamily="34" charset="0"/>
              </a:rPr>
              <a:t>w wysokości 25</a:t>
            </a:r>
            <a:r>
              <a:rPr lang="pl-PL" sz="2000" dirty="0">
                <a:latin typeface="Arial Narrow" panose="020B0606020202030204" pitchFamily="34" charset="0"/>
              </a:rPr>
              <a:t>% wynagrodzenia otrzymanego przez pracownika przed ustaniem stosunku pracy przez okres odpowiadający okresowi obowiązywania zakazu </a:t>
            </a:r>
            <a:r>
              <a:rPr lang="pl-PL" sz="2000" dirty="0" smtClean="0">
                <a:latin typeface="Arial Narrow" panose="020B0606020202030204" pitchFamily="34" charset="0"/>
              </a:rPr>
              <a:t>konkurencji (wyr. SN </a:t>
            </a:r>
            <a:r>
              <a:rPr lang="pl-PL" sz="2000" dirty="0">
                <a:latin typeface="Arial Narrow" panose="020B0606020202030204" pitchFamily="34" charset="0"/>
              </a:rPr>
              <a:t>z 22.7.2015 </a:t>
            </a:r>
            <a:r>
              <a:rPr lang="pl-PL" sz="2000" dirty="0" smtClean="0">
                <a:latin typeface="Arial Narrow" panose="020B0606020202030204" pitchFamily="34" charset="0"/>
              </a:rPr>
              <a:t>r., I </a:t>
            </a:r>
            <a:r>
              <a:rPr lang="pl-PL" sz="2000" dirty="0">
                <a:latin typeface="Arial Narrow" panose="020B0606020202030204" pitchFamily="34" charset="0"/>
              </a:rPr>
              <a:t>PK </a:t>
            </a:r>
            <a:r>
              <a:rPr lang="pl-PL" sz="2000" dirty="0" smtClean="0">
                <a:latin typeface="Arial Narrow" panose="020B0606020202030204" pitchFamily="34" charset="0"/>
              </a:rPr>
              <a:t>252/14: </a:t>
            </a:r>
            <a:r>
              <a:rPr lang="pl-PL" sz="2000" dirty="0">
                <a:latin typeface="Arial Narrow" panose="020B0606020202030204" pitchFamily="34" charset="0"/>
              </a:rPr>
              <a:t>Nieokreślenie odszkodowania albo określenie jego wysokości poniżej 25 % otrzymanego przez pracownika wynagrodzenia nie powoduje nieważności umowy (klauzuli konkurencyjnej), lecz w takim wypadku postanowienia umowy sprzeczne z art. 101[2] § 3 KP zostają zastąpione przez tę normę.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000" b="1" dirty="0" smtClean="0">
                <a:latin typeface="Arial Narrow" panose="020B0606020202030204" pitchFamily="34" charset="0"/>
              </a:rPr>
              <a:t>Klauzula dopuszczająca rozwiązanie umowy </a:t>
            </a:r>
            <a:r>
              <a:rPr lang="pl-PL" sz="2000" dirty="0" smtClean="0">
                <a:latin typeface="Arial Narrow" panose="020B0606020202030204" pitchFamily="34" charset="0"/>
              </a:rPr>
              <a:t>w </a:t>
            </a:r>
            <a:r>
              <a:rPr lang="pl-PL" sz="2000" dirty="0">
                <a:latin typeface="Arial Narrow" panose="020B0606020202030204" pitchFamily="34" charset="0"/>
              </a:rPr>
              <a:t>drodze </a:t>
            </a:r>
            <a:r>
              <a:rPr lang="pl-PL" sz="2000" dirty="0" smtClean="0">
                <a:latin typeface="Arial Narrow" panose="020B0606020202030204" pitchFamily="34" charset="0"/>
              </a:rPr>
              <a:t>wypowiedzenia, </a:t>
            </a:r>
            <a:r>
              <a:rPr lang="pl-PL" sz="2000" dirty="0">
                <a:latin typeface="Arial Narrow" panose="020B0606020202030204" pitchFamily="34" charset="0"/>
              </a:rPr>
              <a:t>skorzystania z umownego prawa odstąpienia od niej </a:t>
            </a:r>
            <a:r>
              <a:rPr lang="pl-PL" sz="2000" dirty="0" smtClean="0">
                <a:latin typeface="Arial Narrow" panose="020B0606020202030204" pitchFamily="34" charset="0"/>
              </a:rPr>
              <a:t>lub </a:t>
            </a:r>
            <a:r>
              <a:rPr lang="pl-PL" sz="2000" dirty="0">
                <a:latin typeface="Arial Narrow" panose="020B0606020202030204" pitchFamily="34" charset="0"/>
              </a:rPr>
              <a:t>spełnienia się warunku </a:t>
            </a:r>
            <a:r>
              <a:rPr lang="pl-PL" sz="2000" dirty="0" smtClean="0">
                <a:latin typeface="Arial Narrow" panose="020B0606020202030204" pitchFamily="34" charset="0"/>
              </a:rPr>
              <a:t>rozwiązującego – brak będzie skutkował niemożnością wcześniejszego rozwiązania umowy niż z upływem określonego okresu jej obowiązywania. Zawsze jednak umowa może zostać rozwiązana za porozumieniem stron.</a:t>
            </a:r>
          </a:p>
          <a:p>
            <a:pPr marL="457200" indent="-457200" algn="just">
              <a:buFont typeface="+mj-lt"/>
              <a:buAutoNum type="arabicPeriod"/>
            </a:pPr>
            <a:endParaRPr lang="pl-PL" sz="20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2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647728" y="26064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tx2"/>
                </a:solidFill>
              </a:rPr>
              <a:t>UMOWA O ZAKAZIE KONKURENCJI</a:t>
            </a:r>
          </a:p>
          <a:p>
            <a:pPr algn="ctr"/>
            <a:r>
              <a:rPr lang="pl-PL" sz="2800" b="1" dirty="0" smtClean="0">
                <a:solidFill>
                  <a:schemeClr val="tx2"/>
                </a:solidFill>
              </a:rPr>
              <a:t>- ZASTRZEŻENIE KARY UMOWNEJ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51072" y="1268802"/>
            <a:ext cx="1058517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arenR"/>
            </a:pPr>
            <a:r>
              <a:rPr lang="pl-PL" sz="2000" b="1" dirty="0" smtClean="0">
                <a:latin typeface="Arial Narrow" panose="020B0606020202030204" pitchFamily="34" charset="0"/>
              </a:rPr>
              <a:t>Kara umowna w umowie o zakazie konkurencji w czasie trwania stosunku pracy</a:t>
            </a:r>
            <a:r>
              <a:rPr lang="pl-PL" sz="2000" dirty="0" smtClean="0">
                <a:latin typeface="Arial Narrow" panose="020B0606020202030204" pitchFamily="34" charset="0"/>
              </a:rPr>
              <a:t/>
            </a:r>
            <a:br>
              <a:rPr lang="pl-PL" sz="2000" dirty="0" smtClean="0">
                <a:latin typeface="Arial Narrow" panose="020B0606020202030204" pitchFamily="34" charset="0"/>
              </a:rPr>
            </a:br>
            <a:r>
              <a:rPr lang="pl-PL" sz="2000" dirty="0" smtClean="0">
                <a:latin typeface="Arial Narrow" panose="020B0606020202030204" pitchFamily="34" charset="0"/>
              </a:rPr>
              <a:t>– zastrzeżenie jest niedopuszczalne jako sprzeczne z zasadami prawa pracy.</a:t>
            </a:r>
          </a:p>
          <a:p>
            <a:pPr marL="457200" indent="-457200" algn="just">
              <a:buAutoNum type="arabicParenR"/>
            </a:pPr>
            <a:endParaRPr lang="pl-PL" sz="2000" dirty="0" smtClean="0">
              <a:latin typeface="Arial Narrow" panose="020B0606020202030204" pitchFamily="34" charset="0"/>
            </a:endParaRPr>
          </a:p>
          <a:p>
            <a:pPr marL="457200" indent="-457200" algn="just">
              <a:buAutoNum type="arabicParenR"/>
            </a:pPr>
            <a:r>
              <a:rPr lang="pl-PL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Kara umowa w umowie o zakazie konkurencji po ustaniu stosunku pracy </a:t>
            </a:r>
            <a:r>
              <a:rPr lang="pl-PL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– dopuszczalność jej zastrzegania budziła wiele kontrowersji.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Aktualnie </a:t>
            </a:r>
            <a:r>
              <a:rPr lang="pl-PL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 orzecznictwie przeważa pogląd dopuszczający zastrzeganie kar umownych w umowie</a:t>
            </a:r>
            <a:br>
              <a:rPr lang="pl-PL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pl-PL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 zakazie konkurencji po ustaniu stosunku pracy </a:t>
            </a:r>
            <a:r>
              <a:rPr lang="pl-PL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(m.in. wyr. SN </a:t>
            </a:r>
            <a:r>
              <a:rPr lang="pl-PL" sz="2000" dirty="0">
                <a:solidFill>
                  <a:prstClr val="black"/>
                </a:solidFill>
                <a:latin typeface="Arial Narrow" panose="020B0606020202030204" pitchFamily="34" charset="0"/>
              </a:rPr>
              <a:t>z 10.10.2003 </a:t>
            </a:r>
            <a:r>
              <a:rPr lang="pl-PL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r., I </a:t>
            </a:r>
            <a:r>
              <a:rPr lang="pl-PL" sz="2000" dirty="0">
                <a:solidFill>
                  <a:prstClr val="black"/>
                </a:solidFill>
                <a:latin typeface="Arial Narrow" panose="020B0606020202030204" pitchFamily="34" charset="0"/>
              </a:rPr>
              <a:t>PK </a:t>
            </a:r>
            <a:r>
              <a:rPr lang="pl-PL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528/02</a:t>
            </a:r>
            <a:br>
              <a:rPr lang="pl-PL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pl-PL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 wyr SN z </a:t>
            </a:r>
            <a:r>
              <a:rPr lang="pl-PL" sz="2000" dirty="0">
                <a:solidFill>
                  <a:prstClr val="black"/>
                </a:solidFill>
                <a:latin typeface="Arial Narrow" panose="020B0606020202030204" pitchFamily="34" charset="0"/>
              </a:rPr>
              <a:t>5.4.2005 </a:t>
            </a:r>
            <a:r>
              <a:rPr lang="pl-PL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r., I </a:t>
            </a:r>
            <a:r>
              <a:rPr lang="pl-PL" sz="2000" dirty="0">
                <a:solidFill>
                  <a:prstClr val="black"/>
                </a:solidFill>
                <a:latin typeface="Arial Narrow" panose="020B0606020202030204" pitchFamily="34" charset="0"/>
              </a:rPr>
              <a:t>PK 196/04, OSNP 2005, Nr 22, poz. 354</a:t>
            </a:r>
            <a:r>
              <a:rPr lang="pl-PL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Były </a:t>
            </a:r>
            <a:r>
              <a:rPr lang="pl-PL" sz="2000" dirty="0">
                <a:solidFill>
                  <a:prstClr val="black"/>
                </a:solidFill>
                <a:latin typeface="Arial Narrow" panose="020B0606020202030204" pitchFamily="34" charset="0"/>
              </a:rPr>
              <a:t>pracownik może żądać zmniejszenia (miarkowania) kary umownej, jeżeli wykaże, </a:t>
            </a:r>
            <a:r>
              <a:rPr lang="pl-PL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że:</a:t>
            </a:r>
          </a:p>
          <a:p>
            <a:pPr marL="1371600" lvl="2" indent="-457200" algn="just">
              <a:buFont typeface="+mj-lt"/>
              <a:buAutoNum type="alphaLcPeriod"/>
            </a:pPr>
            <a:r>
              <a:rPr lang="pl-PL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pl-PL" sz="2000" dirty="0">
                <a:solidFill>
                  <a:prstClr val="black"/>
                </a:solidFill>
                <a:latin typeface="Arial Narrow" panose="020B0606020202030204" pitchFamily="34" charset="0"/>
              </a:rPr>
              <a:t>zobowiązanie powstrzymania się od działań konkurencyjnych zostało w znacznej części </a:t>
            </a:r>
            <a:r>
              <a:rPr lang="pl-PL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wykonane, </a:t>
            </a:r>
            <a:r>
              <a:rPr lang="pl-PL" sz="2000" dirty="0">
                <a:solidFill>
                  <a:prstClr val="black"/>
                </a:solidFill>
                <a:latin typeface="Arial Narrow" panose="020B0606020202030204" pitchFamily="34" charset="0"/>
              </a:rPr>
              <a:t>bądź </a:t>
            </a:r>
            <a:endParaRPr lang="pl-PL" sz="2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371600" lvl="2" indent="-457200" algn="just">
              <a:buFont typeface="+mj-lt"/>
              <a:buAutoNum type="alphaLcPeriod"/>
            </a:pPr>
            <a:r>
              <a:rPr lang="pl-PL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kara </a:t>
            </a:r>
            <a:r>
              <a:rPr lang="pl-PL" sz="2000" dirty="0">
                <a:solidFill>
                  <a:prstClr val="black"/>
                </a:solidFill>
                <a:latin typeface="Arial Narrow" panose="020B0606020202030204" pitchFamily="34" charset="0"/>
              </a:rPr>
              <a:t>jest rażąco wygórowana w stosunku do poniesionej przez pracodawcę szkody </a:t>
            </a:r>
            <a:endParaRPr lang="pl-PL" sz="2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2" algn="just"/>
            <a:r>
              <a:rPr lang="pl-PL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(wyr. SN </a:t>
            </a:r>
            <a:r>
              <a:rPr lang="pl-PL" sz="2000" dirty="0">
                <a:solidFill>
                  <a:prstClr val="black"/>
                </a:solidFill>
                <a:latin typeface="Arial Narrow" panose="020B0606020202030204" pitchFamily="34" charset="0"/>
              </a:rPr>
              <a:t>w cyt. wyr. z 7.6.2011 r</a:t>
            </a:r>
            <a:r>
              <a:rPr lang="pl-PL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., II </a:t>
            </a:r>
            <a:r>
              <a:rPr lang="pl-PL" sz="2000" dirty="0">
                <a:solidFill>
                  <a:prstClr val="black"/>
                </a:solidFill>
                <a:latin typeface="Arial Narrow" panose="020B0606020202030204" pitchFamily="34" charset="0"/>
              </a:rPr>
              <a:t>PK </a:t>
            </a:r>
            <a:r>
              <a:rPr lang="pl-PL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327/10).</a:t>
            </a:r>
          </a:p>
          <a:p>
            <a:pPr lvl="2" algn="just"/>
            <a:endParaRPr lang="pl-PL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buAutoNum type="arabicParenR"/>
            </a:pPr>
            <a:r>
              <a:rPr lang="pl-PL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Kara umowna w umowie cywilnoprawnej </a:t>
            </a:r>
            <a:r>
              <a:rPr lang="pl-PL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– zastrzeżenie jest dopuszczalne. Do klauzul o zakazie konkurencji zawartych w umowie cywilnoprawnej nie stosuje się przepisów KP.</a:t>
            </a:r>
            <a:endParaRPr lang="pl-PL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92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647728" y="26064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tx2"/>
                </a:solidFill>
              </a:rPr>
              <a:t>UMOWA O ZAKAZIE KONKURENCJI</a:t>
            </a:r>
          </a:p>
          <a:p>
            <a:pPr algn="ctr"/>
            <a:r>
              <a:rPr lang="pl-PL" sz="2800" b="1" dirty="0" smtClean="0">
                <a:solidFill>
                  <a:schemeClr val="tx2"/>
                </a:solidFill>
              </a:rPr>
              <a:t>- ZASTRZEŻENIE KARY UMOWNEJ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51072" y="1412776"/>
            <a:ext cx="1108954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WYPOWIEDZENIE</a:t>
            </a:r>
            <a:r>
              <a:rPr lang="pl-PL" sz="2000" b="1" dirty="0" smtClean="0">
                <a:latin typeface="Arial Narrow" panose="020B0606020202030204" pitchFamily="34" charset="0"/>
              </a:rPr>
              <a:t> a </a:t>
            </a: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ODSTĄPIENIE </a:t>
            </a:r>
            <a:r>
              <a:rPr lang="pl-PL" sz="2000" b="1" dirty="0" smtClean="0">
                <a:latin typeface="Arial Narrow" panose="020B0606020202030204" pitchFamily="34" charset="0"/>
              </a:rPr>
              <a:t>OD UMOWY O ZAKAZIE KONKURENCJI PO USTANIU STOSUNKU PRACY</a:t>
            </a:r>
          </a:p>
          <a:p>
            <a:pPr algn="ctr"/>
            <a:endParaRPr lang="pl-PL" sz="2000" b="1" dirty="0" smtClean="0">
              <a:latin typeface="Arial Narrow" panose="020B0606020202030204" pitchFamily="34" charset="0"/>
            </a:endParaRPr>
          </a:p>
          <a:p>
            <a:r>
              <a:rPr lang="pl-PL" sz="2000" b="1" u="sng" dirty="0" smtClean="0">
                <a:latin typeface="Arial Narrow" panose="020B0606020202030204" pitchFamily="34" charset="0"/>
              </a:rPr>
              <a:t>Orzecznictwo sądowe</a:t>
            </a:r>
            <a:r>
              <a:rPr lang="pl-PL" sz="2000" dirty="0" smtClean="0">
                <a:latin typeface="Arial Narrow" panose="020B0606020202030204" pitchFamily="34" charset="0"/>
              </a:rPr>
              <a:t>:</a:t>
            </a:r>
          </a:p>
          <a:p>
            <a:endParaRPr lang="pl-PL" sz="20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Arial Narrow" panose="020B0606020202030204" pitchFamily="34" charset="0"/>
              </a:rPr>
              <a:t>dopuściło wcześniejsze rozwiązanie umowy o zakazie konkurencji po ustaniu stosunku pracy w sytuacji, gdy strony umowy zastrzegły w niej możliwość </a:t>
            </a: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odstąpienia od umowy </a:t>
            </a:r>
            <a:r>
              <a:rPr lang="pl-PL" sz="2000" dirty="0" smtClean="0">
                <a:latin typeface="Arial Narrow" panose="020B0606020202030204" pitchFamily="34" charset="0"/>
              </a:rPr>
              <a:t>(np. wyrok SN z 10.02.2016 r., I PK 56/15, LEX nr 1992031 lub wyrok SN z 2.12.2011 r., III PK 26/11, LEX nr 1109358, w którym stwierdzono, że z odpowiedniego zastosowania art. 395 § 2 k.c. wynika, iż pracownik nie jest obowiązany do zwrotu otrzymanego od pracodawcy odszkodowania za powstrzymanie się od działań konkurencyjnych)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sz="20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Arial Narrow" panose="020B0606020202030204" pitchFamily="34" charset="0"/>
              </a:rPr>
              <a:t>lub </a:t>
            </a: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wypowiedzenia umowy </a:t>
            </a:r>
            <a:r>
              <a:rPr lang="pl-PL" sz="2000" dirty="0" smtClean="0">
                <a:latin typeface="Arial Narrow" panose="020B0606020202030204" pitchFamily="34" charset="0"/>
              </a:rPr>
              <a:t>(np. wyrok SN z 7.06.2011 r., II PK 322/10, LEX nr 1055023; wyrok SN z 12.11.2014 r., I PK 86/14, LEX nr 1573969) albo strony wprowadziły </a:t>
            </a:r>
            <a:r>
              <a:rPr lang="pl-PL" sz="2000" b="1" dirty="0" smtClean="0">
                <a:latin typeface="Arial Narrow" panose="020B0606020202030204" pitchFamily="34" charset="0"/>
              </a:rPr>
              <a:t>warunek rozwiązujący</a:t>
            </a:r>
            <a:r>
              <a:rPr lang="pl-PL" sz="2000" dirty="0" smtClean="0">
                <a:latin typeface="Arial Narrow" panose="020B0606020202030204" pitchFamily="34" charset="0"/>
              </a:rPr>
              <a:t> (wyrok z 2.09.2009 r., II PK 206/08, LEX nr 523529).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2484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711624" y="286517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tx2"/>
                </a:solidFill>
              </a:rPr>
              <a:t>CZĘŚĆ 2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67408" y="2276872"/>
            <a:ext cx="10585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FF0000"/>
                </a:solidFill>
                <a:latin typeface="Arial Narrow" panose="020B0606020202030204" pitchFamily="34" charset="0"/>
              </a:rPr>
              <a:t>Kontrola pracownika zgodnie z prawem, w tym nowe zasady dotyczące monitoringu.</a:t>
            </a:r>
          </a:p>
        </p:txBody>
      </p:sp>
    </p:spTree>
    <p:extLst>
      <p:ext uri="{BB962C8B-B14F-4D97-AF65-F5344CB8AC3E}">
        <p14:creationId xmlns:p14="http://schemas.microsoft.com/office/powerpoint/2010/main" val="16122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51384" y="1700808"/>
            <a:ext cx="1108923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100" b="1" dirty="0" smtClean="0">
                <a:latin typeface="Arial Narrow" panose="020B0606020202030204" pitchFamily="34" charset="0"/>
              </a:rPr>
              <a:t>Część 1: 	Zakaz </a:t>
            </a:r>
            <a:r>
              <a:rPr lang="pl-PL" sz="2100" b="1" dirty="0">
                <a:latin typeface="Arial Narrow" panose="020B0606020202030204" pitchFamily="34" charset="0"/>
              </a:rPr>
              <a:t>konkurencji w trakcie zatrudnienia oraz po jego </a:t>
            </a:r>
            <a:r>
              <a:rPr lang="pl-PL" sz="2100" b="1" dirty="0" smtClean="0">
                <a:latin typeface="Arial Narrow" panose="020B0606020202030204" pitchFamily="34" charset="0"/>
              </a:rPr>
              <a:t>ustaniu.</a:t>
            </a:r>
          </a:p>
          <a:p>
            <a:pPr algn="just"/>
            <a:endParaRPr lang="pl-PL" sz="2100" b="1" dirty="0" smtClean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Na czym polega zakaz konkurencji?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Kiedy i z kim zawierać umowę o zakazie konkurencji?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Jakie klauzule powinny się znaleźć w umowie?</a:t>
            </a:r>
            <a:endParaRPr lang="pl-PL" sz="21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endParaRPr lang="pl-PL" sz="21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l-PL" sz="21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Część 2:		</a:t>
            </a:r>
            <a:r>
              <a:rPr lang="pl-PL" sz="2100" b="1" dirty="0" smtClean="0">
                <a:latin typeface="Arial Narrow" panose="020B0606020202030204" pitchFamily="34" charset="0"/>
              </a:rPr>
              <a:t>Kontrola </a:t>
            </a:r>
            <a:r>
              <a:rPr lang="pl-PL" sz="2100" b="1" dirty="0">
                <a:latin typeface="Arial Narrow" panose="020B0606020202030204" pitchFamily="34" charset="0"/>
              </a:rPr>
              <a:t>pracownika zgodnie z prawem, w tym nowe zasady dotyczące </a:t>
            </a:r>
            <a:r>
              <a:rPr lang="pl-PL" sz="2100" b="1" dirty="0" smtClean="0">
                <a:latin typeface="Arial Narrow" panose="020B0606020202030204" pitchFamily="34" charset="0"/>
              </a:rPr>
              <a:t>monitoringu</a:t>
            </a:r>
            <a:r>
              <a:rPr lang="pl-PL" sz="21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endParaRPr lang="pl-PL" sz="21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Sposoby kontroli pracownika,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Monitoring wizyjny oraz inne rodzaje monitoringu,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Wprowadzenie monitoringu zgodnie z prawem i wykorzystanie nagrania z monitoringu.</a:t>
            </a:r>
            <a:endParaRPr lang="pl-PL" sz="21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Obraz 6" descr="partnerstw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5" y="5951934"/>
            <a:ext cx="29241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3647728" y="26064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1F497D"/>
                </a:solidFill>
              </a:rPr>
              <a:t>PROGRAM </a:t>
            </a:r>
            <a:endParaRPr lang="pl-PL" sz="36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09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847528" y="396318"/>
            <a:ext cx="7128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l-PL" sz="1600" dirty="0"/>
          </a:p>
          <a:p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2919986" y="13020"/>
            <a:ext cx="7627426" cy="1340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endParaRPr lang="pl-PL" sz="1800" b="1" dirty="0">
              <a:solidFill>
                <a:srgbClr val="151D6D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ytuł 4"/>
          <p:cNvSpPr txBox="1">
            <a:spLocks/>
          </p:cNvSpPr>
          <p:nvPr/>
        </p:nvSpPr>
        <p:spPr>
          <a:xfrm>
            <a:off x="4871864" y="2417266"/>
            <a:ext cx="3888432" cy="151579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smtClean="0">
                <a:solidFill>
                  <a:srgbClr val="FF0000"/>
                </a:solidFill>
                <a:latin typeface="Calibri Light" panose="020F0302020204030204" pitchFamily="34" charset="0"/>
              </a:rPr>
              <a:t>SPOSOBY KONTROLI PRACOWNIKÓW</a:t>
            </a:r>
            <a:endParaRPr lang="pl-PL" sz="2400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1271464" y="1484784"/>
            <a:ext cx="2736304" cy="12961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Kontrola służbowej poczty elektronicznej </a:t>
            </a:r>
            <a:endParaRPr lang="pl-PL" b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4871864" y="633998"/>
            <a:ext cx="2736304" cy="12961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Monitoring wizyjny </a:t>
            </a:r>
            <a:endParaRPr lang="pl-PL" b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8760296" y="833436"/>
            <a:ext cx="2736304" cy="12961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Monitoring dźwięku</a:t>
            </a:r>
            <a:endParaRPr lang="pl-PL" b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1199456" y="3126640"/>
            <a:ext cx="2736304" cy="12961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Monitoring rozmów telefonicznych </a:t>
            </a:r>
            <a:endParaRPr lang="pl-PL" b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9180213" y="2924944"/>
            <a:ext cx="2736304" cy="12961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Kontrola przeglądanych stron internetowych</a:t>
            </a:r>
            <a:endParaRPr lang="pl-PL" b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983432" y="4744131"/>
            <a:ext cx="3168352" cy="12961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Rejestracja tras przejazdu samochodu służbowego udostępnionego pracownikowi </a:t>
            </a:r>
            <a:endParaRPr lang="pl-PL" b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8444437" y="4767444"/>
            <a:ext cx="3312368" cy="12961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Rejestracja czasu poświęconego na realizację innych czynności niż powierzone zadania służbowe</a:t>
            </a:r>
            <a:endParaRPr lang="pl-PL" b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4871864" y="4811478"/>
            <a:ext cx="2736304" cy="12961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Kontrola osobista, w tym skanowanie ciała i przedmiotów osobistych pracownika </a:t>
            </a:r>
            <a:endParaRPr lang="pl-PL" b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15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51384" y="1700808"/>
            <a:ext cx="1108923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Regulacja prawna monitoringu została wprowadzona do Kodeksu </a:t>
            </a:r>
            <a:r>
              <a:rPr lang="pl-PL" sz="2100" dirty="0">
                <a:solidFill>
                  <a:prstClr val="black"/>
                </a:solidFill>
                <a:latin typeface="Arial Narrow" panose="020B0606020202030204" pitchFamily="34" charset="0"/>
              </a:rPr>
              <a:t>pracy </a:t>
            </a:r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nowelizacją z dnia 10 maja 2018 </a:t>
            </a:r>
            <a:r>
              <a:rPr lang="pl-PL" sz="2100" dirty="0">
                <a:solidFill>
                  <a:prstClr val="black"/>
                </a:solidFill>
                <a:latin typeface="Arial Narrow" panose="020B0606020202030204" pitchFamily="34" charset="0"/>
              </a:rPr>
              <a:t>r</a:t>
            </a:r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., </a:t>
            </a:r>
            <a:r>
              <a:rPr lang="pl-PL" sz="2100" dirty="0">
                <a:solidFill>
                  <a:prstClr val="black"/>
                </a:solidFill>
                <a:latin typeface="Arial Narrow" panose="020B0606020202030204" pitchFamily="34" charset="0"/>
              </a:rPr>
              <a:t>która </a:t>
            </a:r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weszła w </a:t>
            </a:r>
            <a:r>
              <a:rPr lang="pl-PL" sz="2100" dirty="0">
                <a:solidFill>
                  <a:prstClr val="black"/>
                </a:solidFill>
                <a:latin typeface="Arial Narrow" panose="020B0606020202030204" pitchFamily="34" charset="0"/>
              </a:rPr>
              <a:t>życie </a:t>
            </a:r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w dniu </a:t>
            </a:r>
            <a:r>
              <a:rPr lang="pl-PL" sz="21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25 maja 2018 </a:t>
            </a:r>
            <a:r>
              <a:rPr lang="pl-PL" sz="2100" b="1" dirty="0">
                <a:solidFill>
                  <a:prstClr val="black"/>
                </a:solidFill>
                <a:latin typeface="Arial Narrow" panose="020B0606020202030204" pitchFamily="34" charset="0"/>
              </a:rPr>
              <a:t>r</a:t>
            </a:r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endParaRPr lang="pl-PL" sz="21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Przed tą datą brak było wyraźnej podstawy prawnej stosowania monitoringu w miejscu pracy. Dopuszczalność</a:t>
            </a:r>
            <a:b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 warunki jego stosowania określało orzecznictwo i dorobek doktryny.</a:t>
            </a:r>
          </a:p>
          <a:p>
            <a:pPr algn="just"/>
            <a:endParaRPr lang="pl-PL" sz="21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Aktualnie Kodeks pracy wprost wskazuje dwa rodzaje monitoringu: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1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monitoring wizyjny </a:t>
            </a:r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pl-PL" sz="2100" dirty="0">
                <a:solidFill>
                  <a:prstClr val="black"/>
                </a:solidFill>
                <a:latin typeface="Arial Narrow" panose="020B0606020202030204" pitchFamily="34" charset="0"/>
              </a:rPr>
              <a:t>art.. </a:t>
            </a:r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22</a:t>
            </a:r>
            <a:r>
              <a:rPr lang="pl-PL" sz="2100" baseline="30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 </a:t>
            </a:r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KP)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1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kontrola poczty elektronicznej </a:t>
            </a:r>
            <a:r>
              <a:rPr lang="pl-PL" sz="2100" dirty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art. 22</a:t>
            </a:r>
            <a:r>
              <a:rPr lang="pl-PL" sz="2100" baseline="30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 </a:t>
            </a:r>
            <a:r>
              <a:rPr lang="pl-PL" sz="2100" dirty="0">
                <a:solidFill>
                  <a:prstClr val="black"/>
                </a:solidFill>
                <a:latin typeface="Arial Narrow" panose="020B0606020202030204" pitchFamily="34" charset="0"/>
              </a:rPr>
              <a:t>KP)</a:t>
            </a:r>
            <a:endParaRPr lang="pl-PL" sz="21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endParaRPr lang="pl-PL" sz="21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3) a ponadto wskazuje na dopuszczalność stosowania również </a:t>
            </a:r>
            <a:r>
              <a:rPr lang="pl-PL" sz="21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innych form monitoringu </a:t>
            </a:r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(art</a:t>
            </a:r>
            <a:r>
              <a:rPr lang="pl-PL" sz="2100" dirty="0">
                <a:solidFill>
                  <a:prstClr val="black"/>
                </a:solidFill>
                <a:latin typeface="Arial Narrow" panose="020B0606020202030204" pitchFamily="34" charset="0"/>
              </a:rPr>
              <a:t>. 22</a:t>
            </a:r>
            <a:r>
              <a:rPr lang="pl-PL" sz="210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3  </a:t>
            </a:r>
            <a:r>
              <a:rPr lang="pl-PL" sz="2100" dirty="0" smtClean="0">
                <a:latin typeface="Arial Narrow" panose="020B0606020202030204" pitchFamily="34" charset="0"/>
              </a:rPr>
              <a:t>§ 4 KP)</a:t>
            </a:r>
            <a:endParaRPr lang="pl-PL" sz="21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endParaRPr lang="pl-PL" sz="21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Przepisy </a:t>
            </a:r>
            <a:r>
              <a:rPr lang="pl-PL" sz="2100" dirty="0">
                <a:solidFill>
                  <a:prstClr val="black"/>
                </a:solidFill>
                <a:latin typeface="Arial Narrow" panose="020B0606020202030204" pitchFamily="34" charset="0"/>
              </a:rPr>
              <a:t>art</a:t>
            </a:r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 </a:t>
            </a:r>
            <a:r>
              <a:rPr lang="pl-PL" sz="2100" dirty="0">
                <a:solidFill>
                  <a:prstClr val="black"/>
                </a:solidFill>
                <a:latin typeface="Arial Narrow" panose="020B0606020202030204" pitchFamily="34" charset="0"/>
              </a:rPr>
              <a:t>22</a:t>
            </a:r>
            <a:r>
              <a:rPr lang="pl-PL" sz="210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3 </a:t>
            </a:r>
            <a:r>
              <a:rPr lang="pl-PL" sz="2100" dirty="0">
                <a:solidFill>
                  <a:prstClr val="black"/>
                </a:solidFill>
                <a:latin typeface="Arial Narrow" panose="020B0606020202030204" pitchFamily="34" charset="0"/>
              </a:rPr>
              <a:t>KP </a:t>
            </a:r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§ </a:t>
            </a:r>
            <a:r>
              <a:rPr lang="pl-PL" sz="2100" dirty="0">
                <a:solidFill>
                  <a:prstClr val="black"/>
                </a:solidFill>
                <a:latin typeface="Arial Narrow" panose="020B0606020202030204" pitchFamily="34" charset="0"/>
              </a:rPr>
              <a:t>1-3 </a:t>
            </a:r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(dot. monitoringu poczty elektronicznej) stosuje </a:t>
            </a:r>
            <a:r>
              <a:rPr lang="pl-PL" sz="2100" dirty="0">
                <a:solidFill>
                  <a:prstClr val="black"/>
                </a:solidFill>
                <a:latin typeface="Arial Narrow" panose="020B0606020202030204" pitchFamily="34" charset="0"/>
              </a:rPr>
              <a:t>się odpowiednio do innych form </a:t>
            </a:r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monitoringu, nieuregulowanych w KP.</a:t>
            </a:r>
            <a:endParaRPr lang="pl-PL" sz="21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647728" y="26064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1F497D"/>
                </a:solidFill>
              </a:rPr>
              <a:t>REGULACJA PRAWNA STOSOWANIA MONITORINGU W KODEKSIE PRACY</a:t>
            </a:r>
            <a:endParaRPr lang="pl-PL" sz="28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17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07368" y="1214755"/>
            <a:ext cx="112332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100" b="1" i="1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100" dirty="0" smtClean="0">
                <a:latin typeface="Arial Narrow" panose="020B0606020202030204" pitchFamily="34" charset="0"/>
              </a:rPr>
              <a:t>Monitoring wizyjny wiąże się z przetwarzaniem wizerunku osób znajdujących się w polu widzenia kamery.</a:t>
            </a:r>
          </a:p>
          <a:p>
            <a:pPr algn="just"/>
            <a:endParaRPr lang="pl-PL" sz="21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l-PL" sz="21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Art. 22</a:t>
            </a:r>
            <a:r>
              <a:rPr lang="pl-PL" sz="2100" b="1" baseline="30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 </a:t>
            </a:r>
            <a:r>
              <a:rPr lang="pl-PL" sz="2100" b="1" dirty="0">
                <a:solidFill>
                  <a:prstClr val="black"/>
                </a:solidFill>
                <a:latin typeface="Arial Narrow" panose="020B0606020202030204" pitchFamily="34" charset="0"/>
              </a:rPr>
              <a:t>KP</a:t>
            </a:r>
            <a:endParaRPr lang="pl-PL" sz="2100" b="1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100" b="1" dirty="0" smtClean="0">
                <a:latin typeface="Arial Narrow" panose="020B0606020202030204" pitchFamily="34" charset="0"/>
              </a:rPr>
              <a:t>§ </a:t>
            </a:r>
            <a:r>
              <a:rPr lang="pl-PL" sz="2100" b="1" dirty="0">
                <a:latin typeface="Arial Narrow" panose="020B0606020202030204" pitchFamily="34" charset="0"/>
              </a:rPr>
              <a:t>1</a:t>
            </a:r>
            <a:r>
              <a:rPr lang="pl-PL" sz="2100" dirty="0">
                <a:latin typeface="Arial Narrow" panose="020B0606020202030204" pitchFamily="34" charset="0"/>
              </a:rPr>
              <a:t>. </a:t>
            </a:r>
            <a:r>
              <a:rPr lang="pl-PL" sz="2100" i="1" dirty="0">
                <a:latin typeface="Arial Narrow" panose="020B0606020202030204" pitchFamily="34" charset="0"/>
              </a:rPr>
              <a:t>Jeżeli jest to </a:t>
            </a:r>
            <a:r>
              <a:rPr lang="pl-PL" sz="2100" b="1" i="1" u="sng" dirty="0">
                <a:latin typeface="Arial Narrow" panose="020B0606020202030204" pitchFamily="34" charset="0"/>
              </a:rPr>
              <a:t>niezbędne</a:t>
            </a:r>
            <a:r>
              <a:rPr lang="pl-PL" sz="2100" i="1" dirty="0">
                <a:latin typeface="Arial Narrow" panose="020B0606020202030204" pitchFamily="34" charset="0"/>
              </a:rPr>
              <a:t> do zapewnienia bezpieczeństwa pracowników lub ochrony mienia lub kontroli produkcji lub zachowania w tajemnicy informacji, których ujawnienie mogłoby narazić pracodawcę na szkodę, pracodawca może wprowadzić szczególny nadzór nad terenem zakładu pracy lub terenem wokół zakładu pracy w postaci środków technicznych umożliwiających rejestrację obrazu (monitoring). </a:t>
            </a:r>
            <a:endParaRPr lang="pl-PL" sz="2100" i="1" dirty="0" smtClean="0">
              <a:latin typeface="Arial Narrow" panose="020B0606020202030204" pitchFamily="34" charset="0"/>
            </a:endParaRPr>
          </a:p>
          <a:p>
            <a:pPr algn="just"/>
            <a:endParaRPr lang="pl-PL" sz="2100" i="1" dirty="0">
              <a:latin typeface="Arial Narrow" panose="020B0606020202030204" pitchFamily="34" charset="0"/>
            </a:endParaRPr>
          </a:p>
          <a:p>
            <a:pPr algn="just"/>
            <a:r>
              <a:rPr lang="pl-PL" sz="2100" dirty="0" smtClean="0">
                <a:latin typeface="Arial Narrow" panose="020B0606020202030204" pitchFamily="34" charset="0"/>
              </a:rPr>
              <a:t>Wymóg niezbędności oznacza, że dla wprowadzenia monitoringu nie będzie wystarczające wykazanie jego użyteczności lub przydatności.</a:t>
            </a:r>
          </a:p>
          <a:p>
            <a:pPr algn="just"/>
            <a:endParaRPr lang="pl-PL" sz="2100" i="1" dirty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100" dirty="0">
              <a:latin typeface="Arial Narrow" panose="020B0606020202030204" pitchFamily="34" charset="0"/>
            </a:endParaRPr>
          </a:p>
          <a:p>
            <a:pPr algn="just"/>
            <a:r>
              <a:rPr lang="pl-PL" sz="2100" b="1" dirty="0">
                <a:latin typeface="Arial Narrow" panose="020B0606020202030204" pitchFamily="34" charset="0"/>
              </a:rPr>
              <a:t>§ 1</a:t>
            </a:r>
            <a:r>
              <a:rPr lang="pl-PL" sz="2100" b="1" baseline="30000" dirty="0">
                <a:latin typeface="Arial Narrow" panose="020B0606020202030204" pitchFamily="34" charset="0"/>
              </a:rPr>
              <a:t>1</a:t>
            </a:r>
            <a:r>
              <a:rPr lang="pl-PL" sz="2100" dirty="0">
                <a:latin typeface="Arial Narrow" panose="020B0606020202030204" pitchFamily="34" charset="0"/>
              </a:rPr>
              <a:t>. Monitoring nie obejmuje pomieszczeń udostępnianych zakładowej organizacji związkowej.</a:t>
            </a:r>
            <a:endParaRPr lang="pl-PL" sz="2100" dirty="0" smtClean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100" dirty="0" smtClean="0">
              <a:latin typeface="Arial Narrow" panose="020B0606020202030204" pitchFamily="34" charset="0"/>
            </a:endParaRPr>
          </a:p>
          <a:p>
            <a:pPr algn="just"/>
            <a:endParaRPr lang="pl-PL" sz="2100" dirty="0">
              <a:latin typeface="Arial Narrow" panose="020B0606020202030204" pitchFamily="34" charset="0"/>
            </a:endParaRPr>
          </a:p>
          <a:p>
            <a:pPr algn="just"/>
            <a:endParaRPr lang="pl-PL" sz="2100" dirty="0">
              <a:latin typeface="Arial Narrow" panose="020B060602020203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647728" y="26064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b="1" dirty="0" smtClean="0">
                <a:solidFill>
                  <a:srgbClr val="1F497D"/>
                </a:solidFill>
              </a:rPr>
              <a:t>MONITORING WIZYJNY - CELE</a:t>
            </a:r>
            <a:endParaRPr lang="pl-P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78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02208" y="1484784"/>
            <a:ext cx="1166529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Zapewnienie </a:t>
            </a:r>
            <a:r>
              <a:rPr lang="pl-PL" sz="2100" dirty="0">
                <a:solidFill>
                  <a:prstClr val="black"/>
                </a:solidFill>
                <a:latin typeface="Arial Narrow" panose="020B0606020202030204" pitchFamily="34" charset="0"/>
              </a:rPr>
              <a:t>bezpieczeństwa pracowników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l-PL" sz="2100" dirty="0">
                <a:solidFill>
                  <a:prstClr val="black"/>
                </a:solidFill>
                <a:latin typeface="Arial Narrow" panose="020B0606020202030204" pitchFamily="34" charset="0"/>
              </a:rPr>
              <a:t>Ochrona mienia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l-PL" sz="2100" dirty="0">
                <a:solidFill>
                  <a:prstClr val="black"/>
                </a:solidFill>
                <a:latin typeface="Arial Narrow" panose="020B0606020202030204" pitchFamily="34" charset="0"/>
              </a:rPr>
              <a:t>Kontrola produkcji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l-PL" sz="2100" dirty="0">
                <a:solidFill>
                  <a:prstClr val="black"/>
                </a:solidFill>
                <a:latin typeface="Arial Narrow" panose="020B0606020202030204" pitchFamily="34" charset="0"/>
              </a:rPr>
              <a:t>Zachowanie w tajemnicy informacji, których ujawnienie mogłoby narazić pracodawcę na szkodę</a:t>
            </a:r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</a:t>
            </a:r>
          </a:p>
          <a:p>
            <a:pPr lvl="0" algn="just"/>
            <a:endParaRPr lang="pl-PL" sz="21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 algn="just"/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  <a:sym typeface="Symbol"/>
              </a:rPr>
              <a:t>	katalog zamknięty</a:t>
            </a:r>
            <a:endParaRPr lang="pl-PL" sz="21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 algn="just"/>
            <a:endParaRPr lang="pl-PL" sz="21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 algn="just"/>
            <a:endParaRPr lang="pl-PL" sz="21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 algn="just"/>
            <a:r>
              <a:rPr lang="pl-PL" sz="2100" dirty="0">
                <a:solidFill>
                  <a:prstClr val="black"/>
                </a:solidFill>
                <a:latin typeface="Arial Narrow" panose="020B0606020202030204" pitchFamily="34" charset="0"/>
              </a:rPr>
              <a:t>Dopuszczalna jest tylko rejestracja obrazu, bez utrwalenia jakichkolwiek postaci dźwięku towarzyszących temu obrazowi.</a:t>
            </a:r>
          </a:p>
          <a:p>
            <a:pPr algn="just"/>
            <a:endParaRPr lang="pl-PL" sz="2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634653" y="26064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b="1" dirty="0">
                <a:solidFill>
                  <a:srgbClr val="1F497D"/>
                </a:solidFill>
              </a:rPr>
              <a:t>MONITORING WIZYJNY - CELE</a:t>
            </a:r>
            <a:endParaRPr lang="pl-P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07368" y="1799623"/>
            <a:ext cx="116652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b="1" dirty="0">
                <a:latin typeface="Arial Narrow" panose="020B0606020202030204" pitchFamily="34" charset="0"/>
              </a:rPr>
              <a:t>§ </a:t>
            </a:r>
            <a:r>
              <a:rPr lang="pl-PL" sz="2400" b="1" dirty="0" smtClean="0">
                <a:latin typeface="Arial Narrow" panose="020B0606020202030204" pitchFamily="34" charset="0"/>
              </a:rPr>
              <a:t>2. </a:t>
            </a:r>
          </a:p>
          <a:p>
            <a:pPr lvl="0" algn="just"/>
            <a:r>
              <a:rPr lang="pl-PL" sz="2400" dirty="0" smtClean="0">
                <a:latin typeface="Arial Narrow" panose="020B0606020202030204" pitchFamily="34" charset="0"/>
              </a:rPr>
              <a:t/>
            </a:r>
            <a:br>
              <a:rPr lang="pl-PL" sz="2400" dirty="0" smtClean="0">
                <a:latin typeface="Arial Narrow" panose="020B0606020202030204" pitchFamily="34" charset="0"/>
              </a:rPr>
            </a:br>
            <a:r>
              <a:rPr lang="pl-PL" sz="2400" dirty="0" smtClean="0">
                <a:latin typeface="Arial Narrow" panose="020B0606020202030204" pitchFamily="34" charset="0"/>
              </a:rPr>
              <a:t>Monitoring nie obejmuje pomieszczeń sanitarnych, szatni, stołówek oraz palarni </a:t>
            </a:r>
            <a:r>
              <a:rPr lang="pl-PL" sz="2400" strike="sngStrike" dirty="0" smtClean="0">
                <a:latin typeface="Arial Narrow" panose="020B0606020202030204" pitchFamily="34" charset="0"/>
              </a:rPr>
              <a:t>lub pomieszczeń udostępnianych zakładowej organizacji związkowej</a:t>
            </a:r>
            <a:r>
              <a:rPr lang="pl-PL" sz="2400" dirty="0" smtClean="0">
                <a:latin typeface="Arial Narrow" panose="020B0606020202030204" pitchFamily="34" charset="0"/>
              </a:rPr>
              <a:t>, chyba że stosowanie monitoringu w tych pomieszczeniach jest niezbędne do realizacji celu określonego w § 1 i nie naruszy to godności oraz innych dóbr osobistych pracownika, </a:t>
            </a:r>
            <a:r>
              <a:rPr lang="pl-PL" sz="2400" strike="sngStrike" dirty="0" smtClean="0">
                <a:latin typeface="Arial Narrow" panose="020B0606020202030204" pitchFamily="34" charset="0"/>
              </a:rPr>
              <a:t>a także zasady wolności i niezależności związków zawodowyc</a:t>
            </a:r>
            <a:r>
              <a:rPr lang="pl-PL" sz="2400" dirty="0" smtClean="0">
                <a:latin typeface="Arial Narrow" panose="020B0606020202030204" pitchFamily="34" charset="0"/>
              </a:rPr>
              <a:t>h, </a:t>
            </a:r>
            <a:br>
              <a:rPr lang="pl-PL" sz="2400" dirty="0" smtClean="0">
                <a:latin typeface="Arial Narrow" panose="020B0606020202030204" pitchFamily="34" charset="0"/>
              </a:rPr>
            </a:br>
            <a:r>
              <a:rPr lang="pl-PL" sz="2400" dirty="0" smtClean="0">
                <a:latin typeface="Arial Narrow" panose="020B0606020202030204" pitchFamily="34" charset="0"/>
              </a:rPr>
              <a:t>w szczególności poprzez zastosowanie technik uniemożliwiających rozpoznanie przebywających w tych pomieszczeniach osób. </a:t>
            </a:r>
            <a:r>
              <a:rPr lang="pl-PL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Monitoring pomieszczeń sanitarnych wymaga uzyskania uprzedniej zgody zakładowej organizacji związkowej, a jeżeli u pracodawcy nie działa zakładowa organizacja związkowa - uprzedniej zgody przedstawicieli pracowników wybranych w trybie przyjętym u danego pracodawcy.</a:t>
            </a:r>
            <a:endParaRPr lang="pl-PL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156616" y="236518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b="1" dirty="0">
                <a:solidFill>
                  <a:srgbClr val="1F497D"/>
                </a:solidFill>
              </a:rPr>
              <a:t>MONITORING WIZYJNY </a:t>
            </a:r>
            <a:r>
              <a:rPr lang="pl-PL" sz="2800" b="1" dirty="0" smtClean="0">
                <a:solidFill>
                  <a:srgbClr val="1F497D"/>
                </a:solidFill>
              </a:rPr>
              <a:t>– POMIESZCZENIA OBJĘTE ZAKAZEM MONITORINGU – </a:t>
            </a:r>
            <a:r>
              <a:rPr lang="pl-PL" sz="2800" b="1" dirty="0" smtClean="0">
                <a:solidFill>
                  <a:srgbClr val="FF0000"/>
                </a:solidFill>
              </a:rPr>
              <a:t>brzmienie aktualne </a:t>
            </a:r>
          </a:p>
          <a:p>
            <a:pPr lvl="0" algn="ctr"/>
            <a:r>
              <a:rPr lang="pl-PL" sz="2800" b="1" dirty="0" smtClean="0">
                <a:solidFill>
                  <a:srgbClr val="FF0000"/>
                </a:solidFill>
              </a:rPr>
              <a:t>(od maja 2019 r.)</a:t>
            </a:r>
            <a:endParaRPr lang="pl-P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4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Obraz 6" descr="partnerstw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5" y="5933428"/>
            <a:ext cx="29241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513082" y="1628800"/>
            <a:ext cx="1086147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100" b="1" i="1" dirty="0" smtClean="0">
                <a:latin typeface="Arial Narrow" panose="020B0606020202030204" pitchFamily="34" charset="0"/>
              </a:rPr>
              <a:t>§ </a:t>
            </a:r>
            <a:r>
              <a:rPr lang="pl-PL" sz="2100" b="1" i="1" dirty="0">
                <a:latin typeface="Arial Narrow" panose="020B0606020202030204" pitchFamily="34" charset="0"/>
              </a:rPr>
              <a:t>3. </a:t>
            </a:r>
            <a:r>
              <a:rPr lang="pl-PL" sz="2100" i="1" dirty="0">
                <a:latin typeface="Arial Narrow" panose="020B0606020202030204" pitchFamily="34" charset="0"/>
              </a:rPr>
              <a:t>Nagrania obrazu pracodawca przetwarza </a:t>
            </a:r>
            <a:r>
              <a:rPr lang="pl-PL" sz="2100" b="1" i="1" u="sng" dirty="0">
                <a:latin typeface="Arial Narrow" panose="020B0606020202030204" pitchFamily="34" charset="0"/>
              </a:rPr>
              <a:t>wyłącznie do celów, dla których zostały </a:t>
            </a:r>
            <a:r>
              <a:rPr lang="pl-PL" sz="2100" b="1" i="1" u="sng" dirty="0" smtClean="0">
                <a:latin typeface="Arial Narrow" panose="020B0606020202030204" pitchFamily="34" charset="0"/>
              </a:rPr>
              <a:t>zebrane</a:t>
            </a:r>
            <a:r>
              <a:rPr lang="pl-PL" sz="2100" i="1" dirty="0" smtClean="0">
                <a:latin typeface="Arial Narrow" panose="020B0606020202030204" pitchFamily="34" charset="0"/>
              </a:rPr>
              <a:t>,</a:t>
            </a:r>
            <a:br>
              <a:rPr lang="pl-PL" sz="2100" i="1" dirty="0" smtClean="0">
                <a:latin typeface="Arial Narrow" panose="020B0606020202030204" pitchFamily="34" charset="0"/>
              </a:rPr>
            </a:br>
            <a:r>
              <a:rPr lang="pl-PL" sz="2100" i="1" dirty="0" smtClean="0">
                <a:latin typeface="Arial Narrow" panose="020B0606020202030204" pitchFamily="34" charset="0"/>
              </a:rPr>
              <a:t>i </a:t>
            </a:r>
            <a:r>
              <a:rPr lang="pl-PL" sz="2100" i="1" dirty="0">
                <a:latin typeface="Arial Narrow" panose="020B0606020202030204" pitchFamily="34" charset="0"/>
              </a:rPr>
              <a:t>przechowuje przez okres </a:t>
            </a:r>
            <a:r>
              <a:rPr lang="pl-PL" sz="2100" b="1" i="1" u="sng" dirty="0">
                <a:latin typeface="Arial Narrow" panose="020B0606020202030204" pitchFamily="34" charset="0"/>
              </a:rPr>
              <a:t>nieprzekraczający 3 miesięcy</a:t>
            </a:r>
            <a:r>
              <a:rPr lang="pl-PL" sz="2100" i="1" dirty="0">
                <a:latin typeface="Arial Narrow" panose="020B0606020202030204" pitchFamily="34" charset="0"/>
              </a:rPr>
              <a:t> od dnia nagrania. </a:t>
            </a:r>
            <a:endParaRPr lang="pl-PL" sz="2100" i="1" dirty="0" smtClean="0">
              <a:latin typeface="Arial Narrow" panose="020B0606020202030204" pitchFamily="34" charset="0"/>
            </a:endParaRPr>
          </a:p>
          <a:p>
            <a:pPr algn="just"/>
            <a:endParaRPr lang="pl-PL" sz="2100" i="1" dirty="0">
              <a:latin typeface="Arial Narrow" panose="020B0606020202030204" pitchFamily="34" charset="0"/>
            </a:endParaRPr>
          </a:p>
          <a:p>
            <a:pPr algn="just"/>
            <a:r>
              <a:rPr lang="pl-PL" sz="2100" b="1" i="1" dirty="0">
                <a:latin typeface="Arial Narrow" panose="020B0606020202030204" pitchFamily="34" charset="0"/>
              </a:rPr>
              <a:t>§ 4. </a:t>
            </a:r>
            <a:r>
              <a:rPr lang="pl-PL" sz="2100" i="1" dirty="0">
                <a:latin typeface="Arial Narrow" panose="020B0606020202030204" pitchFamily="34" charset="0"/>
              </a:rPr>
              <a:t>W przypadku, w którym nagrania obrazu stanowią dowód w postępowaniu prowadzonym na podstawie prawa lub pracodawca powziął wiadomość, iż mogą one stanowić dowód w postępowaniu, termin określony w § 3 ulega przedłużeniu </a:t>
            </a:r>
            <a:r>
              <a:rPr lang="pl-PL" sz="2100" b="1" i="1" u="sng" dirty="0">
                <a:latin typeface="Arial Narrow" panose="020B0606020202030204" pitchFamily="34" charset="0"/>
              </a:rPr>
              <a:t>do czasu prawomocnego zakończenia postępowania</a:t>
            </a:r>
            <a:r>
              <a:rPr lang="pl-PL" sz="2100" i="1" dirty="0">
                <a:latin typeface="Arial Narrow" panose="020B0606020202030204" pitchFamily="34" charset="0"/>
              </a:rPr>
              <a:t>. </a:t>
            </a:r>
            <a:endParaRPr lang="pl-PL" sz="2100" i="1" dirty="0" smtClean="0">
              <a:latin typeface="Arial Narrow" panose="020B0606020202030204" pitchFamily="34" charset="0"/>
            </a:endParaRPr>
          </a:p>
          <a:p>
            <a:pPr algn="just"/>
            <a:endParaRPr lang="pl-PL" sz="2100" i="1" dirty="0">
              <a:latin typeface="Arial Narrow" panose="020B0606020202030204" pitchFamily="34" charset="0"/>
            </a:endParaRPr>
          </a:p>
          <a:p>
            <a:pPr algn="just"/>
            <a:r>
              <a:rPr lang="pl-PL" sz="2100" b="1" i="1" dirty="0">
                <a:latin typeface="Arial Narrow" panose="020B0606020202030204" pitchFamily="34" charset="0"/>
              </a:rPr>
              <a:t>§ 5. </a:t>
            </a:r>
            <a:r>
              <a:rPr lang="pl-PL" sz="2100" i="1" dirty="0">
                <a:latin typeface="Arial Narrow" panose="020B0606020202030204" pitchFamily="34" charset="0"/>
              </a:rPr>
              <a:t>Po upływie okresów, o których mowa w § 3 lub 4, uzyskane w wyniku monitoringu nagrania obrazu zawierające dane osobowe podlegają zniszczeniu, o ile przepisy odrębne nie stanowią inaczej. </a:t>
            </a:r>
            <a:endParaRPr lang="pl-PL" sz="2100" i="1" dirty="0" smtClean="0">
              <a:latin typeface="Arial Narrow" panose="020B0606020202030204" pitchFamily="34" charset="0"/>
            </a:endParaRPr>
          </a:p>
          <a:p>
            <a:pPr algn="just"/>
            <a:endParaRPr lang="pl-PL" sz="2100" i="1" dirty="0">
              <a:latin typeface="Arial Narrow" panose="020B0606020202030204" pitchFamily="34" charset="0"/>
            </a:endParaRPr>
          </a:p>
          <a:p>
            <a:pPr algn="just"/>
            <a:r>
              <a:rPr lang="pl-PL" sz="2100" dirty="0" smtClean="0">
                <a:latin typeface="Arial Narrow" panose="020B0606020202030204" pitchFamily="34" charset="0"/>
              </a:rPr>
              <a:t>System </a:t>
            </a:r>
            <a:r>
              <a:rPr lang="pl-PL" sz="2100" dirty="0">
                <a:latin typeface="Arial Narrow" panose="020B0606020202030204" pitchFamily="34" charset="0"/>
              </a:rPr>
              <a:t>monitoringu wizyjnego, pozwalający na identyfikację osób, </a:t>
            </a:r>
            <a:r>
              <a:rPr lang="pl-PL" sz="2100" b="1" dirty="0">
                <a:latin typeface="Arial Narrow" panose="020B0606020202030204" pitchFamily="34" charset="0"/>
              </a:rPr>
              <a:t>jest zbiorem danych osobowych</a:t>
            </a:r>
            <a:r>
              <a:rPr lang="pl-PL" sz="2100" dirty="0">
                <a:latin typeface="Arial Narrow" panose="020B0606020202030204" pitchFamily="34" charset="0"/>
              </a:rPr>
              <a:t>. Przechowywanie nagrań z monitoringu jest więc przetwarzaniem danych </a:t>
            </a:r>
            <a:r>
              <a:rPr lang="pl-PL" sz="2100" dirty="0" smtClean="0">
                <a:latin typeface="Arial Narrow" panose="020B0606020202030204" pitchFamily="34" charset="0"/>
              </a:rPr>
              <a:t>osobowych  (wyr. Wojewódzkiego Sądu Administracyjnego w </a:t>
            </a:r>
            <a:r>
              <a:rPr lang="pl-PL" sz="2100" dirty="0">
                <a:latin typeface="Arial Narrow" panose="020B0606020202030204" pitchFamily="34" charset="0"/>
              </a:rPr>
              <a:t>Warszawie </a:t>
            </a:r>
            <a:r>
              <a:rPr lang="pl-PL" sz="2100" dirty="0" smtClean="0">
                <a:latin typeface="Arial Narrow" panose="020B0606020202030204" pitchFamily="34" charset="0"/>
              </a:rPr>
              <a:t>z </a:t>
            </a:r>
            <a:r>
              <a:rPr lang="pl-PL" sz="2100" dirty="0">
                <a:latin typeface="Arial Narrow" panose="020B0606020202030204" pitchFamily="34" charset="0"/>
              </a:rPr>
              <a:t>9.7.2014 </a:t>
            </a:r>
            <a:r>
              <a:rPr lang="pl-PL" sz="2100" dirty="0" smtClean="0">
                <a:latin typeface="Arial Narrow" panose="020B0606020202030204" pitchFamily="34" charset="0"/>
              </a:rPr>
              <a:t>r., II </a:t>
            </a:r>
            <a:r>
              <a:rPr lang="pl-PL" sz="2100" dirty="0">
                <a:latin typeface="Arial Narrow" panose="020B0606020202030204" pitchFamily="34" charset="0"/>
              </a:rPr>
              <a:t>SA/</a:t>
            </a:r>
            <a:r>
              <a:rPr lang="pl-PL" sz="2100" dirty="0" err="1">
                <a:latin typeface="Arial Narrow" panose="020B0606020202030204" pitchFamily="34" charset="0"/>
              </a:rPr>
              <a:t>Wa</a:t>
            </a:r>
            <a:r>
              <a:rPr lang="pl-PL" sz="2100" dirty="0">
                <a:latin typeface="Arial Narrow" panose="020B0606020202030204" pitchFamily="34" charset="0"/>
              </a:rPr>
              <a:t> </a:t>
            </a:r>
            <a:r>
              <a:rPr lang="pl-PL" sz="2100" dirty="0" smtClean="0">
                <a:latin typeface="Arial Narrow" panose="020B0606020202030204" pitchFamily="34" charset="0"/>
              </a:rPr>
              <a:t>2393/13).</a:t>
            </a:r>
            <a:endParaRPr lang="pl-PL" sz="2100" dirty="0">
              <a:latin typeface="Arial Narrow" panose="020B060602020203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647728" y="260648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b="1" dirty="0" smtClean="0">
                <a:solidFill>
                  <a:srgbClr val="1F497D"/>
                </a:solidFill>
              </a:rPr>
              <a:t>MONITORING WIZYJNY</a:t>
            </a:r>
            <a:br>
              <a:rPr lang="pl-PL" sz="2800" b="1" dirty="0" smtClean="0">
                <a:solidFill>
                  <a:srgbClr val="1F497D"/>
                </a:solidFill>
              </a:rPr>
            </a:br>
            <a:r>
              <a:rPr lang="pl-PL" sz="2800" b="1" dirty="0" smtClean="0">
                <a:solidFill>
                  <a:srgbClr val="1F497D"/>
                </a:solidFill>
              </a:rPr>
              <a:t>– PRZETWARZANIE DANYCH OSOBOWYCH</a:t>
            </a:r>
            <a:endParaRPr lang="pl-PL" sz="2800" b="1" dirty="0">
              <a:solidFill>
                <a:srgbClr val="1F497D"/>
              </a:solidFill>
            </a:endParaRPr>
          </a:p>
          <a:p>
            <a:endParaRPr lang="pl-P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56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35360" y="1645642"/>
            <a:ext cx="1144927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100" b="1" i="1" dirty="0">
                <a:latin typeface="Arial Narrow" panose="020B0606020202030204" pitchFamily="34" charset="0"/>
              </a:rPr>
              <a:t>§ 6. </a:t>
            </a:r>
            <a:r>
              <a:rPr lang="pl-PL" sz="2100" i="1" dirty="0">
                <a:latin typeface="Arial Narrow" panose="020B0606020202030204" pitchFamily="34" charset="0"/>
              </a:rPr>
              <a:t>Cele, zakres oraz sposób zastosowania monitoringu ustala się w układzie zbiorowym pracy lub w regulaminie pracy albo w obwieszczeniu, jeżeli pracodawca nie jest objęty układem zbiorowym pracy lub nie jest obowiązany do ustalenia regulaminu </a:t>
            </a:r>
            <a:r>
              <a:rPr lang="pl-PL" sz="2100" i="1" dirty="0" smtClean="0">
                <a:latin typeface="Arial Narrow" panose="020B0606020202030204" pitchFamily="34" charset="0"/>
              </a:rPr>
              <a:t>pracy.</a:t>
            </a:r>
          </a:p>
          <a:p>
            <a:pPr algn="just"/>
            <a:endParaRPr lang="pl-PL" sz="2100" i="1" dirty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100" dirty="0" smtClean="0">
                <a:latin typeface="Arial Narrow" panose="020B0606020202030204" pitchFamily="34" charset="0"/>
              </a:rPr>
              <a:t>Cele wprowadzenia monitoringu wizyjnego określone w źródłach wewnętrznego prawa pracy muszą mieścić się w katalogu określonym </a:t>
            </a:r>
            <a:r>
              <a:rPr lang="pl-PL" sz="2100" dirty="0">
                <a:latin typeface="Arial Narrow" panose="020B0606020202030204" pitchFamily="34" charset="0"/>
              </a:rPr>
              <a:t>w </a:t>
            </a:r>
            <a:r>
              <a:rPr lang="pl-PL" sz="2100" dirty="0">
                <a:solidFill>
                  <a:prstClr val="black"/>
                </a:solidFill>
                <a:latin typeface="Arial Narrow" panose="020B0606020202030204" pitchFamily="34" charset="0"/>
              </a:rPr>
              <a:t>22</a:t>
            </a:r>
            <a:r>
              <a:rPr lang="pl-PL" sz="210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r>
              <a:rPr lang="pl-PL" sz="2100" dirty="0">
                <a:solidFill>
                  <a:prstClr val="black"/>
                </a:solidFill>
                <a:latin typeface="Arial Narrow" panose="020B0606020202030204" pitchFamily="34" charset="0"/>
              </a:rPr>
              <a:t> § </a:t>
            </a:r>
            <a:r>
              <a:rPr lang="pl-PL" sz="2100" dirty="0" smtClean="0">
                <a:latin typeface="Arial Narrow" panose="020B0606020202030204" pitchFamily="34" charset="0"/>
              </a:rPr>
              <a:t>1 KP.</a:t>
            </a:r>
          </a:p>
          <a:p>
            <a:pPr algn="just"/>
            <a:endParaRPr lang="pl-PL" sz="2100" dirty="0" smtClean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100" dirty="0" smtClean="0">
                <a:latin typeface="Arial Narrow" panose="020B0606020202030204" pitchFamily="34" charset="0"/>
              </a:rPr>
              <a:t>Uregulowanie monitoringu w układzie </a:t>
            </a:r>
            <a:r>
              <a:rPr lang="pl-PL" sz="2100" dirty="0">
                <a:latin typeface="Arial Narrow" panose="020B0606020202030204" pitchFamily="34" charset="0"/>
              </a:rPr>
              <a:t>zbiorowym pracy lub w regulaminie pracy </a:t>
            </a:r>
            <a:r>
              <a:rPr lang="pl-PL" sz="2100" dirty="0" smtClean="0">
                <a:latin typeface="Arial Narrow" panose="020B0606020202030204" pitchFamily="34" charset="0"/>
              </a:rPr>
              <a:t>wymaga konsultacji związkowej</a:t>
            </a:r>
          </a:p>
          <a:p>
            <a:pPr algn="just"/>
            <a:endParaRPr lang="pl-PL" sz="2100" dirty="0">
              <a:latin typeface="Arial Narrow" panose="020B0606020202030204" pitchFamily="34" charset="0"/>
            </a:endParaRPr>
          </a:p>
          <a:p>
            <a:pPr algn="just"/>
            <a:endParaRPr lang="pl-PL" sz="2100" b="1" dirty="0" smtClean="0">
              <a:latin typeface="Arial Narrow" panose="020B0606020202030204" pitchFamily="34" charset="0"/>
            </a:endParaRPr>
          </a:p>
          <a:p>
            <a:pPr algn="just"/>
            <a:endParaRPr lang="pl-PL" sz="2100" b="1" dirty="0">
              <a:latin typeface="Arial Narrow" panose="020B0606020202030204" pitchFamily="34" charset="0"/>
            </a:endParaRPr>
          </a:p>
          <a:p>
            <a:pPr algn="just"/>
            <a:r>
              <a:rPr lang="pl-PL" sz="2100" b="1" dirty="0" smtClean="0">
                <a:latin typeface="Arial Narrow" panose="020B0606020202030204" pitchFamily="34" charset="0"/>
              </a:rPr>
              <a:t>Przepisy </a:t>
            </a:r>
            <a:r>
              <a:rPr lang="pl-PL" sz="2100" b="1" dirty="0">
                <a:latin typeface="Arial Narrow" panose="020B0606020202030204" pitchFamily="34" charset="0"/>
              </a:rPr>
              <a:t>art. </a:t>
            </a:r>
            <a:r>
              <a:rPr lang="pl-PL" sz="2100" b="1" dirty="0" smtClean="0">
                <a:latin typeface="Arial Narrow" panose="020B0606020202030204" pitchFamily="34" charset="0"/>
              </a:rPr>
              <a:t>22</a:t>
            </a:r>
            <a:r>
              <a:rPr lang="pl-PL" sz="2100" b="1" baseline="30000" dirty="0" smtClean="0">
                <a:latin typeface="Arial Narrow" panose="020B0606020202030204" pitchFamily="34" charset="0"/>
              </a:rPr>
              <a:t>2</a:t>
            </a:r>
            <a:r>
              <a:rPr lang="pl-PL" sz="2100" b="1" dirty="0" smtClean="0">
                <a:latin typeface="Arial Narrow" panose="020B0606020202030204" pitchFamily="34" charset="0"/>
              </a:rPr>
              <a:t> </a:t>
            </a:r>
            <a:r>
              <a:rPr lang="pl-PL" sz="2100" b="1" dirty="0">
                <a:latin typeface="Arial Narrow" panose="020B0606020202030204" pitchFamily="34" charset="0"/>
              </a:rPr>
              <a:t>§ 6-10 stosuje się </a:t>
            </a:r>
            <a:r>
              <a:rPr lang="pl-PL" sz="2100" b="1" dirty="0" smtClean="0">
                <a:latin typeface="Arial Narrow" panose="020B0606020202030204" pitchFamily="34" charset="0"/>
              </a:rPr>
              <a:t>odpowiednio do monitoringu poczty elektronicznej (</a:t>
            </a:r>
            <a:r>
              <a:rPr lang="pl-PL" sz="21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22</a:t>
            </a:r>
            <a:r>
              <a:rPr lang="pl-PL" sz="2100" b="1" baseline="30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r>
              <a:rPr lang="pl-PL" sz="21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pl-PL" sz="2100" b="1" dirty="0">
                <a:solidFill>
                  <a:prstClr val="black"/>
                </a:solidFill>
                <a:latin typeface="Arial Narrow" panose="020B0606020202030204" pitchFamily="34" charset="0"/>
              </a:rPr>
              <a:t>§ </a:t>
            </a:r>
            <a:r>
              <a:rPr lang="pl-PL" sz="21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3) i innych form monitoringu (22</a:t>
            </a:r>
            <a:r>
              <a:rPr lang="pl-PL" sz="2100" b="1" baseline="30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r>
              <a:rPr lang="pl-PL" sz="21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pl-PL" sz="2100" b="1" dirty="0">
                <a:solidFill>
                  <a:prstClr val="black"/>
                </a:solidFill>
                <a:latin typeface="Arial Narrow" panose="020B0606020202030204" pitchFamily="34" charset="0"/>
              </a:rPr>
              <a:t>§ </a:t>
            </a:r>
            <a:r>
              <a:rPr lang="pl-PL" sz="21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4). </a:t>
            </a:r>
            <a:endParaRPr lang="pl-PL" sz="2100" b="1" dirty="0">
              <a:latin typeface="Arial Narrow" panose="020B060602020203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647728" y="26064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tx2"/>
                </a:solidFill>
              </a:rPr>
              <a:t>MONITORING WIZYJNY – UREGULOWANIE W ŹRÓDŁACH WEWNĘTRZNEGO PRAWA PRACY</a:t>
            </a:r>
            <a:endParaRPr lang="pl-PL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64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551384" y="1556792"/>
            <a:ext cx="11017224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100" b="1" i="1" dirty="0" smtClean="0">
                <a:latin typeface="Arial Narrow" panose="020B0606020202030204" pitchFamily="34" charset="0"/>
              </a:rPr>
              <a:t>§ </a:t>
            </a:r>
            <a:r>
              <a:rPr lang="pl-PL" sz="2100" b="1" i="1" dirty="0">
                <a:latin typeface="Arial Narrow" panose="020B0606020202030204" pitchFamily="34" charset="0"/>
              </a:rPr>
              <a:t>7</a:t>
            </a:r>
            <a:r>
              <a:rPr lang="pl-PL" sz="2100" i="1" dirty="0">
                <a:latin typeface="Arial Narrow" panose="020B0606020202030204" pitchFamily="34" charset="0"/>
              </a:rPr>
              <a:t>. Pracodawca informuje pracowników o wprowadzeniu monitoringu, w sposób przyjęty u danego pracodawcy, nie później niż 2 tygodnie przed jego uruchomieniem. </a:t>
            </a:r>
            <a:endParaRPr lang="pl-PL" sz="2100" i="1" dirty="0" smtClean="0">
              <a:latin typeface="Arial Narrow" panose="020B0606020202030204" pitchFamily="34" charset="0"/>
            </a:endParaRPr>
          </a:p>
          <a:p>
            <a:pPr algn="just"/>
            <a:endParaRPr lang="pl-PL" sz="2100" i="1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100" b="1" i="1" dirty="0" smtClean="0">
                <a:latin typeface="Arial Narrow" panose="020B0606020202030204" pitchFamily="34" charset="0"/>
              </a:rPr>
              <a:t>§ 8</a:t>
            </a:r>
            <a:r>
              <a:rPr lang="pl-PL" sz="2100" i="1" dirty="0" smtClean="0">
                <a:latin typeface="Arial Narrow" panose="020B0606020202030204" pitchFamily="34" charset="0"/>
              </a:rPr>
              <a:t>. Pracodawca przed dopuszczeniem pracownika do pracy </a:t>
            </a:r>
            <a:r>
              <a:rPr lang="pl-PL" sz="21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przekazuje mu na piśmie informacje</a:t>
            </a:r>
            <a:r>
              <a:rPr lang="pl-PL" sz="2100" i="1" dirty="0" smtClean="0">
                <a:latin typeface="Arial Narrow" panose="020B0606020202030204" pitchFamily="34" charset="0"/>
              </a:rPr>
              <a:t>, o których mowa w § 6. </a:t>
            </a:r>
          </a:p>
          <a:p>
            <a:pPr algn="just"/>
            <a:endParaRPr lang="pl-PL" sz="2100" i="1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100" b="1" i="1" dirty="0" smtClean="0">
                <a:latin typeface="Arial Narrow" panose="020B0606020202030204" pitchFamily="34" charset="0"/>
              </a:rPr>
              <a:t>§ </a:t>
            </a:r>
            <a:r>
              <a:rPr lang="pl-PL" sz="2100" b="1" i="1" dirty="0">
                <a:latin typeface="Arial Narrow" panose="020B0606020202030204" pitchFamily="34" charset="0"/>
              </a:rPr>
              <a:t>9</a:t>
            </a:r>
            <a:r>
              <a:rPr lang="pl-PL" sz="2100" i="1" dirty="0">
                <a:latin typeface="Arial Narrow" panose="020B0606020202030204" pitchFamily="34" charset="0"/>
              </a:rPr>
              <a:t>. W przypadku wprowadzenia monitoringu pracodawca oznacza pomieszczenia i teren </a:t>
            </a:r>
            <a:r>
              <a:rPr lang="pl-PL" sz="2100" i="1" dirty="0" smtClean="0">
                <a:latin typeface="Arial Narrow" panose="020B0606020202030204" pitchFamily="34" charset="0"/>
              </a:rPr>
              <a:t>monitorowany</a:t>
            </a:r>
            <a:br>
              <a:rPr lang="pl-PL" sz="2100" i="1" dirty="0" smtClean="0">
                <a:latin typeface="Arial Narrow" panose="020B0606020202030204" pitchFamily="34" charset="0"/>
              </a:rPr>
            </a:br>
            <a:r>
              <a:rPr lang="pl-PL" sz="2100" i="1" dirty="0" smtClean="0">
                <a:latin typeface="Arial Narrow" panose="020B0606020202030204" pitchFamily="34" charset="0"/>
              </a:rPr>
              <a:t>w </a:t>
            </a:r>
            <a:r>
              <a:rPr lang="pl-PL" sz="2100" i="1" dirty="0">
                <a:latin typeface="Arial Narrow" panose="020B0606020202030204" pitchFamily="34" charset="0"/>
              </a:rPr>
              <a:t>sposób widoczny i czytelny, za pomocą odpowiednich znaków lub ogłoszeń dźwiękowych, nie później niż jeden dzień przed jego uruchomieniem. </a:t>
            </a:r>
            <a:endParaRPr lang="pl-PL" sz="2100" i="1" dirty="0" smtClean="0">
              <a:latin typeface="Arial Narrow" panose="020B0606020202030204" pitchFamily="34" charset="0"/>
            </a:endParaRPr>
          </a:p>
          <a:p>
            <a:pPr algn="just"/>
            <a:endParaRPr lang="pl-PL" sz="2100" dirty="0">
              <a:latin typeface="Arial Narrow" panose="020B0606020202030204" pitchFamily="34" charset="0"/>
            </a:endParaRPr>
          </a:p>
          <a:p>
            <a:pPr algn="just"/>
            <a:r>
              <a:rPr lang="pl-PL" sz="2100" dirty="0" smtClean="0">
                <a:latin typeface="Arial Narrow" panose="020B0606020202030204" pitchFamily="34" charset="0"/>
              </a:rPr>
              <a:t>Obserwacja </a:t>
            </a:r>
            <a:r>
              <a:rPr lang="pl-PL" sz="2100" dirty="0">
                <a:latin typeface="Arial Narrow" panose="020B0606020202030204" pitchFamily="34" charset="0"/>
              </a:rPr>
              <a:t>i rejestrowanie pracowników bez uprzedniego poinformowania ich o nagrywaniu w pracy jest </a:t>
            </a:r>
            <a:r>
              <a:rPr lang="pl-PL" sz="2100" b="1" dirty="0">
                <a:latin typeface="Arial Narrow" panose="020B0606020202030204" pitchFamily="34" charset="0"/>
              </a:rPr>
              <a:t>naruszeniem </a:t>
            </a:r>
            <a:r>
              <a:rPr lang="pl-PL" sz="2100" b="1" dirty="0" smtClean="0">
                <a:latin typeface="Arial Narrow" panose="020B0606020202030204" pitchFamily="34" charset="0"/>
              </a:rPr>
              <a:t>prywatności </a:t>
            </a:r>
            <a:r>
              <a:rPr lang="pl-PL" sz="2100" dirty="0">
                <a:latin typeface="Arial Narrow" panose="020B0606020202030204" pitchFamily="34" charset="0"/>
              </a:rPr>
              <a:t>(Wyr. Europejskiego Trybunału Praw Człowieka w Strasburgu z 9.1.2018 r., </a:t>
            </a:r>
            <a:r>
              <a:rPr lang="pl-PL" sz="2100" dirty="0" smtClean="0">
                <a:latin typeface="Arial Narrow" panose="020B0606020202030204" pitchFamily="34" charset="0"/>
              </a:rPr>
              <a:t>skarga</a:t>
            </a:r>
            <a:br>
              <a:rPr lang="pl-PL" sz="2100" dirty="0" smtClean="0">
                <a:latin typeface="Arial Narrow" panose="020B0606020202030204" pitchFamily="34" charset="0"/>
              </a:rPr>
            </a:br>
            <a:r>
              <a:rPr lang="pl-PL" sz="2100" dirty="0" smtClean="0">
                <a:latin typeface="Arial Narrow" panose="020B0606020202030204" pitchFamily="34" charset="0"/>
              </a:rPr>
              <a:t>nr </a:t>
            </a:r>
            <a:r>
              <a:rPr lang="pl-PL" sz="2100" dirty="0">
                <a:latin typeface="Arial Narrow" panose="020B0606020202030204" pitchFamily="34" charset="0"/>
              </a:rPr>
              <a:t>1874/13, Lopez </a:t>
            </a:r>
            <a:r>
              <a:rPr lang="pl-PL" sz="2100" dirty="0" err="1">
                <a:latin typeface="Arial Narrow" panose="020B0606020202030204" pitchFamily="34" charset="0"/>
              </a:rPr>
              <a:t>Ribalda</a:t>
            </a:r>
            <a:r>
              <a:rPr lang="pl-PL" sz="2100" dirty="0">
                <a:latin typeface="Arial Narrow" panose="020B0606020202030204" pitchFamily="34" charset="0"/>
              </a:rPr>
              <a:t> i inni przeciwko Hiszpanii) </a:t>
            </a:r>
          </a:p>
          <a:p>
            <a:pPr algn="just"/>
            <a:endParaRPr lang="pl-PL" sz="2000" b="1" i="1" dirty="0">
              <a:latin typeface="Arial Narrow" panose="020B0606020202030204" pitchFamily="34" charset="0"/>
            </a:endParaRPr>
          </a:p>
          <a:p>
            <a:pPr algn="just"/>
            <a:endParaRPr lang="pl-PL" sz="2000" dirty="0">
              <a:latin typeface="Arial Narrow" panose="020B060602020203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647728" y="26064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tx2"/>
                </a:solidFill>
              </a:rPr>
              <a:t>MONITORING WIZYJNY</a:t>
            </a:r>
          </a:p>
          <a:p>
            <a:pPr algn="ctr"/>
            <a:r>
              <a:rPr lang="pl-PL" sz="2800" b="1" dirty="0" smtClean="0">
                <a:solidFill>
                  <a:schemeClr val="tx2"/>
                </a:solidFill>
              </a:rPr>
              <a:t>- OBOWIĄZEK INFORMACYJNY</a:t>
            </a:r>
            <a:endParaRPr lang="pl-PL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85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551384" y="1556792"/>
            <a:ext cx="1101722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100" b="1" i="1" dirty="0" smtClean="0">
                <a:latin typeface="Arial Narrow" panose="020B0606020202030204" pitchFamily="34" charset="0"/>
              </a:rPr>
              <a:t>§ 8</a:t>
            </a:r>
            <a:r>
              <a:rPr lang="pl-PL" sz="2100" i="1" dirty="0" smtClean="0">
                <a:latin typeface="Arial Narrow" panose="020B0606020202030204" pitchFamily="34" charset="0"/>
              </a:rPr>
              <a:t>. Pracodawca przed dopuszczeniem pracownika do pracy </a:t>
            </a:r>
            <a:r>
              <a:rPr lang="pl-PL" sz="21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przekazuje mu na piśmie informacje</a:t>
            </a:r>
            <a:r>
              <a:rPr lang="pl-PL" sz="2100" i="1" dirty="0" smtClean="0">
                <a:latin typeface="Arial Narrow" panose="020B0606020202030204" pitchFamily="34" charset="0"/>
              </a:rPr>
              <a:t>, o których mowa w § 6. </a:t>
            </a:r>
          </a:p>
          <a:p>
            <a:pPr algn="just"/>
            <a:endParaRPr lang="pl-PL" sz="2000" b="1" i="1" dirty="0">
              <a:latin typeface="Arial Narrow" panose="020B0606020202030204" pitchFamily="34" charset="0"/>
            </a:endParaRPr>
          </a:p>
          <a:p>
            <a:r>
              <a:rPr lang="pl-PL" sz="2000" b="1" cap="all" dirty="0">
                <a:latin typeface="Arial Narrow" panose="020B0606020202030204" pitchFamily="34" charset="0"/>
              </a:rPr>
              <a:t>ROZPORZĄDZENIE MINISTRA RODZINY, PRACY I POLITYKI SPOŁECZNEJ </a:t>
            </a:r>
            <a:r>
              <a:rPr lang="pl-PL" sz="2000" b="1" cap="all" dirty="0" smtClean="0">
                <a:latin typeface="Arial Narrow" panose="020B0606020202030204" pitchFamily="34" charset="0"/>
              </a:rPr>
              <a:t>W SPRAWIE</a:t>
            </a:r>
            <a:r>
              <a:rPr lang="pl-PL" sz="2000" b="1" cap="all" dirty="0">
                <a:latin typeface="Arial Narrow" panose="020B0606020202030204" pitchFamily="34" charset="0"/>
              </a:rPr>
              <a:t> </a:t>
            </a:r>
            <a:r>
              <a:rPr lang="pl-PL" sz="2000" b="1" cap="all" dirty="0" smtClean="0">
                <a:latin typeface="Arial Narrow" panose="020B0606020202030204" pitchFamily="34" charset="0"/>
              </a:rPr>
              <a:t>DOKUMENTACJIPRACOWNICZEJ</a:t>
            </a:r>
            <a:r>
              <a:rPr lang="pl-PL" sz="2000" dirty="0">
                <a:latin typeface="Arial Narrow" panose="020B0606020202030204" pitchFamily="34" charset="0"/>
              </a:rPr>
              <a:t> </a:t>
            </a:r>
            <a:r>
              <a:rPr lang="pl-PL" sz="2000" b="1" dirty="0" smtClean="0">
                <a:latin typeface="Arial Narrow" panose="020B0606020202030204" pitchFamily="34" charset="0"/>
              </a:rPr>
              <a:t>z </a:t>
            </a:r>
            <a:r>
              <a:rPr lang="pl-PL" sz="2000" b="1" dirty="0">
                <a:latin typeface="Arial Narrow" panose="020B0606020202030204" pitchFamily="34" charset="0"/>
              </a:rPr>
              <a:t>dnia 10 grudnia 2018 r. (Dz.U. z 2018 r. poz. 2369</a:t>
            </a:r>
            <a:r>
              <a:rPr lang="pl-PL" sz="2000" b="1" dirty="0" smtClean="0">
                <a:latin typeface="Arial Narrow" panose="020B0606020202030204" pitchFamily="34" charset="0"/>
              </a:rPr>
              <a:t>)</a:t>
            </a:r>
            <a:endParaRPr lang="pl-PL" sz="2000" b="1" dirty="0">
              <a:latin typeface="Arial Narrow" panose="020B0606020202030204" pitchFamily="34" charset="0"/>
            </a:endParaRPr>
          </a:p>
          <a:p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/>
              <a:t>§ 3 Akta osobowe </a:t>
            </a:r>
            <a:r>
              <a:rPr lang="pl-PL" sz="2000" dirty="0"/>
              <a:t>pracownika składają się z 4 części i obejmują</a:t>
            </a:r>
            <a:r>
              <a:rPr lang="pl-PL" sz="2000" dirty="0" smtClean="0"/>
              <a:t>:</a:t>
            </a:r>
          </a:p>
          <a:p>
            <a:r>
              <a:rPr lang="pl-PL" sz="2000" b="1" dirty="0" smtClean="0">
                <a:latin typeface="Arial Narrow" panose="020B0606020202030204" pitchFamily="34" charset="0"/>
              </a:rPr>
              <a:t>(…)</a:t>
            </a:r>
          </a:p>
          <a:p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 smtClean="0"/>
              <a:t>2) w </a:t>
            </a:r>
            <a:r>
              <a:rPr lang="pl-PL" sz="2000" b="1" dirty="0"/>
              <a:t>części B </a:t>
            </a:r>
            <a:r>
              <a:rPr lang="pl-PL" sz="2000" dirty="0"/>
              <a:t>- oświadczenia lub dokumenty dotyczące nawiązania stosunku pracy oraz przebiegu zatrudnienia pracownika, w tym:</a:t>
            </a:r>
            <a:endParaRPr lang="pl-PL" sz="2000" b="1" dirty="0">
              <a:latin typeface="Arial Narrow" panose="020B0606020202030204" pitchFamily="34" charset="0"/>
            </a:endParaRPr>
          </a:p>
          <a:p>
            <a:pPr algn="just"/>
            <a:r>
              <a:rPr lang="pl-PL" sz="2000" b="1" dirty="0" smtClean="0">
                <a:latin typeface="Arial Narrow" panose="020B0606020202030204" pitchFamily="34" charset="0"/>
              </a:rPr>
              <a:t>(…)</a:t>
            </a:r>
          </a:p>
          <a:p>
            <a:r>
              <a:rPr lang="pl-PL" sz="2000" b="1" dirty="0"/>
              <a:t>f)</a:t>
            </a:r>
          </a:p>
          <a:p>
            <a:r>
              <a:rPr lang="pl-PL" sz="2000" dirty="0"/>
              <a:t> </a:t>
            </a:r>
            <a:r>
              <a:rPr lang="pl-PL" sz="2000" dirty="0">
                <a:solidFill>
                  <a:srgbClr val="FF0000"/>
                </a:solidFill>
              </a:rPr>
              <a:t>potwierdzenie poinformowania pracownika</a:t>
            </a:r>
            <a:r>
              <a:rPr lang="pl-PL" sz="20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pl-PL" sz="2000" b="1" dirty="0" smtClean="0">
                <a:solidFill>
                  <a:srgbClr val="FF0000"/>
                </a:solidFill>
              </a:rPr>
              <a:t>- </a:t>
            </a:r>
            <a:r>
              <a:rPr lang="pl-PL" sz="2000" dirty="0" smtClean="0">
                <a:solidFill>
                  <a:srgbClr val="FF0000"/>
                </a:solidFill>
              </a:rPr>
              <a:t>o </a:t>
            </a:r>
            <a:r>
              <a:rPr lang="pl-PL" sz="2000" dirty="0">
                <a:solidFill>
                  <a:srgbClr val="FF0000"/>
                </a:solidFill>
              </a:rPr>
              <a:t>celu, zakresie oraz sposobie zastosowania monitoringu (art. 22</a:t>
            </a:r>
            <a:r>
              <a:rPr lang="pl-PL" sz="2000" baseline="30000" dirty="0">
                <a:solidFill>
                  <a:srgbClr val="FF0000"/>
                </a:solidFill>
              </a:rPr>
              <a:t>2</a:t>
            </a:r>
            <a:r>
              <a:rPr lang="pl-PL" sz="2000" dirty="0">
                <a:solidFill>
                  <a:srgbClr val="FF0000"/>
                </a:solidFill>
              </a:rPr>
              <a:t> § 8 Kodeksu pracy)</a:t>
            </a:r>
            <a:r>
              <a:rPr lang="pl-PL" sz="2000" dirty="0"/>
              <a:t>,</a:t>
            </a:r>
            <a:endParaRPr lang="pl-PL" sz="2000" b="1" i="1" dirty="0" smtClean="0">
              <a:latin typeface="Arial Narrow" panose="020B0606020202030204" pitchFamily="34" charset="0"/>
            </a:endParaRPr>
          </a:p>
          <a:p>
            <a:pPr algn="just"/>
            <a:endParaRPr lang="pl-PL" sz="2000" dirty="0">
              <a:latin typeface="Arial Narrow" panose="020B060602020203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647728" y="26064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tx2"/>
                </a:solidFill>
              </a:rPr>
              <a:t>MONITORING WIZYJNY</a:t>
            </a:r>
          </a:p>
          <a:p>
            <a:pPr algn="ctr"/>
            <a:r>
              <a:rPr lang="pl-PL" sz="2800" b="1" dirty="0" smtClean="0">
                <a:solidFill>
                  <a:schemeClr val="tx2"/>
                </a:solidFill>
              </a:rPr>
              <a:t>- OBOWIĄZEK INFORMACYJNY</a:t>
            </a:r>
            <a:endParaRPr lang="pl-PL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93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647728" y="26064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tx2"/>
                </a:solidFill>
              </a:rPr>
              <a:t>MONITORING POCZTY ELEKTRONICZNEJ</a:t>
            </a:r>
            <a:endParaRPr lang="pl-PL" sz="2800" b="1" dirty="0">
              <a:solidFill>
                <a:srgbClr val="FF0000"/>
              </a:solidFill>
            </a:endParaRPr>
          </a:p>
        </p:txBody>
      </p:sp>
      <p:pic>
        <p:nvPicPr>
          <p:cNvPr id="6" name="Obraz 6" descr="partnerstw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5" y="5933428"/>
            <a:ext cx="29241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551072" y="1268802"/>
            <a:ext cx="1058517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>Art. 22</a:t>
            </a:r>
            <a:r>
              <a:rPr lang="pl-PL" sz="2400" b="1" baseline="30000" dirty="0"/>
              <a:t>3</a:t>
            </a:r>
            <a:r>
              <a:rPr lang="pl-PL" sz="2400" b="1" dirty="0"/>
              <a:t> [Monitoring poczty elektronicznej</a:t>
            </a:r>
            <a:r>
              <a:rPr lang="pl-PL" sz="2400" b="1" dirty="0" smtClean="0"/>
              <a:t>]</a:t>
            </a:r>
          </a:p>
          <a:p>
            <a:pPr algn="just"/>
            <a:endParaRPr lang="pl-PL" sz="2400" dirty="0"/>
          </a:p>
          <a:p>
            <a:pPr algn="just"/>
            <a:r>
              <a:rPr lang="pl-PL" sz="2400" dirty="0"/>
              <a:t>§ 1. Jeżeli jest to niezbędne do zapewnienia </a:t>
            </a:r>
            <a:r>
              <a:rPr lang="pl-PL" sz="2400" b="1" dirty="0">
                <a:solidFill>
                  <a:schemeClr val="accent3">
                    <a:lumMod val="75000"/>
                  </a:schemeClr>
                </a:solidFill>
              </a:rPr>
              <a:t>organizacji pracy umożliwiającej pełne wykorzystanie czasu pracy</a:t>
            </a:r>
            <a:r>
              <a:rPr lang="pl-PL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l-PL" sz="2400" dirty="0"/>
              <a:t>oraz </a:t>
            </a: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właściwego użytkowania udostępnionych pracownikowi narzędzi pracy</a:t>
            </a:r>
            <a:r>
              <a:rPr lang="pl-PL" sz="2400" dirty="0"/>
              <a:t>, pracodawca może wprowadzić kontrolę służbowej poczty elektronicznej pracownika (monitoring poczty elektronicznej).</a:t>
            </a:r>
          </a:p>
          <a:p>
            <a:pPr lvl="0" algn="just"/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§ 2. Monitoring poczty elektronicznej nie może naruszać tajemnicy korespondencji oraz innych dóbr osobistych pracownika.</a:t>
            </a:r>
            <a:endParaRPr lang="pl-PL" sz="2400" b="1" dirty="0" smtClean="0">
              <a:latin typeface="Arial Narrow" panose="020B0606020202030204" pitchFamily="34" charset="0"/>
            </a:endParaRPr>
          </a:p>
          <a:p>
            <a:pPr algn="just"/>
            <a:endParaRPr lang="pl-PL" sz="2000" i="1" dirty="0">
              <a:latin typeface="Arial Narrow" panose="020B0606020202030204" pitchFamily="34" charset="0"/>
            </a:endParaRPr>
          </a:p>
          <a:p>
            <a:pPr algn="just"/>
            <a:r>
              <a:rPr lang="pl-PL" sz="2000" b="1" u="sng" dirty="0">
                <a:latin typeface="Arial Narrow" panose="020B0606020202030204" pitchFamily="34" charset="0"/>
              </a:rPr>
              <a:t>C</a:t>
            </a:r>
            <a:r>
              <a:rPr lang="pl-PL" sz="2000" b="1" u="sng" dirty="0" smtClean="0">
                <a:latin typeface="Arial Narrow" panose="020B0606020202030204" pitchFamily="34" charset="0"/>
              </a:rPr>
              <a:t>ele </a:t>
            </a:r>
            <a:r>
              <a:rPr lang="pl-PL" sz="2000" b="1" u="sng" dirty="0">
                <a:latin typeface="Arial Narrow" panose="020B0606020202030204" pitchFamily="34" charset="0"/>
              </a:rPr>
              <a:t>wprowadzenia </a:t>
            </a:r>
            <a:r>
              <a:rPr lang="pl-PL" sz="2000" b="1" u="sng" dirty="0" smtClean="0">
                <a:latin typeface="Arial Narrow" panose="020B0606020202030204" pitchFamily="34" charset="0"/>
              </a:rPr>
              <a:t>„monitoringu poczty elektronicznej” </a:t>
            </a:r>
            <a:r>
              <a:rPr lang="pl-PL" sz="2000" b="1" u="sng" dirty="0">
                <a:latin typeface="Arial Narrow" panose="020B0606020202030204" pitchFamily="34" charset="0"/>
              </a:rPr>
              <a:t>są różne od celu wprowadzenia monitoringu wizyjnego</a:t>
            </a:r>
            <a:r>
              <a:rPr lang="pl-PL" sz="2000" u="sng" dirty="0">
                <a:latin typeface="Arial Narrow" panose="020B0606020202030204" pitchFamily="34" charset="0"/>
              </a:rPr>
              <a:t>).</a:t>
            </a:r>
          </a:p>
          <a:p>
            <a:pPr algn="just"/>
            <a:endParaRPr lang="pl-PL" sz="2000" i="1" dirty="0" smtClean="0">
              <a:latin typeface="Arial Narrow" panose="020B0606020202030204" pitchFamily="34" charset="0"/>
            </a:endParaRPr>
          </a:p>
          <a:p>
            <a:pPr algn="just"/>
            <a:endParaRPr lang="pl-PL" sz="2000" dirty="0" smtClean="0">
              <a:latin typeface="Arial Narrow" panose="020B0606020202030204" pitchFamily="34" charset="0"/>
            </a:endParaRP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282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711624" y="286517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tx2"/>
                </a:solidFill>
              </a:rPr>
              <a:t>CZĘŚĆ 1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67408" y="2276872"/>
            <a:ext cx="10585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FF0000"/>
                </a:solidFill>
                <a:latin typeface="Arial Narrow" panose="020B0606020202030204" pitchFamily="34" charset="0"/>
              </a:rPr>
              <a:t>Zakaz konkurencji w trakcie zatrudnienia oraz po jego ustaniu.</a:t>
            </a:r>
          </a:p>
        </p:txBody>
      </p:sp>
    </p:spTree>
    <p:extLst>
      <p:ext uri="{BB962C8B-B14F-4D97-AF65-F5344CB8AC3E}">
        <p14:creationId xmlns:p14="http://schemas.microsoft.com/office/powerpoint/2010/main" val="272489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647728" y="26064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1F497D"/>
                </a:solidFill>
              </a:rPr>
              <a:t>INNE FORMY MONITORINGU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35360" y="1268760"/>
            <a:ext cx="11665296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21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§ 4. </a:t>
            </a:r>
            <a:r>
              <a:rPr lang="pl-PL" sz="2100" i="1" dirty="0">
                <a:solidFill>
                  <a:prstClr val="black"/>
                </a:solidFill>
                <a:latin typeface="Arial Narrow" panose="020B0606020202030204" pitchFamily="34" charset="0"/>
              </a:rPr>
              <a:t>Przepisy § 1-3 stosuje się odpowiednio do innych form monitoringu niż określone w § 1, jeśli ich zastosowanie jest konieczne do realizacji celów określonych w § 1. </a:t>
            </a:r>
          </a:p>
          <a:p>
            <a:endParaRPr lang="pl-PL" sz="2100" dirty="0" smtClean="0">
              <a:latin typeface="Arial Narrow" panose="020B0606020202030204" pitchFamily="34" charset="0"/>
            </a:endParaRPr>
          </a:p>
          <a:p>
            <a:r>
              <a:rPr lang="pl-PL" sz="2100" b="1" u="sng" dirty="0" smtClean="0">
                <a:latin typeface="Arial Narrow" panose="020B0606020202030204" pitchFamily="34" charset="0"/>
              </a:rPr>
              <a:t>Cele wprowadzenia „innych form monitoringu” są różne od celu wprowadzenia monitoringu wizyjnego</a:t>
            </a:r>
            <a:r>
              <a:rPr lang="pl-PL" sz="2100" u="sng" dirty="0" smtClean="0">
                <a:latin typeface="Arial Narrow" panose="020B0606020202030204" pitchFamily="34" charset="0"/>
              </a:rPr>
              <a:t>.</a:t>
            </a:r>
          </a:p>
          <a:p>
            <a:endParaRPr lang="pl-PL" sz="2100" dirty="0" smtClean="0">
              <a:latin typeface="Arial Narrow" panose="020B0606020202030204" pitchFamily="34" charset="0"/>
            </a:endParaRPr>
          </a:p>
          <a:p>
            <a:r>
              <a:rPr lang="pl-PL" sz="2100" b="1" dirty="0">
                <a:latin typeface="Arial Narrow" panose="020B0606020202030204" pitchFamily="34" charset="0"/>
              </a:rPr>
              <a:t>Warunki dopuszczalności stosowania innych form monitoringu</a:t>
            </a:r>
            <a:r>
              <a:rPr lang="pl-PL" sz="2100" dirty="0">
                <a:latin typeface="Arial Narrow" panose="020B0606020202030204" pitchFamily="34" charset="0"/>
              </a:rPr>
              <a:t>: </a:t>
            </a:r>
            <a:endParaRPr lang="pl-PL" sz="2100" dirty="0" smtClean="0"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pl-PL" sz="2100" dirty="0">
                <a:latin typeface="Arial Narrow" panose="020B0606020202030204" pitchFamily="34" charset="0"/>
              </a:rPr>
              <a:t>c</a:t>
            </a:r>
            <a:r>
              <a:rPr lang="pl-PL" sz="2100" dirty="0" smtClean="0">
                <a:latin typeface="Arial Narrow" panose="020B0606020202030204" pitchFamily="34" charset="0"/>
              </a:rPr>
              <a:t>el: jest </a:t>
            </a:r>
            <a:r>
              <a:rPr lang="pl-PL" sz="2100" dirty="0">
                <a:latin typeface="Arial Narrow" panose="020B0606020202030204" pitchFamily="34" charset="0"/>
              </a:rPr>
              <a:t>to niezbędne do </a:t>
            </a:r>
            <a:r>
              <a:rPr lang="pl-PL" sz="21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zapewnienia organizacji pracy umożliwiającej pełne wykorzystanie czasu pracy </a:t>
            </a:r>
            <a:r>
              <a:rPr lang="pl-PL" sz="2100" b="1" dirty="0">
                <a:latin typeface="Arial Narrow" panose="020B0606020202030204" pitchFamily="34" charset="0"/>
              </a:rPr>
              <a:t>oraz </a:t>
            </a:r>
            <a:r>
              <a:rPr lang="pl-PL" sz="2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właściwego użytkowania udostępnionych pracownikowi narzędzi </a:t>
            </a:r>
            <a:r>
              <a:rPr lang="pl-PL" sz="2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pracy</a:t>
            </a:r>
            <a:r>
              <a:rPr lang="pl-PL" sz="2100" dirty="0" smtClean="0">
                <a:latin typeface="Arial Narrow" panose="020B0606020202030204" pitchFamily="34" charset="0"/>
              </a:rPr>
              <a:t>,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100" dirty="0">
                <a:latin typeface="Arial Narrow" panose="020B0606020202030204" pitchFamily="34" charset="0"/>
              </a:rPr>
              <a:t>n</a:t>
            </a:r>
            <a:r>
              <a:rPr lang="pl-PL" sz="2100" dirty="0" smtClean="0">
                <a:latin typeface="Arial Narrow" panose="020B0606020202030204" pitchFamily="34" charset="0"/>
              </a:rPr>
              <a:t>ie </a:t>
            </a:r>
            <a:r>
              <a:rPr lang="pl-PL" sz="2100" dirty="0">
                <a:latin typeface="Arial Narrow" panose="020B0606020202030204" pitchFamily="34" charset="0"/>
              </a:rPr>
              <a:t>może naruszać tajemnicy korespondencji oraz innych dóbr osobistych </a:t>
            </a:r>
            <a:r>
              <a:rPr lang="pl-PL" sz="2100" dirty="0" smtClean="0">
                <a:latin typeface="Arial Narrow" panose="020B0606020202030204" pitchFamily="34" charset="0"/>
              </a:rPr>
              <a:t>pracownika,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100" dirty="0" smtClean="0">
                <a:latin typeface="Arial Narrow" panose="020B0606020202030204" pitchFamily="34" charset="0"/>
              </a:rPr>
              <a:t>cele</a:t>
            </a:r>
            <a:r>
              <a:rPr lang="pl-PL" sz="2100" dirty="0">
                <a:latin typeface="Arial Narrow" panose="020B0606020202030204" pitchFamily="34" charset="0"/>
              </a:rPr>
              <a:t>, zakres oraz sposób zastosowania monitoringu </a:t>
            </a:r>
            <a:r>
              <a:rPr lang="pl-PL" sz="2100" dirty="0" smtClean="0">
                <a:latin typeface="Arial Narrow" panose="020B0606020202030204" pitchFamily="34" charset="0"/>
              </a:rPr>
              <a:t>ustalono w aktach wewnętrznego prawa pracy, 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100" dirty="0">
                <a:latin typeface="Arial Narrow" panose="020B0606020202030204" pitchFamily="34" charset="0"/>
              </a:rPr>
              <a:t>w</a:t>
            </a:r>
            <a:r>
              <a:rPr lang="pl-PL" sz="2100" dirty="0" smtClean="0">
                <a:latin typeface="Arial Narrow" panose="020B0606020202030204" pitchFamily="34" charset="0"/>
              </a:rPr>
              <a:t>ypełnienie obowiązku informacyjnego wobec pracowników,</a:t>
            </a:r>
          </a:p>
          <a:p>
            <a:endParaRPr lang="pl-PL" sz="2100" dirty="0" smtClean="0">
              <a:latin typeface="Arial Narrow" panose="020B0606020202030204" pitchFamily="34" charset="0"/>
            </a:endParaRPr>
          </a:p>
          <a:p>
            <a:r>
              <a:rPr lang="pl-PL" sz="2100" b="1" dirty="0" smtClean="0">
                <a:latin typeface="Arial Narrow" panose="020B0606020202030204" pitchFamily="34" charset="0"/>
              </a:rPr>
              <a:t>np.: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100" dirty="0" smtClean="0">
                <a:latin typeface="Arial Narrow" panose="020B0606020202030204" pitchFamily="34" charset="0"/>
              </a:rPr>
              <a:t>Monitoring GPS,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100" dirty="0" smtClean="0">
                <a:latin typeface="Arial Narrow" panose="020B0606020202030204" pitchFamily="34" charset="0"/>
              </a:rPr>
              <a:t>Analiza logowań do Internetu,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100" dirty="0" smtClean="0">
                <a:latin typeface="Arial Narrow" panose="020B0606020202030204" pitchFamily="34" charset="0"/>
              </a:rPr>
              <a:t>Kontrola liczby znaków wprowadzanych na klawiaturze komputera (</a:t>
            </a:r>
            <a:r>
              <a:rPr lang="pl-PL" sz="2100" i="1" dirty="0" err="1" smtClean="0">
                <a:latin typeface="Arial Narrow" panose="020B0606020202030204" pitchFamily="34" charset="0"/>
              </a:rPr>
              <a:t>keylogger</a:t>
            </a:r>
            <a:r>
              <a:rPr lang="pl-PL" sz="2100" dirty="0" smtClean="0">
                <a:latin typeface="Arial Narrow" panose="020B0606020202030204" pitchFamily="34" charset="0"/>
              </a:rPr>
              <a:t>),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100" dirty="0" smtClean="0">
                <a:latin typeface="Arial Narrow" panose="020B0606020202030204" pitchFamily="34" charset="0"/>
              </a:rPr>
              <a:t>Podgląd ekranu komputera pracownika</a:t>
            </a:r>
            <a:r>
              <a:rPr lang="pl-PL" sz="2000" dirty="0">
                <a:latin typeface="Arial Narrow" panose="020B0606020202030204" pitchFamily="34" charset="0"/>
              </a:rPr>
              <a:t>.</a:t>
            </a:r>
            <a:endParaRPr lang="pl-PL" sz="20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16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647728" y="26064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tx2"/>
                </a:solidFill>
              </a:rPr>
              <a:t>MONITORING - ODPOWIEDZIALNOŚĆ ZA NARUSZENIE PRZEPISÓW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94413" y="1772816"/>
            <a:ext cx="105851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smtClean="0">
                <a:latin typeface="Arial Narrow" panose="020B0606020202030204" pitchFamily="34" charset="0"/>
              </a:rPr>
              <a:t>Odpowiedzialność pracodawcy: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pl-PL" sz="2000" dirty="0" smtClean="0">
                <a:latin typeface="Arial Narrow" panose="020B0606020202030204" pitchFamily="34" charset="0"/>
              </a:rPr>
              <a:t>za naruszenie dóbr osobistych pracownika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Arial Narrow" panose="020B0606020202030204" pitchFamily="34" charset="0"/>
              </a:rPr>
              <a:t>pracownik może wystąpić z roszczeniem na podstawie art. 24 i 448 KC w zw. z art. 23 KC i 300 KP</a:t>
            </a:r>
          </a:p>
          <a:p>
            <a:pPr marL="457200" indent="-457200" algn="just">
              <a:buFont typeface="+mj-lt"/>
              <a:buAutoNum type="alphaLcParenR"/>
            </a:pPr>
            <a:endParaRPr lang="pl-PL" sz="2000" dirty="0" smtClean="0">
              <a:latin typeface="Arial Narrow" panose="020B0606020202030204" pitchFamily="34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pl-PL" sz="2000" dirty="0" smtClean="0">
                <a:latin typeface="Arial Narrow" panose="020B0606020202030204" pitchFamily="34" charset="0"/>
              </a:rPr>
              <a:t>za naruszenie przepisów o ochronie danych osobowych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Arial Narrow" panose="020B0606020202030204" pitchFamily="34" charset="0"/>
              </a:rPr>
              <a:t>skarga do UODO</a:t>
            </a:r>
          </a:p>
          <a:p>
            <a:pPr lvl="1" algn="just"/>
            <a:endParaRPr lang="pl-PL" sz="2000" dirty="0" smtClean="0">
              <a:latin typeface="Arial Narrow" panose="020B0606020202030204" pitchFamily="34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pl-PL" sz="2000" dirty="0" smtClean="0">
                <a:latin typeface="Arial Narrow" panose="020B0606020202030204" pitchFamily="34" charset="0"/>
              </a:rPr>
              <a:t>za ciężkie naruszenie podstawowych obowiązków wobec pracownika (tj. obowiązku poszanowania godności i innych dóbr osobistych)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Arial Narrow" panose="020B0606020202030204" pitchFamily="34" charset="0"/>
              </a:rPr>
              <a:t>pracownik może rozwiązać umowę o pracę </a:t>
            </a:r>
            <a:r>
              <a:rPr lang="pl-PL" sz="2000" dirty="0">
                <a:latin typeface="Arial Narrow" panose="020B0606020202030204" pitchFamily="34" charset="0"/>
              </a:rPr>
              <a:t>bez wypowiedzenia na </a:t>
            </a:r>
            <a:r>
              <a:rPr lang="pl-PL" sz="2000" dirty="0" smtClean="0">
                <a:latin typeface="Arial Narrow" panose="020B0606020202030204" pitchFamily="34" charset="0"/>
              </a:rPr>
              <a:t>podstawie art. 55 § 1</a:t>
            </a:r>
            <a:r>
              <a:rPr lang="pl-PL" sz="2000" baseline="30000" dirty="0" smtClean="0">
                <a:latin typeface="Arial Narrow" panose="020B0606020202030204" pitchFamily="34" charset="0"/>
              </a:rPr>
              <a:t>1</a:t>
            </a:r>
            <a:r>
              <a:rPr lang="pl-PL" sz="2000" dirty="0" smtClean="0">
                <a:latin typeface="Arial Narrow" panose="020B0606020202030204" pitchFamily="34" charset="0"/>
              </a:rPr>
              <a:t> KP</a:t>
            </a:r>
            <a:br>
              <a:rPr lang="pl-PL" sz="2000" dirty="0" smtClean="0">
                <a:latin typeface="Arial Narrow" panose="020B0606020202030204" pitchFamily="34" charset="0"/>
              </a:rPr>
            </a:br>
            <a:r>
              <a:rPr lang="pl-PL" sz="2000" dirty="0" smtClean="0">
                <a:latin typeface="Arial Narrow" panose="020B0606020202030204" pitchFamily="34" charset="0"/>
              </a:rPr>
              <a:t>(w zależności o okoliczności sprawy i ciężaru naruszenia obowiązków)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l-PL" sz="2000" dirty="0">
              <a:latin typeface="Arial Narrow" panose="020B0606020202030204" pitchFamily="34" charset="0"/>
            </a:endParaRPr>
          </a:p>
          <a:p>
            <a:pPr marL="0" lvl="1" algn="just"/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JEDNAKŻE</a:t>
            </a:r>
            <a:r>
              <a:rPr lang="pl-PL" sz="2000" b="1" dirty="0" smtClean="0">
                <a:latin typeface="Arial Narrow" panose="020B0606020202030204" pitchFamily="34" charset="0"/>
              </a:rPr>
              <a:t>: </a:t>
            </a:r>
            <a:r>
              <a:rPr lang="pl-PL" sz="2000" dirty="0">
                <a:latin typeface="Arial Narrow" panose="020B0606020202030204" pitchFamily="34" charset="0"/>
              </a:rPr>
              <a:t>Naruszenie obowiązków pracodawcy w związku ze stosowaniem monitoringu nie jest wykroczeniem przeciwko prawom pracownika. Dział trzynasty KP nie został bowiem znowelizowany w związku z wprowadzeniem art. 22</a:t>
            </a:r>
            <a:r>
              <a:rPr lang="pl-PL" sz="2000" baseline="30000" dirty="0">
                <a:latin typeface="Arial Narrow" panose="020B0606020202030204" pitchFamily="34" charset="0"/>
              </a:rPr>
              <a:t>2</a:t>
            </a:r>
            <a:r>
              <a:rPr lang="pl-PL" sz="2000" dirty="0">
                <a:latin typeface="Arial Narrow" panose="020B0606020202030204" pitchFamily="34" charset="0"/>
              </a:rPr>
              <a:t> KP.</a:t>
            </a:r>
            <a:endParaRPr lang="pl-PL" sz="2000" b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6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6" descr="partnerstw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5" y="5933428"/>
            <a:ext cx="29241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3647728" y="26064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tx2"/>
                </a:solidFill>
              </a:rPr>
              <a:t>WYKORZYSTANIE DOWODU Z MONITORINGU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95400" y="1628800"/>
            <a:ext cx="10801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pl-PL" sz="2100" dirty="0" smtClean="0">
                <a:latin typeface="Arial Narrow" panose="020B0606020202030204" pitchFamily="34" charset="0"/>
              </a:rPr>
              <a:t>Art.</a:t>
            </a:r>
            <a:r>
              <a:rPr lang="pl-PL" sz="21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22</a:t>
            </a:r>
            <a:r>
              <a:rPr lang="pl-PL" sz="2100" i="1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r>
              <a:rPr lang="pl-PL" sz="2100" i="1" baseline="30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pl-PL" sz="2100" dirty="0" smtClean="0">
                <a:latin typeface="Arial Narrow" panose="020B0606020202030204" pitchFamily="34" charset="0"/>
              </a:rPr>
              <a:t>KP określa warunki legalnego stosowania przez pracodawcę monitoringu w miejscu pracy. </a:t>
            </a:r>
          </a:p>
          <a:p>
            <a:pPr lvl="0" algn="just"/>
            <a:endParaRPr lang="pl-PL" sz="2100" dirty="0">
              <a:latin typeface="Arial Narrow" panose="020B0606020202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pl-PL" sz="2100" dirty="0" smtClean="0">
                <a:latin typeface="Arial Narrow" panose="020B0606020202030204" pitchFamily="34" charset="0"/>
              </a:rPr>
              <a:t>Brak jest jednak regulacji prawnej odnoszącej się do ewentualnego wykorzystania nagrań z monitoringów </a:t>
            </a:r>
            <a:r>
              <a:rPr lang="pl-PL" sz="2100" b="1" dirty="0" smtClean="0">
                <a:latin typeface="Arial Narrow" panose="020B0606020202030204" pitchFamily="34" charset="0"/>
              </a:rPr>
              <a:t>pozyskanych niezgodnie z przepisami prawa</a:t>
            </a:r>
            <a:r>
              <a:rPr lang="pl-PL" sz="2100" dirty="0" smtClean="0">
                <a:latin typeface="Arial Narrow" panose="020B0606020202030204" pitchFamily="34" charset="0"/>
              </a:rPr>
              <a:t>.</a:t>
            </a:r>
            <a:endParaRPr lang="pl-PL" sz="2100" dirty="0">
              <a:latin typeface="Arial Narrow" panose="020B0606020202030204" pitchFamily="34" charset="0"/>
            </a:endParaRPr>
          </a:p>
          <a:p>
            <a:pPr algn="just"/>
            <a:endParaRPr lang="pl-PL" sz="2100" dirty="0" smtClean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100" dirty="0" smtClean="0">
                <a:latin typeface="Arial Narrow" panose="020B0606020202030204" pitchFamily="34" charset="0"/>
              </a:rPr>
              <a:t>Art. 308 Kodeksu postępowania cywilnego wskazuje, że </a:t>
            </a:r>
            <a:r>
              <a:rPr lang="pl-PL" sz="2100" b="1" dirty="0" smtClean="0">
                <a:latin typeface="Arial Narrow" panose="020B0606020202030204" pitchFamily="34" charset="0"/>
              </a:rPr>
              <a:t>dowodem może być również zapis obrazu, dźwięku albo obrazu i dźwięku</a:t>
            </a:r>
            <a:r>
              <a:rPr lang="pl-PL" sz="2100" dirty="0" smtClean="0"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1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100" dirty="0" smtClean="0">
                <a:latin typeface="Arial Narrow" panose="020B0606020202030204" pitchFamily="34" charset="0"/>
              </a:rPr>
              <a:t>Prezentowane są rozbieżne poglądy, czy dowód taki można wykorzystać w sądzie przeciwko pracownikowi</a:t>
            </a:r>
            <a:r>
              <a:rPr lang="pl-PL" sz="2000" dirty="0" smtClean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57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dkowskiiwspolnicy.pl/wp-content/uploads/2015/03/Mapa-Polsk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253" y="1556792"/>
            <a:ext cx="3516052" cy="327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7752184" y="432201"/>
            <a:ext cx="4439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242C77"/>
                </a:solidFill>
                <a:latin typeface="Open Sans"/>
              </a:rPr>
              <a:t>Codziennie i w całej Polsce oferujemy doradztwo szyte na Twoją miarę.</a:t>
            </a:r>
            <a:endParaRPr lang="pl-PL" sz="14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2398"/>
            <a:ext cx="3791744" cy="129854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63352" y="495692"/>
            <a:ext cx="69127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242C77"/>
                </a:solidFill>
                <a:latin typeface="Open Sans"/>
              </a:rPr>
              <a:t>SADKOWSKI I WSPÓLNICY </a:t>
            </a:r>
            <a:r>
              <a:rPr lang="pl-PL" sz="1400" dirty="0">
                <a:solidFill>
                  <a:srgbClr val="242C77"/>
                </a:solidFill>
                <a:latin typeface="Open Sans"/>
              </a:rPr>
              <a:t>SPÓŁKA KOMANDYTOWO – AKCYJNA</a:t>
            </a:r>
            <a:endParaRPr lang="pl-PL" sz="1400" dirty="0">
              <a:solidFill>
                <a:srgbClr val="333333"/>
              </a:solidFill>
              <a:latin typeface="Open Sans"/>
            </a:endParaRPr>
          </a:p>
          <a:p>
            <a:endParaRPr lang="pl-PL" sz="1400" b="1" dirty="0">
              <a:solidFill>
                <a:srgbClr val="242C77"/>
              </a:solidFill>
              <a:latin typeface="Open Sans"/>
            </a:endParaRPr>
          </a:p>
          <a:p>
            <a:endParaRPr lang="pl-PL" sz="1400" b="1" dirty="0" smtClean="0">
              <a:solidFill>
                <a:srgbClr val="242C77"/>
              </a:solidFill>
              <a:latin typeface="Open Sans"/>
            </a:endParaRPr>
          </a:p>
          <a:p>
            <a:r>
              <a:rPr lang="pl-PL" sz="1400" b="1" dirty="0" smtClean="0">
                <a:solidFill>
                  <a:srgbClr val="242C77"/>
                </a:solidFill>
                <a:latin typeface="Open Sans"/>
              </a:rPr>
              <a:t>Województwo </a:t>
            </a:r>
            <a:r>
              <a:rPr lang="pl-PL" sz="1400" b="1" dirty="0">
                <a:solidFill>
                  <a:srgbClr val="242C77"/>
                </a:solidFill>
                <a:latin typeface="Open Sans"/>
              </a:rPr>
              <a:t>mazowieckie</a:t>
            </a:r>
            <a:endParaRPr lang="pl-PL" sz="1400" dirty="0">
              <a:solidFill>
                <a:srgbClr val="333333"/>
              </a:solidFill>
              <a:latin typeface="Open Sans"/>
            </a:endParaRPr>
          </a:p>
          <a:p>
            <a:r>
              <a:rPr lang="pl-PL" sz="1400" dirty="0">
                <a:solidFill>
                  <a:srgbClr val="333333"/>
                </a:solidFill>
                <a:latin typeface="Open Sans"/>
              </a:rPr>
              <a:t>00-131 Warszawa, ul. Grzybowska 4, lok. U-7A</a:t>
            </a:r>
            <a:br>
              <a:rPr lang="pl-PL" sz="1400" dirty="0">
                <a:solidFill>
                  <a:srgbClr val="333333"/>
                </a:solidFill>
                <a:latin typeface="Open Sans"/>
              </a:rPr>
            </a:br>
            <a:r>
              <a:rPr lang="pl-PL" sz="1400" dirty="0">
                <a:solidFill>
                  <a:srgbClr val="333333"/>
                </a:solidFill>
                <a:latin typeface="Open Sans"/>
              </a:rPr>
              <a:t>tel. +48 22 692 74 31</a:t>
            </a:r>
            <a:br>
              <a:rPr lang="pl-PL" sz="1400" dirty="0">
                <a:solidFill>
                  <a:srgbClr val="333333"/>
                </a:solidFill>
                <a:latin typeface="Open Sans"/>
              </a:rPr>
            </a:br>
            <a:r>
              <a:rPr lang="pl-PL" sz="1400" dirty="0">
                <a:solidFill>
                  <a:srgbClr val="333333"/>
                </a:solidFill>
                <a:latin typeface="Open Sans"/>
              </a:rPr>
              <a:t>fax. +48 22 826 00 49</a:t>
            </a:r>
            <a:br>
              <a:rPr lang="pl-PL" sz="1400" dirty="0">
                <a:solidFill>
                  <a:srgbClr val="333333"/>
                </a:solidFill>
                <a:latin typeface="Open Sans"/>
              </a:rPr>
            </a:br>
            <a:endParaRPr lang="pl-PL" sz="1400" dirty="0" smtClean="0">
              <a:solidFill>
                <a:srgbClr val="333333"/>
              </a:solidFill>
              <a:latin typeface="Open Sans"/>
            </a:endParaRPr>
          </a:p>
          <a:p>
            <a:r>
              <a:rPr lang="pl-PL" sz="1400" b="1" dirty="0">
                <a:solidFill>
                  <a:srgbClr val="242C77"/>
                </a:solidFill>
                <a:latin typeface="Open Sans"/>
              </a:rPr>
              <a:t>Województwo śląskie</a:t>
            </a:r>
            <a:endParaRPr lang="pl-PL" sz="1400" dirty="0">
              <a:solidFill>
                <a:srgbClr val="333333"/>
              </a:solidFill>
              <a:latin typeface="Open Sans"/>
            </a:endParaRPr>
          </a:p>
          <a:p>
            <a:r>
              <a:rPr lang="pl-PL" sz="1400" dirty="0">
                <a:solidFill>
                  <a:srgbClr val="333333"/>
                </a:solidFill>
                <a:latin typeface="Open Sans"/>
              </a:rPr>
              <a:t>Centrum Biurowe </a:t>
            </a:r>
            <a:r>
              <a:rPr lang="pl-PL" sz="1400" dirty="0" smtClean="0">
                <a:solidFill>
                  <a:srgbClr val="333333"/>
                </a:solidFill>
                <a:latin typeface="Open Sans"/>
              </a:rPr>
              <a:t>Francuska</a:t>
            </a:r>
            <a:r>
              <a:rPr lang="pl-PL" sz="1400" dirty="0">
                <a:solidFill>
                  <a:srgbClr val="333333"/>
                </a:solidFill>
                <a:latin typeface="Open Sans"/>
              </a:rPr>
              <a:t/>
            </a:r>
            <a:br>
              <a:rPr lang="pl-PL" sz="1400" dirty="0">
                <a:solidFill>
                  <a:srgbClr val="333333"/>
                </a:solidFill>
                <a:latin typeface="Open Sans"/>
              </a:rPr>
            </a:br>
            <a:r>
              <a:rPr lang="pl-PL" sz="1400" dirty="0">
                <a:solidFill>
                  <a:srgbClr val="333333"/>
                </a:solidFill>
                <a:latin typeface="Open Sans"/>
              </a:rPr>
              <a:t>40-028 Katowice, ul. Francuska </a:t>
            </a:r>
            <a:r>
              <a:rPr lang="pl-PL" sz="1400" dirty="0" smtClean="0">
                <a:solidFill>
                  <a:srgbClr val="333333"/>
                </a:solidFill>
                <a:latin typeface="Open Sans"/>
              </a:rPr>
              <a:t>34</a:t>
            </a:r>
          </a:p>
          <a:p>
            <a:endParaRPr lang="pl-PL" sz="1400" dirty="0">
              <a:solidFill>
                <a:srgbClr val="333333"/>
              </a:solidFill>
              <a:latin typeface="Open Sans"/>
            </a:endParaRPr>
          </a:p>
          <a:p>
            <a:r>
              <a:rPr lang="pl-PL" sz="1400" dirty="0">
                <a:solidFill>
                  <a:srgbClr val="333333"/>
                </a:solidFill>
                <a:latin typeface="Open Sans"/>
              </a:rPr>
              <a:t>42-200 Częstochowa, ul. Dąbrowskiego 55 lok. 4</a:t>
            </a:r>
            <a:br>
              <a:rPr lang="pl-PL" sz="1400" dirty="0">
                <a:solidFill>
                  <a:srgbClr val="333333"/>
                </a:solidFill>
                <a:latin typeface="Open Sans"/>
              </a:rPr>
            </a:br>
            <a:r>
              <a:rPr lang="pl-PL" sz="1400" dirty="0">
                <a:solidFill>
                  <a:srgbClr val="333333"/>
                </a:solidFill>
                <a:latin typeface="Open Sans"/>
              </a:rPr>
              <a:t>tel. +48 34 360 56 30</a:t>
            </a:r>
            <a:br>
              <a:rPr lang="pl-PL" sz="1400" dirty="0">
                <a:solidFill>
                  <a:srgbClr val="333333"/>
                </a:solidFill>
                <a:latin typeface="Open Sans"/>
              </a:rPr>
            </a:br>
            <a:r>
              <a:rPr lang="pl-PL" sz="1400" dirty="0">
                <a:solidFill>
                  <a:srgbClr val="333333"/>
                </a:solidFill>
                <a:latin typeface="Open Sans"/>
              </a:rPr>
              <a:t>fax. +48 34 365 15 03</a:t>
            </a:r>
          </a:p>
          <a:p>
            <a:endParaRPr lang="pl-PL" sz="1400" b="0" i="0" dirty="0">
              <a:solidFill>
                <a:srgbClr val="003760"/>
              </a:solidFill>
              <a:effectLst/>
              <a:latin typeface="Open Sans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45667" y="4267389"/>
            <a:ext cx="475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  <a:latin typeface="Open Sans"/>
              </a:rPr>
              <a:t>e-mail: </a:t>
            </a:r>
            <a:r>
              <a:rPr lang="pl-PL" sz="1400" dirty="0" smtClean="0">
                <a:solidFill>
                  <a:srgbClr val="FF0000"/>
                </a:solidFill>
                <a:latin typeface="Open Sans"/>
              </a:rPr>
              <a:t>kancelaria@sadkowskiiwspolnicy.pl</a:t>
            </a:r>
          </a:p>
          <a:p>
            <a:endParaRPr lang="pl-PL" sz="1400" dirty="0">
              <a:solidFill>
                <a:srgbClr val="FF0000"/>
              </a:solidFill>
              <a:latin typeface="Open Sans"/>
            </a:endParaRPr>
          </a:p>
          <a:p>
            <a:r>
              <a:rPr lang="pl-PL" sz="1400" dirty="0" smtClean="0">
                <a:solidFill>
                  <a:srgbClr val="FF0000"/>
                </a:solidFill>
                <a:latin typeface="Open Sans"/>
              </a:rPr>
              <a:t>www.sadkowskiiwspolnicy.pl</a:t>
            </a:r>
          </a:p>
          <a:p>
            <a:endParaRPr lang="pl-PL" sz="1400" dirty="0">
              <a:solidFill>
                <a:srgbClr val="333333"/>
              </a:solidFill>
              <a:latin typeface="Open Sans"/>
            </a:endParaRPr>
          </a:p>
        </p:txBody>
      </p:sp>
      <p:cxnSp>
        <p:nvCxnSpPr>
          <p:cNvPr id="7" name="Łącznik prosty 6"/>
          <p:cNvCxnSpPr/>
          <p:nvPr/>
        </p:nvCxnSpPr>
        <p:spPr>
          <a:xfrm>
            <a:off x="0" y="981694"/>
            <a:ext cx="122886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0163"/>
            <a:ext cx="12193588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8958097" y="836712"/>
            <a:ext cx="3214092" cy="2031325"/>
          </a:xfrm>
          <a:prstGeom prst="rect">
            <a:avLst/>
          </a:prstGeom>
          <a:solidFill>
            <a:srgbClr val="003760"/>
          </a:solidFill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Kontakt do prelegenta:</a:t>
            </a:r>
          </a:p>
          <a:p>
            <a:endParaRPr lang="pl-PL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Marcin </a:t>
            </a:r>
            <a:r>
              <a:rPr lang="pl-PL" b="1" dirty="0">
                <a:solidFill>
                  <a:schemeClr val="bg1"/>
                </a:solidFill>
                <a:latin typeface="Arial Narrow" panose="020B0606020202030204" pitchFamily="34" charset="0"/>
              </a:rPr>
              <a:t>Frąckowiak</a:t>
            </a:r>
          </a:p>
          <a:p>
            <a:r>
              <a:rPr lang="pl-PL" b="1" dirty="0">
                <a:solidFill>
                  <a:schemeClr val="bg1"/>
                </a:solidFill>
                <a:latin typeface="Arial Narrow" panose="020B0606020202030204" pitchFamily="34" charset="0"/>
              </a:rPr>
              <a:t>radca prawny</a:t>
            </a:r>
          </a:p>
          <a:p>
            <a:endParaRPr lang="pl-PL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Arial Narrow" panose="020B0606020202030204" pitchFamily="34" charset="0"/>
              </a:rPr>
              <a:t>m.frackowiak@siw.pl</a:t>
            </a:r>
          </a:p>
          <a:p>
            <a:r>
              <a:rPr lang="pl-PL" dirty="0">
                <a:solidFill>
                  <a:schemeClr val="bg1"/>
                </a:solidFill>
                <a:latin typeface="Arial Narrow" panose="020B0606020202030204" pitchFamily="34" charset="0"/>
              </a:rPr>
              <a:t>tel. 797 132 357</a:t>
            </a:r>
          </a:p>
        </p:txBody>
      </p:sp>
    </p:spTree>
    <p:extLst>
      <p:ext uri="{BB962C8B-B14F-4D97-AF65-F5344CB8AC3E}">
        <p14:creationId xmlns:p14="http://schemas.microsoft.com/office/powerpoint/2010/main" val="2581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623392" y="1412776"/>
            <a:ext cx="108732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 smtClean="0">
                <a:latin typeface="Arial Narrow" panose="020B0606020202030204" pitchFamily="34" charset="0"/>
              </a:rPr>
              <a:t>Kodeks pracy reguluje dwa rodzaje umów o zakazie konkurencji: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400" b="1" dirty="0">
                <a:latin typeface="Arial Narrow" panose="020B0606020202030204" pitchFamily="34" charset="0"/>
              </a:rPr>
              <a:t>w</a:t>
            </a:r>
            <a:r>
              <a:rPr lang="pl-PL" sz="2400" b="1" dirty="0" smtClean="0">
                <a:latin typeface="Arial Narrow" panose="020B0606020202030204" pitchFamily="34" charset="0"/>
              </a:rPr>
              <a:t> czasie </a:t>
            </a:r>
            <a:r>
              <a:rPr lang="pl-PL" sz="2400" dirty="0" smtClean="0">
                <a:latin typeface="Arial Narrow" panose="020B0606020202030204" pitchFamily="34" charset="0"/>
              </a:rPr>
              <a:t>trwania stosunku pracy (art</a:t>
            </a:r>
            <a:r>
              <a:rPr lang="pl-PL" sz="2400" dirty="0">
                <a:latin typeface="Arial Narrow" panose="020B0606020202030204" pitchFamily="34" charset="0"/>
              </a:rPr>
              <a:t>. 101</a:t>
            </a:r>
            <a:r>
              <a:rPr lang="pl-PL" sz="2400" baseline="30000" dirty="0">
                <a:latin typeface="Arial Narrow" panose="020B0606020202030204" pitchFamily="34" charset="0"/>
              </a:rPr>
              <a:t>1 </a:t>
            </a:r>
            <a:r>
              <a:rPr lang="pl-PL" sz="2400" dirty="0" smtClean="0">
                <a:latin typeface="Arial Narrow" panose="020B0606020202030204" pitchFamily="34" charset="0"/>
              </a:rPr>
              <a:t>Kodeksu pracy)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400" b="1" dirty="0" smtClean="0">
                <a:latin typeface="Arial Narrow" panose="020B0606020202030204" pitchFamily="34" charset="0"/>
              </a:rPr>
              <a:t>po ustaniu </a:t>
            </a:r>
            <a:r>
              <a:rPr lang="pl-PL" sz="2400" dirty="0" smtClean="0">
                <a:latin typeface="Arial Narrow" panose="020B0606020202030204" pitchFamily="34" charset="0"/>
              </a:rPr>
              <a:t>stosunku pracy  (art</a:t>
            </a:r>
            <a:r>
              <a:rPr lang="pl-PL" sz="2400" dirty="0">
                <a:latin typeface="Arial Narrow" panose="020B0606020202030204" pitchFamily="34" charset="0"/>
              </a:rPr>
              <a:t>. </a:t>
            </a:r>
            <a:r>
              <a:rPr lang="pl-PL" sz="2400" dirty="0" smtClean="0">
                <a:latin typeface="Arial Narrow" panose="020B0606020202030204" pitchFamily="34" charset="0"/>
              </a:rPr>
              <a:t>101</a:t>
            </a:r>
            <a:r>
              <a:rPr lang="pl-PL" sz="2400" baseline="30000" dirty="0" smtClean="0">
                <a:latin typeface="Arial Narrow" panose="020B0606020202030204" pitchFamily="34" charset="0"/>
              </a:rPr>
              <a:t>2</a:t>
            </a:r>
            <a:r>
              <a:rPr lang="pl-PL" sz="2400" dirty="0" smtClean="0">
                <a:latin typeface="Arial Narrow" panose="020B0606020202030204" pitchFamily="34" charset="0"/>
              </a:rPr>
              <a:t> </a:t>
            </a:r>
            <a:r>
              <a:rPr lang="pl-PL" sz="2400" dirty="0">
                <a:latin typeface="Arial Narrow" panose="020B0606020202030204" pitchFamily="34" charset="0"/>
              </a:rPr>
              <a:t>Kodeksu pracy</a:t>
            </a:r>
            <a:r>
              <a:rPr lang="pl-PL" sz="2400" dirty="0" smtClean="0">
                <a:latin typeface="Arial Narrow" panose="020B0606020202030204" pitchFamily="34" charset="0"/>
              </a:rPr>
              <a:t>)</a:t>
            </a:r>
          </a:p>
          <a:p>
            <a:pPr marL="457200" indent="-457200" algn="just">
              <a:buFont typeface="+mj-lt"/>
              <a:buAutoNum type="arabicPeriod"/>
            </a:pPr>
            <a:endParaRPr lang="pl-PL" sz="2400" dirty="0">
              <a:latin typeface="Arial Narrow" panose="020B0606020202030204" pitchFamily="34" charset="0"/>
            </a:endParaRPr>
          </a:p>
          <a:p>
            <a:pPr algn="just"/>
            <a:r>
              <a:rPr lang="pl-PL" sz="2400" dirty="0" smtClean="0">
                <a:latin typeface="Arial Narrow" panose="020B0606020202030204" pitchFamily="34" charset="0"/>
              </a:rPr>
              <a:t>Zawarcie obu umów o zakazie konkurencji (w czasie lub po ustaniu stosunku pracy) wymaga zachowania</a:t>
            </a:r>
            <a:r>
              <a:rPr lang="pl-PL" sz="2400" dirty="0">
                <a:latin typeface="Arial Narrow" panose="020B0606020202030204" pitchFamily="34" charset="0"/>
              </a:rPr>
              <a:t> </a:t>
            </a:r>
            <a:r>
              <a:rPr lang="pl-PL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formy pisemnej pod rygorem </a:t>
            </a:r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nieważności </a:t>
            </a:r>
            <a:r>
              <a:rPr lang="pl-PL" sz="2400" dirty="0" smtClean="0">
                <a:latin typeface="Arial Narrow" panose="020B0606020202030204" pitchFamily="34" charset="0"/>
              </a:rPr>
              <a:t>(art</a:t>
            </a:r>
            <a:r>
              <a:rPr lang="pl-PL" sz="2400" dirty="0">
                <a:latin typeface="Arial Narrow" panose="020B0606020202030204" pitchFamily="34" charset="0"/>
              </a:rPr>
              <a:t>. </a:t>
            </a:r>
            <a:r>
              <a:rPr lang="pl-PL" sz="2400" dirty="0" smtClean="0">
                <a:latin typeface="Arial Narrow" panose="020B0606020202030204" pitchFamily="34" charset="0"/>
              </a:rPr>
              <a:t>101</a:t>
            </a:r>
            <a:r>
              <a:rPr lang="pl-PL" sz="2400" baseline="30000" dirty="0" smtClean="0">
                <a:latin typeface="Arial Narrow" panose="020B0606020202030204" pitchFamily="34" charset="0"/>
              </a:rPr>
              <a:t>3</a:t>
            </a:r>
            <a:r>
              <a:rPr lang="pl-PL" sz="2400" dirty="0">
                <a:latin typeface="Arial Narrow" panose="020B0606020202030204" pitchFamily="34" charset="0"/>
              </a:rPr>
              <a:t> </a:t>
            </a:r>
            <a:r>
              <a:rPr lang="pl-PL" sz="2400" dirty="0" smtClean="0">
                <a:latin typeface="Arial Narrow" panose="020B0606020202030204" pitchFamily="34" charset="0"/>
              </a:rPr>
              <a:t>KP).</a:t>
            </a:r>
            <a:endParaRPr lang="pl-PL" sz="2400" dirty="0">
              <a:latin typeface="Arial Narrow" panose="020B0606020202030204" pitchFamily="34" charset="0"/>
            </a:endParaRPr>
          </a:p>
          <a:p>
            <a:pPr algn="just"/>
            <a:r>
              <a:rPr lang="pl-PL" sz="2400" dirty="0" smtClean="0">
                <a:latin typeface="Arial Narrow" panose="020B0606020202030204" pitchFamily="34" charset="0"/>
              </a:rPr>
              <a:t> </a:t>
            </a:r>
          </a:p>
          <a:p>
            <a:pPr algn="just"/>
            <a:r>
              <a:rPr lang="pl-PL" sz="2400" dirty="0" smtClean="0">
                <a:latin typeface="Arial Narrow" panose="020B0606020202030204" pitchFamily="34" charset="0"/>
              </a:rPr>
              <a:t>Przepisy regulujące zawieranie z pracownikami umów o zakazie </a:t>
            </a:r>
            <a:r>
              <a:rPr lang="pl-PL" sz="2400" dirty="0">
                <a:latin typeface="Arial Narrow" panose="020B0606020202030204" pitchFamily="34" charset="0"/>
              </a:rPr>
              <a:t>konkurencji </a:t>
            </a:r>
            <a:r>
              <a:rPr lang="pl-PL" sz="2400" dirty="0" smtClean="0">
                <a:latin typeface="Arial Narrow" panose="020B0606020202030204" pitchFamily="34" charset="0"/>
              </a:rPr>
              <a:t>nie wyłączają zakazu konkurencji przewidzianego </a:t>
            </a:r>
            <a:r>
              <a:rPr lang="pl-PL" sz="2400" dirty="0">
                <a:latin typeface="Arial Narrow" panose="020B0606020202030204" pitchFamily="34" charset="0"/>
              </a:rPr>
              <a:t>w odrębnych </a:t>
            </a:r>
            <a:r>
              <a:rPr lang="pl-PL" sz="2400" dirty="0" smtClean="0">
                <a:latin typeface="Arial Narrow" panose="020B0606020202030204" pitchFamily="34" charset="0"/>
              </a:rPr>
              <a:t>przepisach.</a:t>
            </a:r>
          </a:p>
          <a:p>
            <a:pPr algn="just"/>
            <a:endParaRPr lang="pl-PL" sz="2400" dirty="0">
              <a:latin typeface="Arial Narrow" panose="020B0606020202030204" pitchFamily="34" charset="0"/>
            </a:endParaRPr>
          </a:p>
          <a:p>
            <a:pPr algn="just"/>
            <a:r>
              <a:rPr lang="pl-PL" sz="2400" dirty="0" smtClean="0">
                <a:latin typeface="Arial Narrow" panose="020B0606020202030204" pitchFamily="34" charset="0"/>
              </a:rPr>
              <a:t>Nie </a:t>
            </a:r>
            <a:r>
              <a:rPr lang="pl-PL" sz="2400" dirty="0">
                <a:latin typeface="Arial Narrow" panose="020B0606020202030204" pitchFamily="34" charset="0"/>
              </a:rPr>
              <a:t>ograniczają </a:t>
            </a:r>
            <a:r>
              <a:rPr lang="pl-PL" sz="2400" dirty="0" smtClean="0">
                <a:latin typeface="Arial Narrow" panose="020B0606020202030204" pitchFamily="34" charset="0"/>
              </a:rPr>
              <a:t>też stosowania </a:t>
            </a:r>
            <a:r>
              <a:rPr lang="pl-PL" sz="2400" dirty="0">
                <a:latin typeface="Arial Narrow" panose="020B0606020202030204" pitchFamily="34" charset="0"/>
              </a:rPr>
              <a:t>w stosunkach pracy przepisów zabraniających niedozwolonej lub nieuczciwej konkurencji</a:t>
            </a:r>
            <a:r>
              <a:rPr lang="pl-PL" sz="2400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endParaRPr lang="pl-PL" sz="2000" dirty="0">
              <a:latin typeface="Arial Narrow" panose="020B060602020203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647728" y="26064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tx2"/>
                </a:solidFill>
              </a:rPr>
              <a:t>ZAKAZ KONKURENCJI W UMOWIE O PRACĘ</a:t>
            </a:r>
          </a:p>
          <a:p>
            <a:pPr algn="ctr"/>
            <a:endParaRPr lang="pl-PL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74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79376" y="1628800"/>
            <a:ext cx="11305256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100" b="1" dirty="0">
                <a:latin typeface="Arial Narrow" panose="020B0606020202030204" pitchFamily="34" charset="0"/>
              </a:rPr>
              <a:t>Działalnością konkurencyjną</a:t>
            </a:r>
            <a:r>
              <a:rPr lang="pl-PL" sz="2100" dirty="0">
                <a:latin typeface="Arial Narrow" panose="020B0606020202030204" pitchFamily="34" charset="0"/>
              </a:rPr>
              <a:t> jest aktywność przejawiana w tym samym lub w takim samym zakresie przedmiotowym, skierowana do tego samego kręgu odbiorców, przynajmniej częściowo pokrywająca </a:t>
            </a:r>
            <a:r>
              <a:rPr lang="pl-PL" sz="2100" dirty="0" smtClean="0">
                <a:latin typeface="Arial Narrow" panose="020B0606020202030204" pitchFamily="34" charset="0"/>
              </a:rPr>
              <a:t>się z </a:t>
            </a:r>
            <a:r>
              <a:rPr lang="pl-PL" sz="2100" dirty="0">
                <a:latin typeface="Arial Narrow" panose="020B0606020202030204" pitchFamily="34" charset="0"/>
              </a:rPr>
              <a:t>zakresem działalności podstawowej lub ubocznej pracodawcy (wyrok Sądu Najwyższego z dnia 12 lutego 2013 r., II PK 166/12).</a:t>
            </a:r>
          </a:p>
          <a:p>
            <a:pPr algn="just"/>
            <a:endParaRPr lang="pl-PL" sz="2100" b="1" i="1" dirty="0">
              <a:latin typeface="Arial Narrow" panose="020B0606020202030204" pitchFamily="34" charset="0"/>
            </a:endParaRPr>
          </a:p>
          <a:p>
            <a:pPr algn="just"/>
            <a:r>
              <a:rPr lang="pl-PL" sz="2100" dirty="0" smtClean="0">
                <a:latin typeface="Arial Narrow" panose="020B0606020202030204" pitchFamily="34" charset="0"/>
              </a:rPr>
              <a:t>Zakres </a:t>
            </a:r>
            <a:r>
              <a:rPr lang="pl-PL" sz="2100" dirty="0">
                <a:latin typeface="Arial Narrow" panose="020B0606020202030204" pitchFamily="34" charset="0"/>
              </a:rPr>
              <a:t>zakazanych działań konkurencyjnych powinien być </a:t>
            </a:r>
            <a:r>
              <a:rPr lang="pl-PL" sz="2100" b="1" dirty="0">
                <a:latin typeface="Arial Narrow" panose="020B0606020202030204" pitchFamily="34" charset="0"/>
              </a:rPr>
              <a:t>skonkretyzowany w umowie </a:t>
            </a:r>
            <a:r>
              <a:rPr lang="pl-PL" sz="2100" dirty="0">
                <a:latin typeface="Arial Narrow" panose="020B0606020202030204" pitchFamily="34" charset="0"/>
              </a:rPr>
              <a:t>o zakazie </a:t>
            </a:r>
            <a:r>
              <a:rPr lang="pl-PL" sz="2100" dirty="0" smtClean="0">
                <a:latin typeface="Arial Narrow" panose="020B0606020202030204" pitchFamily="34" charset="0"/>
              </a:rPr>
              <a:t>konkurencji</a:t>
            </a:r>
            <a:br>
              <a:rPr lang="pl-PL" sz="2100" dirty="0" smtClean="0">
                <a:latin typeface="Arial Narrow" panose="020B0606020202030204" pitchFamily="34" charset="0"/>
              </a:rPr>
            </a:br>
            <a:r>
              <a:rPr lang="pl-PL" sz="2100" dirty="0" smtClean="0">
                <a:latin typeface="Arial Narrow" panose="020B0606020202030204" pitchFamily="34" charset="0"/>
              </a:rPr>
              <a:t>(wyrok SN z dnia 24 października 2006 </a:t>
            </a:r>
            <a:r>
              <a:rPr lang="pl-PL" sz="2100" dirty="0">
                <a:latin typeface="Arial Narrow" panose="020B0606020202030204" pitchFamily="34" charset="0"/>
              </a:rPr>
              <a:t>r., II PK </a:t>
            </a:r>
            <a:r>
              <a:rPr lang="pl-PL" sz="2100" dirty="0" smtClean="0">
                <a:latin typeface="Arial Narrow" panose="020B0606020202030204" pitchFamily="34" charset="0"/>
              </a:rPr>
              <a:t>39/06).</a:t>
            </a:r>
          </a:p>
          <a:p>
            <a:pPr algn="just"/>
            <a:endParaRPr lang="pl-PL" sz="21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100" b="1" dirty="0" smtClean="0">
                <a:latin typeface="Arial Narrow" panose="020B0606020202030204" pitchFamily="34" charset="0"/>
              </a:rPr>
              <a:t>Zakaz podejmowania jakiejkolwiek (niekonkurencyjnej) innej działalności zarobkowej lub niezarobkowej?</a:t>
            </a:r>
            <a:endParaRPr lang="pl-PL" sz="2100" b="1" dirty="0">
              <a:latin typeface="Arial Narrow" panose="020B0606020202030204" pitchFamily="34" charset="0"/>
            </a:endParaRPr>
          </a:p>
          <a:p>
            <a:pPr algn="just"/>
            <a:endParaRPr lang="pl-PL" sz="2100" dirty="0">
              <a:latin typeface="Arial Narrow" panose="020B0606020202030204" pitchFamily="34" charset="0"/>
            </a:endParaRPr>
          </a:p>
          <a:p>
            <a:pPr algn="just"/>
            <a:r>
              <a:rPr lang="pl-PL" sz="2100" dirty="0">
                <a:latin typeface="Arial Narrow" panose="020B0606020202030204" pitchFamily="34" charset="0"/>
              </a:rPr>
              <a:t>Postanowienie umowy o pracę przewidujące zakaz podejmowania dodatkowego zatrudnienia w zakresie niestanowiącym działalności konkurencyjnej wobec pracodawcy jest nieważne (art. 58 § 1 KC w zw. z art. 300 KP), gdyż stanowi obejście zakazu wynikającego z art. 101</a:t>
            </a:r>
            <a:r>
              <a:rPr lang="pl-PL" sz="2100" baseline="30000" dirty="0">
                <a:latin typeface="Arial Narrow" panose="020B0606020202030204" pitchFamily="34" charset="0"/>
              </a:rPr>
              <a:t>1</a:t>
            </a:r>
            <a:r>
              <a:rPr lang="pl-PL" sz="2100" dirty="0">
                <a:latin typeface="Arial Narrow" panose="020B0606020202030204" pitchFamily="34" charset="0"/>
              </a:rPr>
              <a:t> § 1 KP </a:t>
            </a:r>
            <a:r>
              <a:rPr lang="pl-PL" sz="2100" dirty="0" smtClean="0">
                <a:latin typeface="Arial Narrow" panose="020B0606020202030204" pitchFamily="34" charset="0"/>
              </a:rPr>
              <a:t>(wyrok SN z dnia 2 kwietnia 2008 </a:t>
            </a:r>
            <a:r>
              <a:rPr lang="pl-PL" sz="2100" dirty="0">
                <a:latin typeface="Arial Narrow" panose="020B0606020202030204" pitchFamily="34" charset="0"/>
              </a:rPr>
              <a:t>r., II PK </a:t>
            </a:r>
            <a:r>
              <a:rPr lang="pl-PL" sz="2100" dirty="0" smtClean="0">
                <a:latin typeface="Arial Narrow" panose="020B0606020202030204" pitchFamily="34" charset="0"/>
              </a:rPr>
              <a:t>268/07).</a:t>
            </a:r>
          </a:p>
          <a:p>
            <a:pPr algn="just"/>
            <a:endParaRPr lang="pl-PL" sz="2100" b="1" dirty="0">
              <a:latin typeface="Arial Narrow" panose="020B0606020202030204" pitchFamily="34" charset="0"/>
            </a:endParaRPr>
          </a:p>
          <a:p>
            <a:pPr algn="just"/>
            <a:endParaRPr lang="pl-PL" sz="21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21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647728" y="460047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tx2"/>
                </a:solidFill>
              </a:rPr>
              <a:t>ZAKAZ KONKURENCJI W UMOWIE O PRACĘ</a:t>
            </a:r>
          </a:p>
          <a:p>
            <a:pPr algn="ctr"/>
            <a:endParaRPr lang="pl-PL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59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3647728" y="460047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tx2"/>
                </a:solidFill>
              </a:rPr>
              <a:t>ZAKAZ KONKURENCJI W UMOWIE O PRACĘ</a:t>
            </a:r>
          </a:p>
          <a:p>
            <a:pPr algn="ctr"/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23392" y="1401383"/>
            <a:ext cx="105131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Wyrok</a:t>
            </a:r>
            <a:endParaRPr lang="pl-PL" sz="20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pl-PL" sz="2000" dirty="0">
                <a:latin typeface="Arial Narrow" panose="020B0606020202030204" pitchFamily="34" charset="0"/>
                <a:cs typeface="Calibri Light" panose="020F0302020204030204" pitchFamily="34" charset="0"/>
              </a:rPr>
              <a:t>Sądu Najwyższego - Izba Pracy, Ubezpieczeń Społecznych i Spraw Publicznych</a:t>
            </a:r>
          </a:p>
          <a:p>
            <a:pPr algn="ctr"/>
            <a:r>
              <a:rPr lang="pl-PL" sz="2000" dirty="0">
                <a:latin typeface="Arial Narrow" panose="020B0606020202030204" pitchFamily="34" charset="0"/>
                <a:cs typeface="Calibri Light" panose="020F0302020204030204" pitchFamily="34" charset="0"/>
              </a:rPr>
              <a:t>z dnia 11 stycznia 2017 r.</a:t>
            </a:r>
          </a:p>
          <a:p>
            <a:pPr algn="ctr"/>
            <a:r>
              <a:rPr lang="pl-PL" sz="2000" b="1" dirty="0">
                <a:latin typeface="Arial Narrow" panose="020B0606020202030204" pitchFamily="34" charset="0"/>
                <a:cs typeface="Calibri Light" panose="020F0302020204030204" pitchFamily="34" charset="0"/>
              </a:rPr>
              <a:t>I PK 25/16</a:t>
            </a:r>
            <a:endParaRPr lang="pl-PL" sz="2000" b="1" dirty="0" smtClean="0">
              <a:latin typeface="Arial Narrow" panose="020B0606020202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pl-PL" sz="2000" b="1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TEZA:</a:t>
            </a:r>
          </a:p>
          <a:p>
            <a:pPr algn="just"/>
            <a:r>
              <a:rPr lang="pl-PL" sz="20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Pracodawca </a:t>
            </a:r>
            <a:r>
              <a:rPr lang="pl-PL" sz="2000" dirty="0">
                <a:latin typeface="Arial Narrow" panose="020B0606020202030204" pitchFamily="34" charset="0"/>
                <a:cs typeface="Calibri Light" panose="020F0302020204030204" pitchFamily="34" charset="0"/>
              </a:rPr>
              <a:t>może żądać od pracownika informacji o podjęciu przez niego innego zatrudnienia w czasie pozostawania w stosunku pracy z pracodawcą. Niedopełnienie obowiązku informacyjnego przez pracownika może być podstawą do wypowiedzenia mu umowy o pracę. Dotyczy to zarówno dodatkowego zatrudnienia na podstawie umowy o pracę, jak i w innej formie (np. na podstawie umów cywilnych</a:t>
            </a:r>
            <a:r>
              <a:rPr lang="pl-PL" sz="20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).</a:t>
            </a:r>
          </a:p>
          <a:p>
            <a:pPr algn="just"/>
            <a:endParaRPr lang="pl-PL" sz="20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2000" dirty="0">
                <a:latin typeface="Arial Narrow" panose="020B0606020202030204" pitchFamily="34" charset="0"/>
                <a:cs typeface="Calibri Light" panose="020F0302020204030204" pitchFamily="34" charset="0"/>
              </a:rPr>
              <a:t>P</a:t>
            </a:r>
            <a:r>
              <a:rPr lang="pl-PL" sz="20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owyższe </a:t>
            </a:r>
            <a:r>
              <a:rPr lang="pl-PL" sz="2000" dirty="0">
                <a:latin typeface="Arial Narrow" panose="020B0606020202030204" pitchFamily="34" charset="0"/>
                <a:cs typeface="Calibri Light" panose="020F0302020204030204" pitchFamily="34" charset="0"/>
              </a:rPr>
              <a:t>oznacza, że w trakcie trwania umowy o pracę, co obejmuje okres wypowiedzenia, pracownik może podejmować niekonkurencyjną działalność (odpłatną bądź nieodpłatną), o ile nie koliduje to z interesami pracodawcy i jego dobrym imieniem (które z reguły powinny być bliżej sprecyzowane w umowie o pracę lub umowie o zakazie konkurencji w czasie trwania stosunku pracy</a:t>
            </a:r>
            <a:r>
              <a:rPr lang="pl-PL" sz="20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).</a:t>
            </a:r>
          </a:p>
          <a:p>
            <a:pPr algn="just"/>
            <a:endParaRPr lang="pl-PL" sz="2000" dirty="0" smtClean="0">
              <a:latin typeface="Arial Narrow" panose="020B0606020202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Pracodawca może wyciągnąć konsekwencje wobec pracownika za zaniechanie obowiązku informacyjnego.</a:t>
            </a:r>
          </a:p>
          <a:p>
            <a:pPr algn="just"/>
            <a:endParaRPr lang="pl-PL" sz="20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151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51384" y="1700808"/>
            <a:ext cx="110892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Przepisy prawa cywilnego nie regulują zawierania umów o zakazie konkurencji w analogiczny sposób jak przepisy prawa pracy.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W orzecznictwie dominuje pogląd dopuszczający regulowanie zakazu prowadzenia działalności konkurencyjnej</a:t>
            </a:r>
            <a:br>
              <a:rPr lang="pl-PL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pl-PL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w umowie cywilnoprawnej, w oparciu o swobodę umów.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Wątpliwości budzi natomiast dopuszczalność zastrzegania zakazu konkurencji obowiązującego po ustaniu umowy cywilnoprawnej bez wynagrodzenia.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l-PL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Sąd </a:t>
            </a:r>
            <a:r>
              <a:rPr lang="pl-PL" sz="2000" dirty="0">
                <a:solidFill>
                  <a:prstClr val="black"/>
                </a:solidFill>
                <a:latin typeface="Arial Narrow" panose="020B0606020202030204" pitchFamily="34" charset="0"/>
              </a:rPr>
              <a:t>Najwyższy w wyroku z dnia 11 września 2003 r. (III CKN 579/01) stwierdził, że taki nieodpłatny zakaz konkurencji ustanowiony na okres 3 lat po ustaniu umowy cywilnoprawnej narusza zasady współżycia społecznego.</a:t>
            </a:r>
            <a:endParaRPr lang="pl-PL" sz="2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endParaRPr lang="pl-PL" sz="2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l-PL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Odmiennie:</a:t>
            </a:r>
          </a:p>
          <a:p>
            <a:pPr algn="just"/>
            <a:r>
              <a:rPr lang="pl-PL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W wyroku z </a:t>
            </a:r>
            <a:r>
              <a:rPr lang="pl-PL" sz="2000" dirty="0">
                <a:solidFill>
                  <a:prstClr val="black"/>
                </a:solidFill>
                <a:latin typeface="Arial Narrow" panose="020B0606020202030204" pitchFamily="34" charset="0"/>
              </a:rPr>
              <a:t>dnia 5 grudnia 2013 </a:t>
            </a:r>
            <a:r>
              <a:rPr lang="pl-PL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r., V </a:t>
            </a:r>
            <a:r>
              <a:rPr lang="pl-PL" sz="2000" dirty="0">
                <a:solidFill>
                  <a:prstClr val="black"/>
                </a:solidFill>
                <a:latin typeface="Arial Narrow" panose="020B0606020202030204" pitchFamily="34" charset="0"/>
              </a:rPr>
              <a:t>CSK 30/13, </a:t>
            </a:r>
            <a:r>
              <a:rPr lang="pl-PL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Sąd </a:t>
            </a:r>
            <a:r>
              <a:rPr lang="pl-PL" sz="2000" dirty="0">
                <a:solidFill>
                  <a:prstClr val="black"/>
                </a:solidFill>
                <a:latin typeface="Arial Narrow" panose="020B0606020202030204" pitchFamily="34" charset="0"/>
              </a:rPr>
              <a:t>Najwyższy uznał dopuszczalność zastrzeżenia w umowie cywilnoprawnej zakazu konkurencji bez ekwiwalentu pieniężnego.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647728" y="26064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1F497D"/>
                </a:solidFill>
              </a:rPr>
              <a:t>ZAKAZ KONKURENCJI W UMOWIE CYWILNOPRAWNEJ</a:t>
            </a:r>
            <a:endParaRPr lang="pl-PL" sz="28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70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07368" y="1214755"/>
            <a:ext cx="112332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100" b="1" i="1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100" b="1" i="1" dirty="0" smtClean="0">
                <a:latin typeface="Arial Narrow" panose="020B0606020202030204" pitchFamily="34" charset="0"/>
              </a:rPr>
              <a:t>Art</a:t>
            </a:r>
            <a:r>
              <a:rPr lang="pl-PL" sz="2100" b="1" i="1" dirty="0">
                <a:latin typeface="Arial Narrow" panose="020B0606020202030204" pitchFamily="34" charset="0"/>
              </a:rPr>
              <a:t>. </a:t>
            </a:r>
            <a:r>
              <a:rPr lang="pl-PL" sz="2100" b="1" i="1" dirty="0" smtClean="0">
                <a:latin typeface="Arial Narrow" panose="020B0606020202030204" pitchFamily="34" charset="0"/>
              </a:rPr>
              <a:t>101</a:t>
            </a:r>
            <a:r>
              <a:rPr lang="pl-PL" sz="2100" b="1" i="1" baseline="30000" dirty="0" smtClean="0">
                <a:latin typeface="Arial Narrow" panose="020B0606020202030204" pitchFamily="34" charset="0"/>
              </a:rPr>
              <a:t>1</a:t>
            </a:r>
            <a:r>
              <a:rPr lang="pl-PL" sz="2100" b="1" i="1" dirty="0" smtClean="0">
                <a:latin typeface="Arial Narrow" panose="020B0606020202030204" pitchFamily="34" charset="0"/>
              </a:rPr>
              <a:t> KP</a:t>
            </a:r>
            <a:endParaRPr lang="pl-PL" sz="2100" b="1" i="1" dirty="0">
              <a:latin typeface="Arial Narrow" panose="020B0606020202030204" pitchFamily="34" charset="0"/>
            </a:endParaRPr>
          </a:p>
          <a:p>
            <a:pPr algn="just"/>
            <a:r>
              <a:rPr lang="pl-PL" sz="2100" i="1" dirty="0">
                <a:latin typeface="Arial Narrow" panose="020B0606020202030204" pitchFamily="34" charset="0"/>
              </a:rPr>
              <a:t> </a:t>
            </a:r>
            <a:r>
              <a:rPr lang="pl-PL" sz="2100" b="1" i="1" dirty="0" smtClean="0">
                <a:latin typeface="Arial Narrow" panose="020B0606020202030204" pitchFamily="34" charset="0"/>
              </a:rPr>
              <a:t>§ </a:t>
            </a:r>
            <a:r>
              <a:rPr lang="pl-PL" sz="2100" b="1" i="1" dirty="0">
                <a:latin typeface="Arial Narrow" panose="020B0606020202030204" pitchFamily="34" charset="0"/>
              </a:rPr>
              <a:t>1</a:t>
            </a:r>
            <a:r>
              <a:rPr lang="pl-PL" sz="2100" i="1" dirty="0">
                <a:latin typeface="Arial Narrow" panose="020B0606020202030204" pitchFamily="34" charset="0"/>
              </a:rPr>
              <a:t>. W zakresie określonym w odrębnej umowie, pracownik nie może prowadzić działalności konkurencyjnej wobec pracodawcy ani też świadczyć pracy w ramach stosunku pracy lub na innej podstawie na rzecz podmiotu prowadzącego taką działalność (zakaz konkurencji).</a:t>
            </a:r>
          </a:p>
          <a:p>
            <a:pPr algn="just"/>
            <a:r>
              <a:rPr lang="pl-PL" sz="2100" b="1" i="1" dirty="0" smtClean="0">
                <a:latin typeface="Arial Narrow" panose="020B0606020202030204" pitchFamily="34" charset="0"/>
              </a:rPr>
              <a:t>§ </a:t>
            </a:r>
            <a:r>
              <a:rPr lang="pl-PL" sz="2100" b="1" i="1" dirty="0">
                <a:latin typeface="Arial Narrow" panose="020B0606020202030204" pitchFamily="34" charset="0"/>
              </a:rPr>
              <a:t>2</a:t>
            </a:r>
            <a:r>
              <a:rPr lang="pl-PL" sz="2100" i="1" dirty="0">
                <a:latin typeface="Arial Narrow" panose="020B0606020202030204" pitchFamily="34" charset="0"/>
              </a:rPr>
              <a:t>. Pracodawca, który poniósł szkodę wskutek naruszenia przez pracownika zakazu konkurencji przewidzianego w umowie, może dochodzić od pracownika wyrównania tej szkody na zasadach określonych w przepisach rozdziału I w dziale piątym. </a:t>
            </a:r>
            <a:endParaRPr lang="pl-PL" sz="2100" i="1" dirty="0" smtClean="0">
              <a:latin typeface="Arial Narrow" panose="020B0606020202030204" pitchFamily="34" charset="0"/>
            </a:endParaRPr>
          </a:p>
          <a:p>
            <a:pPr algn="just"/>
            <a:endParaRPr lang="pl-PL" sz="2100" i="1" dirty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100" dirty="0" smtClean="0">
                <a:latin typeface="Arial Narrow" panose="020B0606020202030204" pitchFamily="34" charset="0"/>
              </a:rPr>
              <a:t>Klauzula ustanawiająca zakaz konkurencji może być zawarta w umowie o pracę – jednak nie stanowi elementu umowy o pracę!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1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100" dirty="0" smtClean="0">
                <a:latin typeface="Arial Narrow" panose="020B0606020202030204" pitchFamily="34" charset="0"/>
              </a:rPr>
              <a:t>Może także zostać zawarta odrębna umowa o zakazie konkurencji.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1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100" dirty="0" smtClean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100" dirty="0" smtClean="0">
              <a:latin typeface="Arial Narrow" panose="020B0606020202030204" pitchFamily="34" charset="0"/>
            </a:endParaRPr>
          </a:p>
          <a:p>
            <a:pPr algn="just"/>
            <a:endParaRPr lang="pl-PL" sz="2100" dirty="0">
              <a:latin typeface="Arial Narrow" panose="020B0606020202030204" pitchFamily="34" charset="0"/>
            </a:endParaRPr>
          </a:p>
          <a:p>
            <a:pPr algn="just"/>
            <a:endParaRPr lang="pl-PL" sz="2100" dirty="0">
              <a:latin typeface="Arial Narrow" panose="020B060602020203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647728" y="26064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b="1" dirty="0" smtClean="0">
                <a:solidFill>
                  <a:srgbClr val="1F497D"/>
                </a:solidFill>
              </a:rPr>
              <a:t>UMOWA O ZAKAZIE KONKURENCJI </a:t>
            </a:r>
            <a:r>
              <a:rPr lang="pl-PL" sz="2800" b="1" dirty="0" smtClean="0">
                <a:solidFill>
                  <a:srgbClr val="FF0000"/>
                </a:solidFill>
              </a:rPr>
              <a:t>W CZASIE TRWANIA STOSUNKU PRACY</a:t>
            </a:r>
            <a:endParaRPr lang="pl-P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56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634665" y="372169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b="1" dirty="0">
                <a:solidFill>
                  <a:srgbClr val="1F497D"/>
                </a:solidFill>
              </a:rPr>
              <a:t>UMOWA O ZAKAZIE KONKURENCJI </a:t>
            </a:r>
            <a:r>
              <a:rPr lang="pl-PL" sz="2800" b="1" dirty="0">
                <a:solidFill>
                  <a:srgbClr val="FF0000"/>
                </a:solidFill>
              </a:rPr>
              <a:t>W CZASIE TRWANIA STOSUNKU PRACY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91207" y="1556792"/>
            <a:ext cx="105851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pl-PL" sz="21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Umowa </a:t>
            </a:r>
            <a:r>
              <a:rPr lang="pl-PL" sz="2100" dirty="0">
                <a:solidFill>
                  <a:prstClr val="black"/>
                </a:solidFill>
                <a:latin typeface="Arial Narrow" panose="020B0606020202030204" pitchFamily="34" charset="0"/>
              </a:rPr>
              <a:t>o zakazie konkurencji w trakcie trwania stosunku pracy może przewidywać prawo pracownika do odszkodowania za powstrzymywanie się od działalności konkurencyjnej (ale </a:t>
            </a:r>
            <a:r>
              <a:rPr lang="pl-PL" sz="2100" u="sng" dirty="0">
                <a:solidFill>
                  <a:prstClr val="black"/>
                </a:solidFill>
                <a:latin typeface="Arial Narrow" panose="020B0606020202030204" pitchFamily="34" charset="0"/>
              </a:rPr>
              <a:t>nie jest to obligatoryjne</a:t>
            </a:r>
            <a:r>
              <a:rPr lang="pl-PL" sz="2100" dirty="0">
                <a:solidFill>
                  <a:prstClr val="black"/>
                </a:solidFill>
                <a:latin typeface="Arial Narrow" panose="020B0606020202030204" pitchFamily="34" charset="0"/>
              </a:rPr>
              <a:t>).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pl-PL" sz="21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pl-PL" sz="2100" dirty="0">
                <a:solidFill>
                  <a:prstClr val="black"/>
                </a:solidFill>
                <a:latin typeface="Arial Narrow" panose="020B0606020202030204" pitchFamily="34" charset="0"/>
              </a:rPr>
              <a:t>Może zostać zawarta z każdym pracownikiem</a:t>
            </a:r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pl-PL" sz="21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pl-PL" sz="2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Okres związania umową, a w konsekwencji obowiązywania zakazu prowadzenia działalności konkurencyjnej, wyznacza czas trwania stosunku pracy. Z dniem ustania stosunku pracy, zakaz konkurencji wygasa.</a:t>
            </a:r>
            <a:endParaRPr lang="pl-PL" sz="21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53028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JA zwolnienia grupowe 16.03.2016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zwolnienia grupowe 16.03.2016</Template>
  <TotalTime>60164</TotalTime>
  <Words>2558</Words>
  <Application>Microsoft Office PowerPoint</Application>
  <PresentationFormat>Niestandardowy</PresentationFormat>
  <Paragraphs>333</Paragraphs>
  <Slides>33</Slides>
  <Notes>17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PREZENTACJA zwolnienia grupowe 16.03.2016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HNOWAK</dc:creator>
  <cp:lastModifiedBy>MFRACKOWIAK</cp:lastModifiedBy>
  <cp:revision>599</cp:revision>
  <cp:lastPrinted>2015-11-17T16:20:10Z</cp:lastPrinted>
  <dcterms:created xsi:type="dcterms:W3CDTF">2016-06-02T10:04:05Z</dcterms:created>
  <dcterms:modified xsi:type="dcterms:W3CDTF">2019-09-19T10:32:53Z</dcterms:modified>
  <cp:contentStatus>Wersja ostateczna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